
<file path=[Content_Types].xml><?xml version="1.0" encoding="utf-8"?>
<Types xmlns="http://schemas.openxmlformats.org/package/2006/content-types">
  <Default Extension="png" ContentType="image/png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customXml/itemProps1.xml" ContentType="application/vnd.openxmlformats-officedocument.customXmlProperties+xml"/>
  <Default Extension="rels" ContentType="application/vnd.openxmlformats-package.relationship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xml" ContentType="application/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tableStyles.xml" ContentType="application/vnd.openxmlformats-officedocument.presentationml.tableStyl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docProps/custom.xml" ContentType="application/vnd.openxmlformats-officedocument.custom-properties+xml"/>
  <Override PartName="/docProps/core.xml" ContentType="application/vnd.openxmlformats-package.core-properties+xml"/>
  <Override PartName="/ppt/viewProps.xml" ContentType="application/vnd.openxmlformats-officedocument.presentationml.viewProps+xml"/>
  <Default Extension="jpg" ContentType="image/jp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x="9144000" cy="5143500"/>
  <p:notesSz cx="9144000" cy="51435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viewProps" Target="viewProps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customXml" Target="../customXml/item3.xml"/><Relationship Id="rId2" Type="http://schemas.openxmlformats.org/officeDocument/2006/relationships/theme" Target="theme/theme1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customXml" Target="../customXml/item2.xml"/><Relationship Id="rId5" Type="http://schemas.openxmlformats.org/officeDocument/2006/relationships/tableStyles" Target="tableStyles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customXml" Target="../customXml/item1.xml"/><Relationship Id="rId4" Type="http://schemas.openxmlformats.org/officeDocument/2006/relationships/presProps" Target="presProps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rgbClr val="51B148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dirty="0" spc="-265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hlink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rgbClr val="51B148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dirty="0" spc="-265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hlink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rgbClr val="51B148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dirty="0" spc="-265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hlink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rgbClr val="51B148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dirty="0" spc="-265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rgbClr val="51B148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dirty="0" spc="-265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42135" y="1530682"/>
            <a:ext cx="1494790" cy="907415"/>
          </a:xfrm>
          <a:custGeom>
            <a:avLst/>
            <a:gdLst/>
            <a:ahLst/>
            <a:cxnLst/>
            <a:rect l="l" t="t" r="r" b="b"/>
            <a:pathLst>
              <a:path w="1494789" h="907414">
                <a:moveTo>
                  <a:pt x="1416122" y="351810"/>
                </a:moveTo>
                <a:lnTo>
                  <a:pt x="1041171" y="351810"/>
                </a:lnTo>
                <a:lnTo>
                  <a:pt x="16004" y="616129"/>
                </a:lnTo>
                <a:lnTo>
                  <a:pt x="51796" y="659001"/>
                </a:lnTo>
                <a:lnTo>
                  <a:pt x="103593" y="710798"/>
                </a:lnTo>
                <a:lnTo>
                  <a:pt x="133953" y="737569"/>
                </a:lnTo>
                <a:lnTo>
                  <a:pt x="167805" y="766086"/>
                </a:lnTo>
                <a:lnTo>
                  <a:pt x="205343" y="792954"/>
                </a:lnTo>
                <a:lnTo>
                  <a:pt x="246470" y="817883"/>
                </a:lnTo>
                <a:lnTo>
                  <a:pt x="289246" y="842909"/>
                </a:lnTo>
                <a:lnTo>
                  <a:pt x="360733" y="873268"/>
                </a:lnTo>
                <a:lnTo>
                  <a:pt x="410687" y="887528"/>
                </a:lnTo>
                <a:lnTo>
                  <a:pt x="466072" y="900040"/>
                </a:lnTo>
                <a:lnTo>
                  <a:pt x="550072" y="907218"/>
                </a:lnTo>
                <a:lnTo>
                  <a:pt x="610792" y="903629"/>
                </a:lnTo>
                <a:lnTo>
                  <a:pt x="712543" y="884035"/>
                </a:lnTo>
                <a:lnTo>
                  <a:pt x="751827" y="871523"/>
                </a:lnTo>
                <a:lnTo>
                  <a:pt x="789365" y="857167"/>
                </a:lnTo>
                <a:lnTo>
                  <a:pt x="828649" y="839320"/>
                </a:lnTo>
                <a:lnTo>
                  <a:pt x="866090" y="821472"/>
                </a:lnTo>
                <a:lnTo>
                  <a:pt x="941166" y="778598"/>
                </a:lnTo>
                <a:lnTo>
                  <a:pt x="976861" y="755417"/>
                </a:lnTo>
                <a:lnTo>
                  <a:pt x="1048251" y="705366"/>
                </a:lnTo>
                <a:lnTo>
                  <a:pt x="1116149" y="651823"/>
                </a:lnTo>
                <a:lnTo>
                  <a:pt x="1180458" y="596437"/>
                </a:lnTo>
                <a:lnTo>
                  <a:pt x="1241179" y="539306"/>
                </a:lnTo>
                <a:lnTo>
                  <a:pt x="1294721" y="485763"/>
                </a:lnTo>
                <a:lnTo>
                  <a:pt x="1389391" y="383915"/>
                </a:lnTo>
                <a:lnTo>
                  <a:pt x="1416122" y="351810"/>
                </a:lnTo>
                <a:close/>
              </a:path>
              <a:path w="1494789" h="907414">
                <a:moveTo>
                  <a:pt x="687518" y="0"/>
                </a:moveTo>
                <a:lnTo>
                  <a:pt x="603615" y="0"/>
                </a:lnTo>
                <a:lnTo>
                  <a:pt x="562488" y="1746"/>
                </a:lnTo>
                <a:lnTo>
                  <a:pt x="521458" y="7178"/>
                </a:lnTo>
                <a:lnTo>
                  <a:pt x="482174" y="14258"/>
                </a:lnTo>
                <a:lnTo>
                  <a:pt x="421454" y="32106"/>
                </a:lnTo>
                <a:lnTo>
                  <a:pt x="366068" y="53543"/>
                </a:lnTo>
                <a:lnTo>
                  <a:pt x="316114" y="80314"/>
                </a:lnTo>
                <a:lnTo>
                  <a:pt x="269653" y="110674"/>
                </a:lnTo>
                <a:lnTo>
                  <a:pt x="228526" y="142877"/>
                </a:lnTo>
                <a:lnTo>
                  <a:pt x="191085" y="178572"/>
                </a:lnTo>
                <a:lnTo>
                  <a:pt x="157135" y="217857"/>
                </a:lnTo>
                <a:lnTo>
                  <a:pt x="126775" y="257140"/>
                </a:lnTo>
                <a:lnTo>
                  <a:pt x="101750" y="296424"/>
                </a:lnTo>
                <a:lnTo>
                  <a:pt x="78568" y="335709"/>
                </a:lnTo>
                <a:lnTo>
                  <a:pt x="58877" y="374992"/>
                </a:lnTo>
                <a:lnTo>
                  <a:pt x="41030" y="412530"/>
                </a:lnTo>
                <a:lnTo>
                  <a:pt x="28517" y="448226"/>
                </a:lnTo>
                <a:lnTo>
                  <a:pt x="16004" y="480429"/>
                </a:lnTo>
                <a:lnTo>
                  <a:pt x="0" y="535717"/>
                </a:lnTo>
                <a:lnTo>
                  <a:pt x="1041171" y="351810"/>
                </a:lnTo>
                <a:lnTo>
                  <a:pt x="1416122" y="351810"/>
                </a:lnTo>
                <a:lnTo>
                  <a:pt x="1476883" y="278577"/>
                </a:lnTo>
                <a:lnTo>
                  <a:pt x="1494731" y="253551"/>
                </a:lnTo>
                <a:lnTo>
                  <a:pt x="1396569" y="203597"/>
                </a:lnTo>
                <a:lnTo>
                  <a:pt x="1344772" y="180318"/>
                </a:lnTo>
                <a:lnTo>
                  <a:pt x="1217997" y="128619"/>
                </a:lnTo>
                <a:lnTo>
                  <a:pt x="1144764" y="100004"/>
                </a:lnTo>
                <a:lnTo>
                  <a:pt x="1067941" y="74979"/>
                </a:lnTo>
                <a:lnTo>
                  <a:pt x="985785" y="51796"/>
                </a:lnTo>
                <a:lnTo>
                  <a:pt x="944755" y="39283"/>
                </a:lnTo>
                <a:lnTo>
                  <a:pt x="859008" y="21436"/>
                </a:lnTo>
                <a:lnTo>
                  <a:pt x="773263" y="7178"/>
                </a:lnTo>
                <a:lnTo>
                  <a:pt x="687518" y="0"/>
                </a:lnTo>
                <a:close/>
              </a:path>
            </a:pathLst>
          </a:custGeom>
          <a:solidFill>
            <a:srgbClr val="9BCF6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22032" y="1830712"/>
            <a:ext cx="632460" cy="782320"/>
          </a:xfrm>
          <a:custGeom>
            <a:avLst/>
            <a:gdLst/>
            <a:ahLst/>
            <a:cxnLst/>
            <a:rect l="l" t="t" r="r" b="b"/>
            <a:pathLst>
              <a:path w="632460" h="782319">
                <a:moveTo>
                  <a:pt x="452481" y="0"/>
                </a:moveTo>
                <a:lnTo>
                  <a:pt x="387931" y="1920"/>
                </a:lnTo>
                <a:lnTo>
                  <a:pt x="315913" y="13199"/>
                </a:lnTo>
                <a:lnTo>
                  <a:pt x="278477" y="24979"/>
                </a:lnTo>
                <a:lnTo>
                  <a:pt x="242362" y="38846"/>
                </a:lnTo>
                <a:lnTo>
                  <a:pt x="206877" y="58322"/>
                </a:lnTo>
                <a:lnTo>
                  <a:pt x="172022" y="83405"/>
                </a:lnTo>
                <a:lnTo>
                  <a:pt x="139768" y="112850"/>
                </a:lnTo>
                <a:lnTo>
                  <a:pt x="109466" y="149992"/>
                </a:lnTo>
                <a:lnTo>
                  <a:pt x="83605" y="191706"/>
                </a:lnTo>
                <a:lnTo>
                  <a:pt x="62236" y="238207"/>
                </a:lnTo>
                <a:lnTo>
                  <a:pt x="43893" y="287177"/>
                </a:lnTo>
                <a:lnTo>
                  <a:pt x="30468" y="339039"/>
                </a:lnTo>
                <a:lnTo>
                  <a:pt x="18746" y="391283"/>
                </a:lnTo>
                <a:lnTo>
                  <a:pt x="10908" y="442608"/>
                </a:lnTo>
                <a:lnTo>
                  <a:pt x="4774" y="494317"/>
                </a:lnTo>
                <a:lnTo>
                  <a:pt x="2524" y="545108"/>
                </a:lnTo>
                <a:lnTo>
                  <a:pt x="678" y="594099"/>
                </a:lnTo>
                <a:lnTo>
                  <a:pt x="0" y="637886"/>
                </a:lnTo>
                <a:lnTo>
                  <a:pt x="1382" y="713251"/>
                </a:lnTo>
                <a:lnTo>
                  <a:pt x="6134" y="782015"/>
                </a:lnTo>
                <a:lnTo>
                  <a:pt x="25502" y="777214"/>
                </a:lnTo>
                <a:lnTo>
                  <a:pt x="74114" y="764363"/>
                </a:lnTo>
                <a:lnTo>
                  <a:pt x="145081" y="741814"/>
                </a:lnTo>
                <a:lnTo>
                  <a:pt x="187188" y="725613"/>
                </a:lnTo>
                <a:lnTo>
                  <a:pt x="231380" y="708092"/>
                </a:lnTo>
                <a:lnTo>
                  <a:pt x="277679" y="689154"/>
                </a:lnTo>
                <a:lnTo>
                  <a:pt x="324837" y="666830"/>
                </a:lnTo>
                <a:lnTo>
                  <a:pt x="372687" y="640982"/>
                </a:lnTo>
                <a:lnTo>
                  <a:pt x="417532" y="612573"/>
                </a:lnTo>
                <a:lnTo>
                  <a:pt x="460580" y="583760"/>
                </a:lnTo>
                <a:lnTo>
                  <a:pt x="500890" y="550754"/>
                </a:lnTo>
                <a:lnTo>
                  <a:pt x="538196" y="515185"/>
                </a:lnTo>
                <a:lnTo>
                  <a:pt x="553682" y="494901"/>
                </a:lnTo>
                <a:lnTo>
                  <a:pt x="568880" y="476341"/>
                </a:lnTo>
                <a:lnTo>
                  <a:pt x="582684" y="455580"/>
                </a:lnTo>
                <a:lnTo>
                  <a:pt x="594359" y="436330"/>
                </a:lnTo>
                <a:lnTo>
                  <a:pt x="611058" y="394248"/>
                </a:lnTo>
                <a:lnTo>
                  <a:pt x="618849" y="375916"/>
                </a:lnTo>
                <a:lnTo>
                  <a:pt x="628235" y="334082"/>
                </a:lnTo>
                <a:lnTo>
                  <a:pt x="630842" y="314487"/>
                </a:lnTo>
                <a:lnTo>
                  <a:pt x="632439" y="274585"/>
                </a:lnTo>
                <a:lnTo>
                  <a:pt x="630224" y="235715"/>
                </a:lnTo>
                <a:lnTo>
                  <a:pt x="616786" y="164904"/>
                </a:lnTo>
                <a:lnTo>
                  <a:pt x="597563" y="103927"/>
                </a:lnTo>
                <a:lnTo>
                  <a:pt x="575527" y="55044"/>
                </a:lnTo>
                <a:lnTo>
                  <a:pt x="552035" y="13091"/>
                </a:lnTo>
                <a:lnTo>
                  <a:pt x="504593" y="4335"/>
                </a:lnTo>
                <a:lnTo>
                  <a:pt x="452481" y="0"/>
                </a:lnTo>
                <a:close/>
              </a:path>
            </a:pathLst>
          </a:custGeom>
          <a:solidFill>
            <a:srgbClr val="51B14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8485" y="0"/>
            <a:ext cx="1828790" cy="139298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35805" y="4238509"/>
            <a:ext cx="1271636" cy="900136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6" y="2907418"/>
            <a:ext cx="971526" cy="160734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04116" y="387603"/>
            <a:ext cx="5535767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hlink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57402" y="1209548"/>
            <a:ext cx="8629195" cy="311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29534" y="4831702"/>
            <a:ext cx="241935" cy="2343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0" i="0">
                <a:solidFill>
                  <a:srgbClr val="51B148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dirty="0" spc="-265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" y="0"/>
            <a:ext cx="9144000" cy="5143500"/>
            <a:chOff x="1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" y="0"/>
              <a:ext cx="3725056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02736" y="1539239"/>
              <a:ext cx="4700016" cy="68884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02736" y="2100072"/>
              <a:ext cx="582167" cy="67360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73424" y="2100072"/>
              <a:ext cx="579120" cy="67360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41063" y="2100072"/>
              <a:ext cx="1121664" cy="6858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51248" y="2100072"/>
              <a:ext cx="4492752" cy="6858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02736" y="2645664"/>
              <a:ext cx="4242816" cy="67360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434072" y="2645664"/>
              <a:ext cx="902207" cy="67360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924800" y="2645664"/>
              <a:ext cx="1219200" cy="685800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3781480" y="1422908"/>
            <a:ext cx="5283835" cy="1686560"/>
          </a:xfrm>
          <a:prstGeom prst="rect">
            <a:avLst/>
          </a:prstGeom>
        </p:spPr>
        <p:txBody>
          <a:bodyPr wrap="square" lIns="0" tIns="204470" rIns="0" bIns="0" rtlCol="0" vert="horz">
            <a:spAutoFit/>
          </a:bodyPr>
          <a:lstStyle/>
          <a:p>
            <a:pPr marL="317500" indent="-304800">
              <a:lnSpc>
                <a:spcPct val="100000"/>
              </a:lnSpc>
              <a:spcBef>
                <a:spcPts val="1610"/>
              </a:spcBef>
              <a:buAutoNum type="arabicPeriod"/>
              <a:tabLst>
                <a:tab pos="317500" algn="l"/>
              </a:tabLst>
            </a:pPr>
            <a:r>
              <a:rPr dirty="0" sz="2400" spc="-5" b="1">
                <a:solidFill>
                  <a:srgbClr val="0070C0"/>
                </a:solidFill>
                <a:latin typeface="Times New Roman"/>
                <a:cs typeface="Times New Roman"/>
              </a:rPr>
              <a:t>PHÂN</a:t>
            </a:r>
            <a:r>
              <a:rPr dirty="0" sz="2400" spc="-50" b="1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70C0"/>
                </a:solidFill>
                <a:latin typeface="Times New Roman"/>
                <a:cs typeface="Times New Roman"/>
              </a:rPr>
              <a:t>VÙNG</a:t>
            </a:r>
            <a:r>
              <a:rPr dirty="0" sz="2400" spc="-20" b="1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0070C0"/>
                </a:solidFill>
                <a:latin typeface="Times New Roman"/>
                <a:cs typeface="Times New Roman"/>
              </a:rPr>
              <a:t>MÔI</a:t>
            </a:r>
            <a:r>
              <a:rPr dirty="0" sz="2400" spc="-50" b="1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0070C0"/>
                </a:solidFill>
                <a:latin typeface="Times New Roman"/>
                <a:cs typeface="Times New Roman"/>
              </a:rPr>
              <a:t>TRƯỜNG</a:t>
            </a:r>
            <a:endParaRPr sz="2400">
              <a:latin typeface="Times New Roman"/>
              <a:cs typeface="Times New Roman"/>
            </a:endParaRPr>
          </a:p>
          <a:p>
            <a:pPr marL="350520" indent="-338455">
              <a:lnSpc>
                <a:spcPct val="100000"/>
              </a:lnSpc>
              <a:spcBef>
                <a:spcPts val="1510"/>
              </a:spcBef>
              <a:buFont typeface="Arial"/>
              <a:buAutoNum type="arabicPeriod"/>
              <a:tabLst>
                <a:tab pos="351155" algn="l"/>
              </a:tabLst>
            </a:pPr>
            <a:r>
              <a:rPr dirty="0" sz="2400" spc="-5" b="1">
                <a:solidFill>
                  <a:srgbClr val="0070C0"/>
                </a:solidFill>
                <a:latin typeface="Times New Roman"/>
                <a:cs typeface="Times New Roman"/>
              </a:rPr>
              <a:t>BVMT</a:t>
            </a:r>
            <a:r>
              <a:rPr dirty="0" sz="2400" spc="-90" b="1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0070C0"/>
                </a:solidFill>
                <a:latin typeface="Times New Roman"/>
                <a:cs typeface="Times New Roman"/>
              </a:rPr>
              <a:t>TRONG</a:t>
            </a:r>
            <a:r>
              <a:rPr dirty="0" sz="2400" spc="-15" b="1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0070C0"/>
                </a:solidFill>
                <a:latin typeface="Times New Roman"/>
                <a:cs typeface="Times New Roman"/>
              </a:rPr>
              <a:t>QUY</a:t>
            </a:r>
            <a:r>
              <a:rPr dirty="0" sz="2400" spc="-90" b="1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0070C0"/>
                </a:solidFill>
                <a:latin typeface="Times New Roman"/>
                <a:cs typeface="Times New Roman"/>
              </a:rPr>
              <a:t>HOẠCH</a:t>
            </a:r>
            <a:r>
              <a:rPr dirty="0" sz="2400" spc="-55" b="1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0070C0"/>
                </a:solidFill>
                <a:latin typeface="Times New Roman"/>
                <a:cs typeface="Times New Roman"/>
              </a:rPr>
              <a:t>TỈNH</a:t>
            </a:r>
            <a:endParaRPr sz="2400">
              <a:latin typeface="Times New Roman"/>
              <a:cs typeface="Times New Roman"/>
            </a:endParaRPr>
          </a:p>
          <a:p>
            <a:pPr marL="350520" indent="-338455">
              <a:lnSpc>
                <a:spcPct val="100000"/>
              </a:lnSpc>
              <a:spcBef>
                <a:spcPts val="1420"/>
              </a:spcBef>
              <a:buAutoNum type="arabicPeriod"/>
              <a:tabLst>
                <a:tab pos="351155" algn="l"/>
              </a:tabLst>
            </a:pPr>
            <a:r>
              <a:rPr dirty="0" sz="2400" b="1">
                <a:solidFill>
                  <a:srgbClr val="0070C0"/>
                </a:solidFill>
                <a:latin typeface="Arial"/>
                <a:cs typeface="Arial"/>
              </a:rPr>
              <a:t>THANH</a:t>
            </a:r>
            <a:r>
              <a:rPr dirty="0" sz="2400" spc="-15" b="1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70C0"/>
                </a:solidFill>
                <a:latin typeface="Arial"/>
                <a:cs typeface="Arial"/>
              </a:rPr>
              <a:t>TRA,</a:t>
            </a:r>
            <a:r>
              <a:rPr dirty="0" sz="2400" spc="-20" b="1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0070C0"/>
                </a:solidFill>
                <a:latin typeface="Arial"/>
                <a:cs typeface="Arial"/>
              </a:rPr>
              <a:t>KIỂM</a:t>
            </a:r>
            <a:r>
              <a:rPr dirty="0" sz="2400" spc="-15" b="1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70C0"/>
                </a:solidFill>
                <a:latin typeface="Arial"/>
                <a:cs typeface="Arial"/>
              </a:rPr>
              <a:t>TRA</a:t>
            </a:r>
            <a:r>
              <a:rPr dirty="0" sz="2400" spc="-105" b="1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0070C0"/>
                </a:solidFill>
                <a:latin typeface="Arial"/>
                <a:cs typeface="Arial"/>
              </a:rPr>
              <a:t>VỀ</a:t>
            </a:r>
            <a:r>
              <a:rPr dirty="0" sz="2400" spc="-25" b="1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0070C0"/>
                </a:solidFill>
                <a:latin typeface="Times New Roman"/>
                <a:cs typeface="Times New Roman"/>
              </a:rPr>
              <a:t>BVMT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55976" y="1185672"/>
            <a:ext cx="5965190" cy="1390015"/>
            <a:chOff x="2855976" y="1185672"/>
            <a:chExt cx="5965190" cy="13900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83408" y="1185672"/>
              <a:ext cx="5910072" cy="89306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55976" y="1679448"/>
              <a:ext cx="5964935" cy="896112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06039" y="2164079"/>
            <a:ext cx="6348984" cy="893063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844106" y="1287780"/>
            <a:ext cx="5841365" cy="1491615"/>
          </a:xfrm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algn="ctr" marL="12700" marR="5080" indent="1270">
              <a:lnSpc>
                <a:spcPct val="100299"/>
              </a:lnSpc>
              <a:spcBef>
                <a:spcPts val="85"/>
              </a:spcBef>
            </a:pPr>
            <a:r>
              <a:rPr dirty="0" sz="3200">
                <a:solidFill>
                  <a:srgbClr val="0070C0"/>
                </a:solidFill>
              </a:rPr>
              <a:t>PHÂN VÙNG </a:t>
            </a:r>
            <a:r>
              <a:rPr dirty="0" sz="3200" spc="-5">
                <a:solidFill>
                  <a:srgbClr val="0070C0"/>
                </a:solidFill>
              </a:rPr>
              <a:t>MÔI TRƯỜNG </a:t>
            </a:r>
            <a:r>
              <a:rPr dirty="0" sz="3200">
                <a:solidFill>
                  <a:srgbClr val="0070C0"/>
                </a:solidFill>
              </a:rPr>
              <a:t> </a:t>
            </a:r>
            <a:r>
              <a:rPr dirty="0" sz="3200" spc="-5">
                <a:solidFill>
                  <a:srgbClr val="0070C0"/>
                </a:solidFill>
              </a:rPr>
              <a:t>TRONG QUY HOẠCH BVMT </a:t>
            </a:r>
            <a:r>
              <a:rPr dirty="0" sz="3200">
                <a:solidFill>
                  <a:srgbClr val="0070C0"/>
                </a:solidFill>
              </a:rPr>
              <a:t> </a:t>
            </a:r>
            <a:r>
              <a:rPr dirty="0" sz="3200" spc="-5">
                <a:solidFill>
                  <a:srgbClr val="0070C0"/>
                </a:solidFill>
              </a:rPr>
              <a:t>QUỐC</a:t>
            </a:r>
            <a:r>
              <a:rPr dirty="0" sz="3200" spc="-15">
                <a:solidFill>
                  <a:srgbClr val="0070C0"/>
                </a:solidFill>
              </a:rPr>
              <a:t> </a:t>
            </a:r>
            <a:r>
              <a:rPr dirty="0" sz="3200" spc="-5">
                <a:solidFill>
                  <a:srgbClr val="0070C0"/>
                </a:solidFill>
              </a:rPr>
              <a:t>GIA,</a:t>
            </a:r>
            <a:r>
              <a:rPr dirty="0" sz="3200" spc="-15">
                <a:solidFill>
                  <a:srgbClr val="0070C0"/>
                </a:solidFill>
              </a:rPr>
              <a:t> </a:t>
            </a:r>
            <a:r>
              <a:rPr dirty="0" sz="3200" spc="-5">
                <a:solidFill>
                  <a:srgbClr val="0070C0"/>
                </a:solidFill>
              </a:rPr>
              <a:t>QUY</a:t>
            </a:r>
            <a:r>
              <a:rPr dirty="0" sz="3200" spc="-75">
                <a:solidFill>
                  <a:srgbClr val="0070C0"/>
                </a:solidFill>
              </a:rPr>
              <a:t> </a:t>
            </a:r>
            <a:r>
              <a:rPr dirty="0" sz="3200" spc="-5">
                <a:solidFill>
                  <a:srgbClr val="0070C0"/>
                </a:solidFill>
              </a:rPr>
              <a:t>HOẠCH</a:t>
            </a:r>
            <a:r>
              <a:rPr dirty="0" sz="3200" spc="-15">
                <a:solidFill>
                  <a:srgbClr val="0070C0"/>
                </a:solidFill>
              </a:rPr>
              <a:t> </a:t>
            </a:r>
            <a:r>
              <a:rPr dirty="0" sz="3200" spc="-5">
                <a:solidFill>
                  <a:srgbClr val="0070C0"/>
                </a:solidFill>
              </a:rPr>
              <a:t>TỈNH</a:t>
            </a:r>
            <a:endParaRPr sz="3200"/>
          </a:p>
        </p:txBody>
      </p:sp>
      <p:sp>
        <p:nvSpPr>
          <p:cNvPr id="7" name="object 7"/>
          <p:cNvSpPr txBox="1"/>
          <p:nvPr/>
        </p:nvSpPr>
        <p:spPr>
          <a:xfrm>
            <a:off x="129534" y="4831702"/>
            <a:ext cx="155575" cy="2343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dirty="0" sz="1300" spc="-90">
                <a:solidFill>
                  <a:srgbClr val="51B148"/>
                </a:solidFill>
                <a:latin typeface="Tahoma"/>
                <a:cs typeface="Tahoma"/>
              </a:rPr>
              <a:t>3</a:t>
            </a:fld>
            <a:endParaRPr sz="1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29123" y="450595"/>
            <a:ext cx="359410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Quy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hoạch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BVMT</a:t>
            </a:r>
            <a:r>
              <a:rPr dirty="0" sz="2400" spc="-5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quốc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gia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00150"/>
            <a:ext cx="9144000" cy="394334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29534" y="4831702"/>
            <a:ext cx="155575" cy="2343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dirty="0" sz="1300" spc="-90">
                <a:solidFill>
                  <a:srgbClr val="51B148"/>
                </a:solidFill>
                <a:latin typeface="Tahoma"/>
                <a:cs typeface="Tahoma"/>
              </a:rPr>
              <a:t>3</a:t>
            </a:fld>
            <a:endParaRPr sz="1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57291" y="1288796"/>
            <a:ext cx="6730365" cy="311023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algn="just" marL="298450" marR="5080" indent="-285750">
              <a:lnSpc>
                <a:spcPct val="100800"/>
              </a:lnSpc>
              <a:spcBef>
                <a:spcPts val="75"/>
              </a:spcBef>
              <a:buClr>
                <a:srgbClr val="9BCF63"/>
              </a:buClr>
              <a:buSzPct val="75000"/>
              <a:buChar char="-"/>
              <a:tabLst>
                <a:tab pos="298450" algn="l"/>
              </a:tabLst>
            </a:pP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Că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400" spc="19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400">
                <a:solidFill>
                  <a:srgbClr val="10181E"/>
                </a:solidFill>
                <a:latin typeface="Arial MT"/>
                <a:cs typeface="Arial MT"/>
              </a:rPr>
              <a:t>cứ</a:t>
            </a:r>
            <a:r>
              <a:rPr dirty="0" sz="2400" spc="19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lậ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p:</a:t>
            </a:r>
            <a:r>
              <a:rPr dirty="0" sz="2400" spc="1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(1)</a:t>
            </a:r>
            <a:r>
              <a:rPr dirty="0" sz="2400" spc="19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quy</a:t>
            </a:r>
            <a:r>
              <a:rPr dirty="0" sz="2400" spc="18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1470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400" spc="-1465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nh</a:t>
            </a:r>
            <a:r>
              <a:rPr dirty="0" sz="2400" spc="19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củ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a</a:t>
            </a:r>
            <a:r>
              <a:rPr dirty="0" sz="2400" spc="19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pháp</a:t>
            </a:r>
            <a:r>
              <a:rPr dirty="0" sz="2400" spc="19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lu</a:t>
            </a:r>
            <a:r>
              <a:rPr dirty="0" sz="2400" spc="-1070">
                <a:solidFill>
                  <a:srgbClr val="10181E"/>
                </a:solidFill>
                <a:latin typeface="Arial MT"/>
                <a:cs typeface="Arial MT"/>
              </a:rPr>
              <a:t>ậ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 spc="18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về</a:t>
            </a:r>
            <a:r>
              <a:rPr dirty="0" sz="2400" spc="19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quy  </a:t>
            </a:r>
            <a:r>
              <a:rPr dirty="0" sz="2400" spc="-180">
                <a:solidFill>
                  <a:srgbClr val="10181E"/>
                </a:solidFill>
                <a:latin typeface="Arial MT"/>
                <a:cs typeface="Arial MT"/>
              </a:rPr>
              <a:t>hoạch;</a:t>
            </a:r>
            <a:r>
              <a:rPr dirty="0" sz="2400" spc="-1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(2)</a:t>
            </a:r>
            <a:r>
              <a:rPr dirty="0" sz="2400" spc="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15">
                <a:solidFill>
                  <a:srgbClr val="10181E"/>
                </a:solidFill>
                <a:latin typeface="Arial MT"/>
                <a:cs typeface="Arial MT"/>
              </a:rPr>
              <a:t>chiến</a:t>
            </a:r>
            <a:r>
              <a:rPr dirty="0" sz="2400" spc="-2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405">
                <a:solidFill>
                  <a:srgbClr val="10181E"/>
                </a:solidFill>
                <a:latin typeface="Arial MT"/>
                <a:cs typeface="Arial MT"/>
              </a:rPr>
              <a:t>lược</a:t>
            </a:r>
            <a:r>
              <a:rPr dirty="0" sz="2400" spc="-1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60">
                <a:solidFill>
                  <a:srgbClr val="10181E"/>
                </a:solidFill>
                <a:latin typeface="Arial MT"/>
                <a:cs typeface="Arial MT"/>
              </a:rPr>
              <a:t>BVMT;</a:t>
            </a:r>
            <a:r>
              <a:rPr dirty="0" sz="2400" spc="5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(3)</a:t>
            </a:r>
            <a:r>
              <a:rPr dirty="0" sz="2400" spc="6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470">
                <a:solidFill>
                  <a:srgbClr val="10181E"/>
                </a:solidFill>
                <a:latin typeface="Arial MT"/>
                <a:cs typeface="Arial MT"/>
              </a:rPr>
              <a:t>kịch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360">
                <a:solidFill>
                  <a:srgbClr val="10181E"/>
                </a:solidFill>
                <a:latin typeface="Arial MT"/>
                <a:cs typeface="Arial MT"/>
              </a:rPr>
              <a:t>bản </a:t>
            </a:r>
            <a:r>
              <a:rPr dirty="0" sz="2400" spc="-35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175">
                <a:solidFill>
                  <a:srgbClr val="10181E"/>
                </a:solidFill>
                <a:latin typeface="Arial MT"/>
                <a:cs typeface="Arial MT"/>
              </a:rPr>
              <a:t>BĐKH</a:t>
            </a:r>
            <a:endParaRPr sz="2400">
              <a:latin typeface="Arial MT"/>
              <a:cs typeface="Arial MT"/>
            </a:endParaRPr>
          </a:p>
          <a:p>
            <a:pPr algn="just" marL="355600" indent="-342900">
              <a:lnSpc>
                <a:spcPct val="100000"/>
              </a:lnSpc>
              <a:spcBef>
                <a:spcPts val="625"/>
              </a:spcBef>
              <a:buClr>
                <a:srgbClr val="9BCF63"/>
              </a:buClr>
              <a:buSzPct val="75000"/>
              <a:buChar char="-"/>
              <a:tabLst>
                <a:tab pos="355600" algn="l"/>
              </a:tabLst>
            </a:pP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Ch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í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nh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360">
                <a:solidFill>
                  <a:srgbClr val="10181E"/>
                </a:solidFill>
                <a:latin typeface="Arial MT"/>
                <a:cs typeface="Arial MT"/>
              </a:rPr>
              <a:t>phủ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quy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1470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400" spc="-1465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nh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vi</a:t>
            </a:r>
            <a:r>
              <a:rPr dirty="0" sz="2400" spc="-1070">
                <a:solidFill>
                  <a:srgbClr val="10181E"/>
                </a:solidFill>
                <a:latin typeface="Arial MT"/>
                <a:cs typeface="Arial MT"/>
              </a:rPr>
              <a:t>ệ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xác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1470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400" spc="-1465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nh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PV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MT</a:t>
            </a:r>
            <a:endParaRPr sz="2400">
              <a:latin typeface="Arial MT"/>
              <a:cs typeface="Arial MT"/>
            </a:endParaRPr>
          </a:p>
          <a:p>
            <a:pPr algn="just" marL="355600" marR="5080" indent="-342900">
              <a:lnSpc>
                <a:spcPct val="99700"/>
              </a:lnSpc>
              <a:spcBef>
                <a:spcPts val="610"/>
              </a:spcBef>
              <a:buClr>
                <a:srgbClr val="9BCF63"/>
              </a:buClr>
              <a:buSzPct val="75000"/>
              <a:buChar char="-"/>
              <a:tabLst>
                <a:tab pos="355600" algn="l"/>
              </a:tabLst>
            </a:pPr>
            <a:r>
              <a:rPr dirty="0" sz="2400" spc="-60">
                <a:solidFill>
                  <a:srgbClr val="10181E"/>
                </a:solidFill>
                <a:latin typeface="Arial MT"/>
                <a:cs typeface="Arial MT"/>
              </a:rPr>
              <a:t>PVMT:</a:t>
            </a:r>
            <a:r>
              <a:rPr dirty="0" sz="2400" spc="5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vùng </a:t>
            </a:r>
            <a:r>
              <a:rPr dirty="0" sz="2400" spc="-360">
                <a:solidFill>
                  <a:srgbClr val="10181E"/>
                </a:solidFill>
                <a:latin typeface="Arial MT"/>
                <a:cs typeface="Arial MT"/>
              </a:rPr>
              <a:t>bảo</a:t>
            </a:r>
            <a:r>
              <a:rPr dirty="0" sz="2400" spc="-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vệ</a:t>
            </a:r>
            <a:r>
              <a:rPr dirty="0" sz="2400" spc="-4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nghiêm </a:t>
            </a:r>
            <a:r>
              <a:rPr dirty="0" sz="2400" spc="-215">
                <a:solidFill>
                  <a:srgbClr val="10181E"/>
                </a:solidFill>
                <a:latin typeface="Arial MT"/>
                <a:cs typeface="Arial MT"/>
              </a:rPr>
              <a:t>ngặt,</a:t>
            </a:r>
            <a:r>
              <a:rPr dirty="0" sz="2400" spc="2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vùng </a:t>
            </a:r>
            <a:r>
              <a:rPr dirty="0" sz="2400" spc="-360">
                <a:solidFill>
                  <a:srgbClr val="10181E"/>
                </a:solidFill>
                <a:latin typeface="Arial MT"/>
                <a:cs typeface="Arial MT"/>
              </a:rPr>
              <a:t>hạn </a:t>
            </a:r>
            <a:r>
              <a:rPr dirty="0" sz="2400" spc="-35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ch</a:t>
            </a:r>
            <a:r>
              <a:rPr dirty="0" sz="2400" spc="-1070">
                <a:solidFill>
                  <a:srgbClr val="10181E"/>
                </a:solidFill>
                <a:latin typeface="Arial MT"/>
                <a:cs typeface="Arial MT"/>
              </a:rPr>
              <a:t>ế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 phát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400" spc="-1070">
                <a:solidFill>
                  <a:srgbClr val="10181E"/>
                </a:solidFill>
                <a:latin typeface="Arial MT"/>
                <a:cs typeface="Arial MT"/>
              </a:rPr>
              <a:t>ả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400" spc="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và vùng khác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heo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êu chí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về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yế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u  </a:t>
            </a:r>
            <a:r>
              <a:rPr dirty="0" sz="2400" spc="-24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 spc="-835">
                <a:solidFill>
                  <a:srgbClr val="10181E"/>
                </a:solidFill>
                <a:latin typeface="Arial MT"/>
                <a:cs typeface="Arial MT"/>
              </a:rPr>
              <a:t>ố</a:t>
            </a:r>
            <a:r>
              <a:rPr dirty="0" sz="2400" spc="31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nhạy</a:t>
            </a:r>
            <a:r>
              <a:rPr dirty="0" sz="2400" spc="31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cả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m</a:t>
            </a:r>
            <a:r>
              <a:rPr dirty="0" sz="2400" spc="31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về</a:t>
            </a:r>
            <a:r>
              <a:rPr dirty="0" sz="2400" spc="31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môi</a:t>
            </a:r>
            <a:r>
              <a:rPr dirty="0" sz="2400" spc="3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400" spc="-79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400" spc="-830">
                <a:solidFill>
                  <a:srgbClr val="10181E"/>
                </a:solidFill>
                <a:latin typeface="Arial MT"/>
                <a:cs typeface="Arial MT"/>
              </a:rPr>
              <a:t>ờ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ng</a:t>
            </a:r>
            <a:r>
              <a:rPr dirty="0" sz="2400" spc="3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dễ</a:t>
            </a:r>
            <a:r>
              <a:rPr dirty="0" sz="2400" spc="31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935">
                <a:solidFill>
                  <a:srgbClr val="10181E"/>
                </a:solidFill>
                <a:latin typeface="Arial MT"/>
                <a:cs typeface="Arial MT"/>
              </a:rPr>
              <a:t>bị</a:t>
            </a:r>
            <a:r>
              <a:rPr dirty="0" sz="2400" spc="3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4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 spc="-835">
                <a:solidFill>
                  <a:srgbClr val="10181E"/>
                </a:solidFill>
                <a:latin typeface="Arial MT"/>
                <a:cs typeface="Arial MT"/>
              </a:rPr>
              <a:t>ổ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400" spc="31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400" spc="-79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400" spc="-830">
                <a:solidFill>
                  <a:srgbClr val="10181E"/>
                </a:solidFill>
                <a:latin typeface="Arial MT"/>
                <a:cs typeface="Arial MT"/>
              </a:rPr>
              <a:t>ơ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ng 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400" spc="-79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400" spc="-830">
                <a:solidFill>
                  <a:srgbClr val="10181E"/>
                </a:solidFill>
                <a:latin typeface="Arial MT"/>
                <a:cs typeface="Arial MT"/>
              </a:rPr>
              <a:t>ớ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ác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động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củ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a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ô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nh</a:t>
            </a:r>
            <a:r>
              <a:rPr dirty="0" sz="24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ễm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môi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400" spc="-79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400" spc="-830">
                <a:solidFill>
                  <a:srgbClr val="10181E"/>
                </a:solidFill>
                <a:latin typeface="Arial MT"/>
                <a:cs typeface="Arial MT"/>
              </a:rPr>
              <a:t>ờ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ng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9534" y="4831702"/>
            <a:ext cx="155575" cy="2343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dirty="0" sz="1300" spc="-90">
                <a:solidFill>
                  <a:srgbClr val="51B148"/>
                </a:solidFill>
                <a:latin typeface="Tahoma"/>
                <a:cs typeface="Tahoma"/>
              </a:rPr>
              <a:t>3</a:t>
            </a:fld>
            <a:endParaRPr sz="13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29123" y="450595"/>
            <a:ext cx="359410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Quy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hoạch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BVMT</a:t>
            </a:r>
            <a:r>
              <a:rPr dirty="0" sz="2400" spc="-5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quốc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gia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7634" y="4844402"/>
            <a:ext cx="77470" cy="208915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r>
              <a:rPr dirty="0" sz="1300" spc="-105">
                <a:solidFill>
                  <a:srgbClr val="51B148"/>
                </a:solidFill>
                <a:latin typeface="Tahoma"/>
                <a:cs typeface="Tahoma"/>
              </a:rPr>
              <a:t>5</a:t>
            </a:r>
            <a:endParaRPr sz="13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10381" cy="514349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8726" y="33019"/>
            <a:ext cx="3695700" cy="1125855"/>
          </a:xfrm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85"/>
              </a:spcBef>
            </a:pPr>
            <a:r>
              <a:rPr dirty="0" sz="2400" spc="-5">
                <a:latin typeface="Times New Roman"/>
                <a:cs typeface="Times New Roman"/>
              </a:rPr>
              <a:t>Quy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hoạch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BVMT</a:t>
            </a:r>
            <a:r>
              <a:rPr dirty="0" sz="2400" spc="-5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quốc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gia; </a:t>
            </a:r>
            <a:r>
              <a:rPr dirty="0" sz="2400" spc="-58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nội dung </a:t>
            </a:r>
            <a:r>
              <a:rPr dirty="0" sz="2400" spc="-5">
                <a:latin typeface="Times New Roman"/>
                <a:cs typeface="Times New Roman"/>
              </a:rPr>
              <a:t>BVMT </a:t>
            </a:r>
            <a:r>
              <a:rPr dirty="0" sz="2400" spc="-10">
                <a:latin typeface="Times New Roman"/>
                <a:cs typeface="Times New Roman"/>
              </a:rPr>
              <a:t>trong </a:t>
            </a:r>
            <a:r>
              <a:rPr dirty="0" sz="2400">
                <a:latin typeface="Times New Roman"/>
                <a:cs typeface="Times New Roman"/>
              </a:rPr>
              <a:t>quy 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hoạch tỉnh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7" cy="51434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726" y="33019"/>
            <a:ext cx="3695700" cy="1125855"/>
          </a:xfrm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85"/>
              </a:spcBef>
            </a:pPr>
            <a:r>
              <a:rPr dirty="0" sz="2400" spc="-5">
                <a:latin typeface="Times New Roman"/>
                <a:cs typeface="Times New Roman"/>
              </a:rPr>
              <a:t>Quy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hoạch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BVMT</a:t>
            </a:r>
            <a:r>
              <a:rPr dirty="0" sz="2400" spc="-5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quốc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gia; </a:t>
            </a:r>
            <a:r>
              <a:rPr dirty="0" sz="2400" spc="-58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nội dung </a:t>
            </a:r>
            <a:r>
              <a:rPr dirty="0" sz="2400" spc="-5">
                <a:latin typeface="Times New Roman"/>
                <a:cs typeface="Times New Roman"/>
              </a:rPr>
              <a:t>BVMT </a:t>
            </a:r>
            <a:r>
              <a:rPr dirty="0" sz="2400" spc="-10">
                <a:latin typeface="Times New Roman"/>
                <a:cs typeface="Times New Roman"/>
              </a:rPr>
              <a:t>trong </a:t>
            </a:r>
            <a:r>
              <a:rPr dirty="0" sz="2400">
                <a:latin typeface="Times New Roman"/>
                <a:cs typeface="Times New Roman"/>
              </a:rPr>
              <a:t>quy 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hoạch tỉnh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43423" y="1287779"/>
            <a:ext cx="6242685" cy="2844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100"/>
              </a:spcBef>
              <a:buClr>
                <a:srgbClr val="9BCF63"/>
              </a:buClr>
              <a:buSzPct val="90000"/>
              <a:buChar char="-"/>
              <a:tabLst>
                <a:tab pos="355600" algn="l"/>
              </a:tabLst>
            </a:pPr>
            <a:r>
              <a:rPr dirty="0" sz="2000" spc="-37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 spc="-525">
                <a:solidFill>
                  <a:srgbClr val="10181E"/>
                </a:solidFill>
                <a:latin typeface="Arial MT"/>
                <a:cs typeface="Arial MT"/>
              </a:rPr>
              <a:t>ộ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i </a:t>
            </a:r>
            <a:r>
              <a:rPr dirty="0" sz="2000" spc="-1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ành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, </a:t>
            </a:r>
            <a:r>
              <a:rPr dirty="0" sz="2000" spc="-1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300">
                <a:solidFill>
                  <a:srgbClr val="10181E"/>
                </a:solidFill>
                <a:latin typeface="Arial MT"/>
                <a:cs typeface="Arial MT"/>
              </a:rPr>
              <a:t>nội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1560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775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000" spc="-78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000" spc="-345">
                <a:solidFill>
                  <a:srgbClr val="10181E"/>
                </a:solidFill>
                <a:latin typeface="Arial MT"/>
                <a:cs typeface="Arial MT"/>
              </a:rPr>
              <a:t>ợc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1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xác </a:t>
            </a:r>
            <a:r>
              <a:rPr dirty="0" sz="2000" spc="-11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225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000" spc="-1220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nh </a:t>
            </a:r>
            <a:r>
              <a:rPr dirty="0" sz="2000" spc="-11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40">
                <a:solidFill>
                  <a:srgbClr val="10181E"/>
                </a:solidFill>
                <a:latin typeface="Arial MT"/>
                <a:cs typeface="Arial MT"/>
              </a:rPr>
              <a:t>d</a:t>
            </a:r>
            <a:r>
              <a:rPr dirty="0" sz="2000" spc="-430">
                <a:solidFill>
                  <a:srgbClr val="10181E"/>
                </a:solidFill>
                <a:latin typeface="Arial MT"/>
                <a:cs typeface="Arial MT"/>
              </a:rPr>
              <a:t>ự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a </a:t>
            </a:r>
            <a:r>
              <a:rPr dirty="0" sz="2000" spc="-11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vào </a:t>
            </a:r>
            <a:r>
              <a:rPr dirty="0" sz="2000" spc="-11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890">
                <a:solidFill>
                  <a:srgbClr val="10181E"/>
                </a:solidFill>
                <a:latin typeface="Arial MT"/>
                <a:cs typeface="Arial MT"/>
              </a:rPr>
              <a:t>đề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1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án 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àn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25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60">
                <a:solidFill>
                  <a:srgbClr val="10181E"/>
                </a:solidFill>
                <a:latin typeface="Arial MT"/>
                <a:cs typeface="Arial MT"/>
              </a:rPr>
              <a:t>l</a:t>
            </a:r>
            <a:r>
              <a:rPr dirty="0" sz="2000" spc="-735">
                <a:solidFill>
                  <a:srgbClr val="10181E"/>
                </a:solidFill>
                <a:latin typeface="Arial MT"/>
                <a:cs typeface="Arial MT"/>
              </a:rPr>
              <a:t>ậ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p</a:t>
            </a:r>
            <a:r>
              <a:rPr dirty="0" sz="2000" spc="25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đô</a:t>
            </a:r>
            <a:r>
              <a:rPr dirty="0" sz="2000" spc="2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1560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000" spc="25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hoặc</a:t>
            </a:r>
            <a:r>
              <a:rPr dirty="0" sz="2000" spc="2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qu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yế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2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225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000" spc="-1220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nh</a:t>
            </a:r>
            <a:r>
              <a:rPr dirty="0" sz="2000" spc="2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công</a:t>
            </a:r>
            <a:r>
              <a:rPr dirty="0" sz="2000" spc="2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nhận</a:t>
            </a:r>
            <a:r>
              <a:rPr dirty="0" sz="2000" spc="2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đô</a:t>
            </a:r>
            <a:r>
              <a:rPr dirty="0" sz="2000" spc="2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810">
                <a:solidFill>
                  <a:srgbClr val="10181E"/>
                </a:solidFill>
                <a:latin typeface="Arial MT"/>
                <a:cs typeface="Arial MT"/>
              </a:rPr>
              <a:t>ị  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theo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 quy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610">
                <a:solidFill>
                  <a:srgbClr val="10181E"/>
                </a:solidFill>
                <a:latin typeface="Arial MT"/>
                <a:cs typeface="Arial MT"/>
              </a:rPr>
              <a:t>định</a:t>
            </a:r>
            <a:r>
              <a:rPr dirty="0" sz="2000" spc="311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300">
                <a:solidFill>
                  <a:srgbClr val="10181E"/>
                </a:solidFill>
                <a:latin typeface="Arial MT"/>
                <a:cs typeface="Arial MT"/>
              </a:rPr>
              <a:t>tại</a:t>
            </a:r>
            <a:r>
              <a:rPr dirty="0" sz="2000" spc="-29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395">
                <a:solidFill>
                  <a:srgbClr val="10181E"/>
                </a:solidFill>
                <a:latin typeface="Arial MT"/>
                <a:cs typeface="Arial MT"/>
              </a:rPr>
              <a:t>Nghị</a:t>
            </a:r>
            <a:r>
              <a:rPr dirty="0" sz="2000" spc="-39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80">
                <a:solidFill>
                  <a:srgbClr val="10181E"/>
                </a:solidFill>
                <a:latin typeface="Arial MT"/>
                <a:cs typeface="Arial MT"/>
              </a:rPr>
              <a:t>quyết</a:t>
            </a:r>
            <a:r>
              <a:rPr dirty="0" sz="2000" spc="-1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số </a:t>
            </a:r>
            <a:r>
              <a:rPr dirty="0" sz="2000" spc="-4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1210/2016/UBTVQH13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ngày 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25/5/2016 </a:t>
            </a:r>
            <a:r>
              <a:rPr dirty="0" sz="2000" spc="-300">
                <a:solidFill>
                  <a:srgbClr val="10181E"/>
                </a:solidFill>
                <a:latin typeface="Arial MT"/>
                <a:cs typeface="Arial MT"/>
              </a:rPr>
              <a:t>của</a:t>
            </a:r>
            <a:r>
              <a:rPr dirty="0" sz="2000" spc="-29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80">
                <a:solidFill>
                  <a:srgbClr val="10181E"/>
                </a:solidFill>
                <a:latin typeface="Arial MT"/>
                <a:cs typeface="Arial MT"/>
              </a:rPr>
              <a:t>Ủy</a:t>
            </a:r>
            <a:r>
              <a:rPr dirty="0" sz="2000" spc="-2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ban 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Th</a:t>
            </a:r>
            <a:r>
              <a:rPr dirty="0" sz="2000" spc="-67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000" spc="-690">
                <a:solidFill>
                  <a:srgbClr val="10181E"/>
                </a:solidFill>
                <a:latin typeface="Arial MT"/>
                <a:cs typeface="Arial MT"/>
              </a:rPr>
              <a:t>ờ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ng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vụ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Q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u</a:t>
            </a:r>
            <a:r>
              <a:rPr dirty="0" sz="2000" spc="-894">
                <a:solidFill>
                  <a:srgbClr val="10181E"/>
                </a:solidFill>
                <a:latin typeface="Arial MT"/>
                <a:cs typeface="Arial MT"/>
              </a:rPr>
              <a:t>ố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300">
                <a:solidFill>
                  <a:srgbClr val="10181E"/>
                </a:solidFill>
                <a:latin typeface="Arial MT"/>
                <a:cs typeface="Arial MT"/>
              </a:rPr>
              <a:t>hội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về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phân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l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o</a:t>
            </a:r>
            <a:r>
              <a:rPr dirty="0" sz="2000" spc="-894">
                <a:solidFill>
                  <a:srgbClr val="10181E"/>
                </a:solidFill>
                <a:latin typeface="Arial MT"/>
                <a:cs typeface="Arial MT"/>
              </a:rPr>
              <a:t>ạ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i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đô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1555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.</a:t>
            </a:r>
            <a:endParaRPr sz="2000">
              <a:latin typeface="Arial MT"/>
              <a:cs typeface="Arial MT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600"/>
              </a:spcBef>
              <a:buClr>
                <a:srgbClr val="9BCF63"/>
              </a:buClr>
              <a:buSzPct val="90000"/>
              <a:buChar char="-"/>
              <a:tabLst>
                <a:tab pos="355600" algn="l"/>
              </a:tabLst>
            </a:pP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á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000" spc="11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595">
                <a:solidFill>
                  <a:srgbClr val="10181E"/>
                </a:solidFill>
                <a:latin typeface="Arial MT"/>
                <a:cs typeface="Arial MT"/>
              </a:rPr>
              <a:t>đối</a:t>
            </a:r>
            <a:r>
              <a:rPr dirty="0" sz="2000" spc="1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5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2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000" spc="-690">
                <a:solidFill>
                  <a:srgbClr val="10181E"/>
                </a:solidFill>
                <a:latin typeface="Arial MT"/>
                <a:cs typeface="Arial MT"/>
              </a:rPr>
              <a:t>ợ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g</a:t>
            </a:r>
            <a:r>
              <a:rPr dirty="0" sz="2000" spc="1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khác</a:t>
            </a:r>
            <a:r>
              <a:rPr dirty="0" sz="2000" spc="1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như</a:t>
            </a:r>
            <a:r>
              <a:rPr dirty="0" sz="2000" spc="1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80">
                <a:solidFill>
                  <a:srgbClr val="10181E"/>
                </a:solidFill>
                <a:latin typeface="Arial MT"/>
                <a:cs typeface="Arial MT"/>
              </a:rPr>
              <a:t>nguồn</a:t>
            </a:r>
            <a:r>
              <a:rPr dirty="0" sz="2000" spc="11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4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 spc="-43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000" spc="-345">
                <a:solidFill>
                  <a:srgbClr val="10181E"/>
                </a:solidFill>
                <a:latin typeface="Arial MT"/>
                <a:cs typeface="Arial MT"/>
              </a:rPr>
              <a:t>ớc</a:t>
            </a:r>
            <a:r>
              <a:rPr dirty="0" sz="2000" spc="11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09">
                <a:solidFill>
                  <a:srgbClr val="10181E"/>
                </a:solidFill>
                <a:latin typeface="Arial MT"/>
                <a:cs typeface="Arial MT"/>
              </a:rPr>
              <a:t>m</a:t>
            </a:r>
            <a:r>
              <a:rPr dirty="0" sz="2000" spc="-484">
                <a:solidFill>
                  <a:srgbClr val="10181E"/>
                </a:solidFill>
                <a:latin typeface="Arial MT"/>
                <a:cs typeface="Arial MT"/>
              </a:rPr>
              <a:t>ặ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,</a:t>
            </a:r>
            <a:r>
              <a:rPr dirty="0" sz="2000" spc="10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khu</a:t>
            </a:r>
            <a:r>
              <a:rPr dirty="0" sz="2000" spc="11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bảo  </a:t>
            </a:r>
            <a:r>
              <a:rPr dirty="0" sz="2000" spc="-204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695">
                <a:solidFill>
                  <a:srgbClr val="10181E"/>
                </a:solidFill>
                <a:latin typeface="Arial MT"/>
                <a:cs typeface="Arial MT"/>
              </a:rPr>
              <a:t>ồ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 spc="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ê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 spc="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nh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ên,</a:t>
            </a:r>
            <a:r>
              <a:rPr dirty="0" sz="2000" spc="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khu</a:t>
            </a:r>
            <a:r>
              <a:rPr dirty="0" sz="2000" spc="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v</a:t>
            </a:r>
            <a:r>
              <a:rPr dirty="0" sz="2000" spc="-450">
                <a:solidFill>
                  <a:srgbClr val="10181E"/>
                </a:solidFill>
                <a:latin typeface="Arial MT"/>
                <a:cs typeface="Arial MT"/>
              </a:rPr>
              <a:t>ự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000" spc="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300">
                <a:solidFill>
                  <a:srgbClr val="10181E"/>
                </a:solidFill>
                <a:latin typeface="Arial MT"/>
                <a:cs typeface="Arial MT"/>
              </a:rPr>
              <a:t>bảo</a:t>
            </a:r>
            <a:r>
              <a:rPr dirty="0" sz="2000" spc="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vệ</a:t>
            </a:r>
            <a:r>
              <a:rPr dirty="0" sz="2000" spc="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1</a:t>
            </a:r>
            <a:r>
              <a:rPr dirty="0" sz="2000" spc="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củ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a</a:t>
            </a:r>
            <a:r>
              <a:rPr dirty="0" sz="2000" spc="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di</a:t>
            </a:r>
            <a:r>
              <a:rPr dirty="0" sz="2000" spc="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tí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ch</a:t>
            </a:r>
            <a:r>
              <a:rPr dirty="0" sz="2000" spc="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l</a:t>
            </a:r>
            <a:r>
              <a:rPr dirty="0" sz="2000" spc="-1555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ch</a:t>
            </a:r>
            <a:r>
              <a:rPr dirty="0" sz="2000" spc="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335">
                <a:solidFill>
                  <a:srgbClr val="10181E"/>
                </a:solidFill>
                <a:latin typeface="Arial MT"/>
                <a:cs typeface="Arial MT"/>
              </a:rPr>
              <a:t>sử</a:t>
            </a:r>
            <a:endParaRPr sz="2000">
              <a:latin typeface="Arial MT"/>
              <a:cs typeface="Arial MT"/>
            </a:endParaRPr>
          </a:p>
          <a:p>
            <a:pPr algn="just" marL="355600" marR="5080">
              <a:lnSpc>
                <a:spcPct val="100000"/>
              </a:lnSpc>
            </a:pP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-</a:t>
            </a:r>
            <a:r>
              <a:rPr dirty="0" sz="2000" spc="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vă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 spc="22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hóa,</a:t>
            </a:r>
            <a:r>
              <a:rPr dirty="0" sz="2000" spc="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v</a:t>
            </a:r>
            <a:r>
              <a:rPr dirty="0" sz="2000" spc="-150">
                <a:solidFill>
                  <a:srgbClr val="10181E"/>
                </a:solidFill>
                <a:latin typeface="Arial MT"/>
                <a:cs typeface="Arial MT"/>
              </a:rPr>
              <a:t>v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.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,</a:t>
            </a:r>
            <a:r>
              <a:rPr dirty="0" sz="2000" spc="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775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000" spc="-78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000" spc="-345">
                <a:solidFill>
                  <a:srgbClr val="10181E"/>
                </a:solidFill>
                <a:latin typeface="Arial MT"/>
                <a:cs typeface="Arial MT"/>
              </a:rPr>
              <a:t>ợc</a:t>
            </a:r>
            <a:r>
              <a:rPr dirty="0" sz="2000" spc="22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că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 spc="22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335">
                <a:solidFill>
                  <a:srgbClr val="10181E"/>
                </a:solidFill>
                <a:latin typeface="Arial MT"/>
                <a:cs typeface="Arial MT"/>
              </a:rPr>
              <a:t>cứ</a:t>
            </a:r>
            <a:r>
              <a:rPr dirty="0" sz="2000" spc="22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vào</a:t>
            </a:r>
            <a:r>
              <a:rPr dirty="0" sz="2000" spc="22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các</a:t>
            </a:r>
            <a:r>
              <a:rPr dirty="0" sz="2000" spc="22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quy</a:t>
            </a:r>
            <a:r>
              <a:rPr dirty="0" sz="2000" spc="22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225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000" spc="-1220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nh</a:t>
            </a:r>
            <a:r>
              <a:rPr dirty="0" sz="2000" spc="22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củ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a  pháp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l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u</a:t>
            </a:r>
            <a:r>
              <a:rPr dirty="0" sz="2000" spc="-894">
                <a:solidFill>
                  <a:srgbClr val="10181E"/>
                </a:solidFill>
                <a:latin typeface="Arial MT"/>
                <a:cs typeface="Arial MT"/>
              </a:rPr>
              <a:t>ậ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1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595">
                <a:solidFill>
                  <a:srgbClr val="10181E"/>
                </a:solidFill>
                <a:latin typeface="Arial MT"/>
                <a:cs typeface="Arial MT"/>
              </a:rPr>
              <a:t>đối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345">
                <a:solidFill>
                  <a:srgbClr val="10181E"/>
                </a:solidFill>
                <a:latin typeface="Arial MT"/>
                <a:cs typeface="Arial MT"/>
              </a:rPr>
              <a:t>vớ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i </a:t>
            </a:r>
            <a:r>
              <a:rPr dirty="0" sz="2000" spc="-15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20">
                <a:solidFill>
                  <a:srgbClr val="10181E"/>
                </a:solidFill>
                <a:latin typeface="Arial MT"/>
                <a:cs typeface="Arial MT"/>
              </a:rPr>
              <a:t>ừ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g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595">
                <a:solidFill>
                  <a:srgbClr val="10181E"/>
                </a:solidFill>
                <a:latin typeface="Arial MT"/>
                <a:cs typeface="Arial MT"/>
              </a:rPr>
              <a:t>đối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5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2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000" spc="-690">
                <a:solidFill>
                  <a:srgbClr val="10181E"/>
                </a:solidFill>
                <a:latin typeface="Arial MT"/>
                <a:cs typeface="Arial MT"/>
              </a:rPr>
              <a:t>ợ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g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5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2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000" spc="-690">
                <a:solidFill>
                  <a:srgbClr val="10181E"/>
                </a:solidFill>
                <a:latin typeface="Arial MT"/>
                <a:cs typeface="Arial MT"/>
              </a:rPr>
              <a:t>ơ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g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30">
                <a:solidFill>
                  <a:srgbClr val="10181E"/>
                </a:solidFill>
                <a:latin typeface="Arial MT"/>
                <a:cs typeface="Arial MT"/>
              </a:rPr>
              <a:t>ứ</a:t>
            </a:r>
            <a:r>
              <a:rPr dirty="0" sz="2000" spc="-24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g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4934" y="4836159"/>
            <a:ext cx="9969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125">
                <a:solidFill>
                  <a:srgbClr val="51B148"/>
                </a:solidFill>
                <a:latin typeface="Tahoma"/>
                <a:cs typeface="Tahoma"/>
              </a:rPr>
              <a:t>7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29123" y="84835"/>
            <a:ext cx="5907405" cy="756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Quy hoạch BVMT</a:t>
            </a:r>
            <a:r>
              <a:rPr dirty="0" sz="2400" spc="-4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quốc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gia; </a:t>
            </a:r>
            <a:r>
              <a:rPr dirty="0" sz="2400">
                <a:latin typeface="Times New Roman"/>
                <a:cs typeface="Times New Roman"/>
              </a:rPr>
              <a:t>nội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dung</a:t>
            </a:r>
            <a:r>
              <a:rPr dirty="0" sz="2400" spc="-5">
                <a:latin typeface="Times New Roman"/>
                <a:cs typeface="Times New Roman"/>
              </a:rPr>
              <a:t> BVMT </a:t>
            </a:r>
            <a:r>
              <a:rPr dirty="0" sz="2400" spc="-58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trong</a:t>
            </a:r>
            <a:r>
              <a:rPr dirty="0" sz="2400" spc="-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quy </a:t>
            </a:r>
            <a:r>
              <a:rPr dirty="0" sz="2400" spc="-5">
                <a:latin typeface="Times New Roman"/>
                <a:cs typeface="Times New Roman"/>
              </a:rPr>
              <a:t>hoạch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tỉnh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43423" y="904748"/>
            <a:ext cx="6242685" cy="4076700"/>
          </a:xfrm>
          <a:prstGeom prst="rect">
            <a:avLst/>
          </a:prstGeom>
        </p:spPr>
        <p:txBody>
          <a:bodyPr wrap="square" lIns="0" tIns="914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X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ác</a:t>
            </a:r>
            <a:r>
              <a:rPr dirty="0" sz="24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1470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400" spc="-1465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nh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PV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MT</a:t>
            </a:r>
            <a:r>
              <a:rPr dirty="0" sz="2400" spc="-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hông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qua:</a:t>
            </a:r>
            <a:endParaRPr sz="2400">
              <a:latin typeface="Arial MT"/>
              <a:cs typeface="Arial MT"/>
            </a:endParaRPr>
          </a:p>
          <a:p>
            <a:pPr marL="355600" marR="6350" indent="-342900">
              <a:lnSpc>
                <a:spcPct val="100800"/>
              </a:lnSpc>
              <a:spcBef>
                <a:spcPts val="605"/>
              </a:spcBef>
              <a:buClr>
                <a:srgbClr val="9BCF63"/>
              </a:buClr>
              <a:buSzPct val="75000"/>
              <a:buChar char="-"/>
              <a:tabLst>
                <a:tab pos="354965" algn="l"/>
                <a:tab pos="355600" algn="l"/>
                <a:tab pos="1114425" algn="l"/>
                <a:tab pos="1684020" algn="l"/>
                <a:tab pos="2494280" algn="l"/>
                <a:tab pos="3032125" algn="l"/>
                <a:tab pos="3637279" algn="l"/>
                <a:tab pos="4260215" algn="l"/>
                <a:tab pos="4899660" algn="l"/>
                <a:tab pos="5352415" algn="l"/>
                <a:tab pos="5974715" algn="l"/>
              </a:tabLst>
            </a:pPr>
            <a:r>
              <a:rPr dirty="0" sz="2400" spc="-580">
                <a:solidFill>
                  <a:srgbClr val="10181E"/>
                </a:solidFill>
                <a:latin typeface="Arial MT"/>
                <a:cs typeface="Arial MT"/>
              </a:rPr>
              <a:t>Điề</a:t>
            </a:r>
            <a:r>
              <a:rPr dirty="0" sz="2400" spc="-580">
                <a:solidFill>
                  <a:srgbClr val="10181E"/>
                </a:solidFill>
                <a:latin typeface="Arial MT"/>
                <a:cs typeface="Arial MT"/>
              </a:rPr>
              <a:t>u	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ra,	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đánh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	g</a:t>
            </a:r>
            <a:r>
              <a:rPr dirty="0" sz="24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á	các	khu	</a:t>
            </a:r>
            <a:r>
              <a:rPr dirty="0" sz="2400" spc="-265">
                <a:solidFill>
                  <a:srgbClr val="10181E"/>
                </a:solidFill>
                <a:latin typeface="Arial MT"/>
                <a:cs typeface="Arial MT"/>
              </a:rPr>
              <a:t>v</a:t>
            </a:r>
            <a:r>
              <a:rPr dirty="0" sz="2400" spc="-525">
                <a:solidFill>
                  <a:srgbClr val="10181E"/>
                </a:solidFill>
                <a:latin typeface="Arial MT"/>
                <a:cs typeface="Arial MT"/>
              </a:rPr>
              <a:t>ự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c	có	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yế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u	</a:t>
            </a:r>
            <a:r>
              <a:rPr dirty="0" sz="2400" spc="-390">
                <a:solidFill>
                  <a:srgbClr val="10181E"/>
                </a:solidFill>
                <a:latin typeface="Arial MT"/>
                <a:cs typeface="Arial MT"/>
              </a:rPr>
              <a:t>tố 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nhạy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cả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m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về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môi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400" spc="-79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400" spc="-830">
                <a:solidFill>
                  <a:srgbClr val="10181E"/>
                </a:solidFill>
                <a:latin typeface="Arial MT"/>
                <a:cs typeface="Arial MT"/>
              </a:rPr>
              <a:t>ờ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ng</a:t>
            </a:r>
            <a:endParaRPr sz="24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Clr>
                <a:srgbClr val="9BCF63"/>
              </a:buClr>
              <a:buSzPct val="75000"/>
              <a:buChar char="-"/>
              <a:tabLst>
                <a:tab pos="354965" algn="l"/>
                <a:tab pos="355600" algn="l"/>
              </a:tabLst>
            </a:pPr>
            <a:r>
              <a:rPr dirty="0" sz="2400" spc="-844">
                <a:solidFill>
                  <a:srgbClr val="10181E"/>
                </a:solidFill>
                <a:latin typeface="Arial MT"/>
                <a:cs typeface="Arial MT"/>
              </a:rPr>
              <a:t>Địn</a:t>
            </a:r>
            <a:r>
              <a:rPr dirty="0" sz="2400" spc="-844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400" spc="-79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400" spc="-830">
                <a:solidFill>
                  <a:srgbClr val="10181E"/>
                </a:solidFill>
                <a:latin typeface="Arial MT"/>
                <a:cs typeface="Arial MT"/>
              </a:rPr>
              <a:t>ớ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ng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/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xác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1470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400" spc="-1465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nh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mụ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t</a:t>
            </a:r>
            <a:r>
              <a:rPr dirty="0" sz="24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êu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BV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MT</a:t>
            </a:r>
            <a:endParaRPr sz="2400">
              <a:latin typeface="Arial MT"/>
              <a:cs typeface="Arial MT"/>
            </a:endParaRPr>
          </a:p>
          <a:p>
            <a:pPr algn="just" marL="355600" marR="5080" indent="-342900">
              <a:lnSpc>
                <a:spcPct val="99200"/>
              </a:lnSpc>
              <a:spcBef>
                <a:spcPts val="645"/>
              </a:spcBef>
              <a:buClr>
                <a:srgbClr val="9BCF63"/>
              </a:buClr>
              <a:buSzPct val="75000"/>
              <a:buChar char="-"/>
              <a:tabLst>
                <a:tab pos="355600" algn="l"/>
              </a:tabLst>
            </a:pPr>
            <a:r>
              <a:rPr dirty="0" sz="2400" spc="-844">
                <a:solidFill>
                  <a:srgbClr val="10181E"/>
                </a:solidFill>
                <a:latin typeface="Arial MT"/>
                <a:cs typeface="Arial MT"/>
              </a:rPr>
              <a:t>Địn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h </a:t>
            </a:r>
            <a:r>
              <a:rPr dirty="0" sz="2400" spc="-29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85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400" spc="-505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400" spc="-830">
                <a:solidFill>
                  <a:srgbClr val="10181E"/>
                </a:solidFill>
                <a:latin typeface="Arial MT"/>
                <a:cs typeface="Arial MT"/>
              </a:rPr>
              <a:t>ớ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ng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/</a:t>
            </a:r>
            <a:r>
              <a:rPr dirty="0" sz="2400" spc="-210">
                <a:solidFill>
                  <a:srgbClr val="10181E"/>
                </a:solidFill>
                <a:latin typeface="Arial MT"/>
                <a:cs typeface="Arial MT"/>
              </a:rPr>
              <a:t>ph</a:t>
            </a:r>
            <a:r>
              <a:rPr dirty="0" sz="2400" spc="-375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400" spc="-830">
                <a:solidFill>
                  <a:srgbClr val="10181E"/>
                </a:solidFill>
                <a:latin typeface="Arial MT"/>
                <a:cs typeface="Arial MT"/>
              </a:rPr>
              <a:t>ơ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ng </a:t>
            </a:r>
            <a:r>
              <a:rPr dirty="0" sz="2400" spc="-29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án </a:t>
            </a:r>
            <a:r>
              <a:rPr dirty="0" sz="2400" spc="-29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về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9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935">
                <a:solidFill>
                  <a:srgbClr val="10181E"/>
                </a:solidFill>
                <a:latin typeface="Arial MT"/>
                <a:cs typeface="Arial MT"/>
              </a:rPr>
              <a:t>vị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9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í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, </a:t>
            </a:r>
            <a:r>
              <a:rPr dirty="0" sz="2400" spc="-3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quy </a:t>
            </a:r>
            <a:r>
              <a:rPr dirty="0" sz="2400" spc="-29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mô, 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ranh</a:t>
            </a:r>
            <a:r>
              <a:rPr dirty="0" sz="2400" spc="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10">
                <a:solidFill>
                  <a:srgbClr val="10181E"/>
                </a:solidFill>
                <a:latin typeface="Arial MT"/>
                <a:cs typeface="Arial MT"/>
              </a:rPr>
              <a:t>giới</a:t>
            </a:r>
            <a:r>
              <a:rPr dirty="0" sz="2400" spc="-20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360">
                <a:solidFill>
                  <a:srgbClr val="10181E"/>
                </a:solidFill>
                <a:latin typeface="Arial MT"/>
                <a:cs typeface="Arial MT"/>
              </a:rPr>
              <a:t>của</a:t>
            </a:r>
            <a:r>
              <a:rPr dirty="0" sz="2400" spc="-35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các</a:t>
            </a:r>
            <a:r>
              <a:rPr dirty="0" sz="2400" spc="6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vùng</a:t>
            </a:r>
            <a:r>
              <a:rPr dirty="0" sz="2400" spc="6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360">
                <a:solidFill>
                  <a:srgbClr val="10181E"/>
                </a:solidFill>
                <a:latin typeface="Arial MT"/>
                <a:cs typeface="Arial MT"/>
              </a:rPr>
              <a:t>bảo</a:t>
            </a:r>
            <a:r>
              <a:rPr dirty="0" sz="2400" spc="-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vệ</a:t>
            </a:r>
            <a:r>
              <a:rPr dirty="0" sz="2400" spc="-4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nghiêm </a:t>
            </a:r>
            <a:r>
              <a:rPr dirty="0" sz="2400" spc="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315">
                <a:solidFill>
                  <a:srgbClr val="10181E"/>
                </a:solidFill>
                <a:latin typeface="Arial MT"/>
                <a:cs typeface="Arial MT"/>
              </a:rPr>
              <a:t>ngặ</a:t>
            </a:r>
            <a:r>
              <a:rPr dirty="0" sz="2400" spc="-13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,</a:t>
            </a:r>
            <a:r>
              <a:rPr dirty="0" sz="24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vùng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360">
                <a:solidFill>
                  <a:srgbClr val="10181E"/>
                </a:solidFill>
                <a:latin typeface="Arial MT"/>
                <a:cs typeface="Arial MT"/>
              </a:rPr>
              <a:t>hạn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ch</a:t>
            </a:r>
            <a:r>
              <a:rPr dirty="0" sz="2400" spc="-1070">
                <a:solidFill>
                  <a:srgbClr val="10181E"/>
                </a:solidFill>
                <a:latin typeface="Arial MT"/>
                <a:cs typeface="Arial MT"/>
              </a:rPr>
              <a:t>ế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phát</a:t>
            </a:r>
            <a:r>
              <a:rPr dirty="0" sz="24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400" spc="-1070">
                <a:solidFill>
                  <a:srgbClr val="10181E"/>
                </a:solidFill>
                <a:latin typeface="Arial MT"/>
                <a:cs typeface="Arial MT"/>
              </a:rPr>
              <a:t>ả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endParaRPr sz="2400">
              <a:latin typeface="Arial MT"/>
              <a:cs typeface="Arial MT"/>
            </a:endParaRPr>
          </a:p>
          <a:p>
            <a:pPr algn="just" marL="355600" marR="5080" indent="-342900">
              <a:lnSpc>
                <a:spcPct val="100400"/>
              </a:lnSpc>
              <a:spcBef>
                <a:spcPts val="615"/>
              </a:spcBef>
              <a:buClr>
                <a:srgbClr val="9BCF63"/>
              </a:buClr>
              <a:buSzPct val="75000"/>
              <a:buChar char="-"/>
              <a:tabLst>
                <a:tab pos="355600" algn="l"/>
              </a:tabLst>
            </a:pP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U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B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ND</a:t>
            </a:r>
            <a:r>
              <a:rPr dirty="0" sz="2400" spc="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cấ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p</a:t>
            </a:r>
            <a:r>
              <a:rPr dirty="0" sz="2400" spc="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41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 spc="-1460">
                <a:solidFill>
                  <a:srgbClr val="10181E"/>
                </a:solidFill>
                <a:latin typeface="Arial MT"/>
                <a:cs typeface="Arial MT"/>
              </a:rPr>
              <a:t>ỉ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nh</a:t>
            </a:r>
            <a:r>
              <a:rPr dirty="0" sz="2400" spc="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ban</a:t>
            </a:r>
            <a:r>
              <a:rPr dirty="0" sz="2400" spc="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hành</a:t>
            </a:r>
            <a:r>
              <a:rPr dirty="0" sz="2400" spc="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qu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yế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 spc="3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1470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400" spc="-1465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nh</a:t>
            </a:r>
            <a:r>
              <a:rPr dirty="0" sz="2400" spc="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về</a:t>
            </a:r>
            <a:r>
              <a:rPr dirty="0" sz="2400" spc="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xác  </a:t>
            </a:r>
            <a:r>
              <a:rPr dirty="0" sz="2400" spc="-735">
                <a:solidFill>
                  <a:srgbClr val="10181E"/>
                </a:solidFill>
                <a:latin typeface="Arial MT"/>
                <a:cs typeface="Arial MT"/>
              </a:rPr>
              <a:t>định</a:t>
            </a:r>
            <a:r>
              <a:rPr dirty="0" sz="2400" spc="919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935">
                <a:solidFill>
                  <a:srgbClr val="10181E"/>
                </a:solidFill>
                <a:latin typeface="Arial MT"/>
                <a:cs typeface="Arial MT"/>
              </a:rPr>
              <a:t>vị</a:t>
            </a:r>
            <a:r>
              <a:rPr dirty="0" sz="2400" spc="92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trí,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 ranh</a:t>
            </a:r>
            <a:r>
              <a:rPr dirty="0" sz="2400" spc="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10">
                <a:solidFill>
                  <a:srgbClr val="10181E"/>
                </a:solidFill>
                <a:latin typeface="Arial MT"/>
                <a:cs typeface="Arial MT"/>
              </a:rPr>
              <a:t>giới</a:t>
            </a:r>
            <a:r>
              <a:rPr dirty="0" sz="2400" spc="-20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360">
                <a:solidFill>
                  <a:srgbClr val="10181E"/>
                </a:solidFill>
                <a:latin typeface="Arial MT"/>
                <a:cs typeface="Arial MT"/>
              </a:rPr>
              <a:t>của</a:t>
            </a:r>
            <a:r>
              <a:rPr dirty="0" sz="2400" spc="-35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vùng</a:t>
            </a:r>
            <a:r>
              <a:rPr dirty="0" sz="2400" spc="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360">
                <a:solidFill>
                  <a:srgbClr val="10181E"/>
                </a:solidFill>
                <a:latin typeface="Arial MT"/>
                <a:cs typeface="Arial MT"/>
              </a:rPr>
              <a:t>bảo</a:t>
            </a:r>
            <a:r>
              <a:rPr dirty="0" sz="2400" spc="-35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vệ </a:t>
            </a:r>
            <a:r>
              <a:rPr dirty="0" sz="2400" spc="-53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ngh</a:t>
            </a:r>
            <a:r>
              <a:rPr dirty="0" sz="24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êm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315">
                <a:solidFill>
                  <a:srgbClr val="10181E"/>
                </a:solidFill>
                <a:latin typeface="Arial MT"/>
                <a:cs typeface="Arial MT"/>
              </a:rPr>
              <a:t>ngặ</a:t>
            </a:r>
            <a:r>
              <a:rPr dirty="0" sz="2400" spc="-13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,</a:t>
            </a:r>
            <a:r>
              <a:rPr dirty="0" sz="24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vùng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360">
                <a:solidFill>
                  <a:srgbClr val="10181E"/>
                </a:solidFill>
                <a:latin typeface="Arial MT"/>
                <a:cs typeface="Arial MT"/>
              </a:rPr>
              <a:t>hạn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ch</a:t>
            </a:r>
            <a:r>
              <a:rPr dirty="0" sz="2400" spc="-1070">
                <a:solidFill>
                  <a:srgbClr val="10181E"/>
                </a:solidFill>
                <a:latin typeface="Arial MT"/>
                <a:cs typeface="Arial MT"/>
              </a:rPr>
              <a:t>ế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phát</a:t>
            </a:r>
            <a:r>
              <a:rPr dirty="0" sz="24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400" spc="-1070">
                <a:solidFill>
                  <a:srgbClr val="10181E"/>
                </a:solidFill>
                <a:latin typeface="Arial MT"/>
                <a:cs typeface="Arial MT"/>
              </a:rPr>
              <a:t>ả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4934" y="4836159"/>
            <a:ext cx="107314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65">
                <a:solidFill>
                  <a:srgbClr val="51B148"/>
                </a:solidFill>
                <a:latin typeface="Tahoma"/>
                <a:cs typeface="Tahoma"/>
              </a:rPr>
              <a:t>8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29123" y="84835"/>
            <a:ext cx="5907405" cy="756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Quy hoạch BVMT</a:t>
            </a:r>
            <a:r>
              <a:rPr dirty="0" sz="2400" spc="-4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quốc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gia; </a:t>
            </a:r>
            <a:r>
              <a:rPr dirty="0" sz="2400">
                <a:latin typeface="Times New Roman"/>
                <a:cs typeface="Times New Roman"/>
              </a:rPr>
              <a:t>nội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dung</a:t>
            </a:r>
            <a:r>
              <a:rPr dirty="0" sz="2400" spc="-5">
                <a:latin typeface="Times New Roman"/>
                <a:cs typeface="Times New Roman"/>
              </a:rPr>
              <a:t> BVMT </a:t>
            </a:r>
            <a:r>
              <a:rPr dirty="0" sz="2400" spc="-58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trong</a:t>
            </a:r>
            <a:r>
              <a:rPr dirty="0" sz="2400" spc="-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quy </a:t>
            </a:r>
            <a:r>
              <a:rPr dirty="0" sz="2400" spc="-5">
                <a:latin typeface="Times New Roman"/>
                <a:cs typeface="Times New Roman"/>
              </a:rPr>
              <a:t>hoạch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tỉnh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2135" y="1530682"/>
            <a:ext cx="1494790" cy="907415"/>
          </a:xfrm>
          <a:custGeom>
            <a:avLst/>
            <a:gdLst/>
            <a:ahLst/>
            <a:cxnLst/>
            <a:rect l="l" t="t" r="r" b="b"/>
            <a:pathLst>
              <a:path w="1494789" h="907414">
                <a:moveTo>
                  <a:pt x="1416122" y="351810"/>
                </a:moveTo>
                <a:lnTo>
                  <a:pt x="1041171" y="351810"/>
                </a:lnTo>
                <a:lnTo>
                  <a:pt x="16004" y="616129"/>
                </a:lnTo>
                <a:lnTo>
                  <a:pt x="51796" y="659001"/>
                </a:lnTo>
                <a:lnTo>
                  <a:pt x="103593" y="710798"/>
                </a:lnTo>
                <a:lnTo>
                  <a:pt x="133953" y="737569"/>
                </a:lnTo>
                <a:lnTo>
                  <a:pt x="167805" y="766086"/>
                </a:lnTo>
                <a:lnTo>
                  <a:pt x="205343" y="792954"/>
                </a:lnTo>
                <a:lnTo>
                  <a:pt x="246470" y="817883"/>
                </a:lnTo>
                <a:lnTo>
                  <a:pt x="289246" y="842909"/>
                </a:lnTo>
                <a:lnTo>
                  <a:pt x="360733" y="873268"/>
                </a:lnTo>
                <a:lnTo>
                  <a:pt x="410687" y="887528"/>
                </a:lnTo>
                <a:lnTo>
                  <a:pt x="466072" y="900040"/>
                </a:lnTo>
                <a:lnTo>
                  <a:pt x="550072" y="907218"/>
                </a:lnTo>
                <a:lnTo>
                  <a:pt x="610792" y="903629"/>
                </a:lnTo>
                <a:lnTo>
                  <a:pt x="712543" y="884035"/>
                </a:lnTo>
                <a:lnTo>
                  <a:pt x="751827" y="871523"/>
                </a:lnTo>
                <a:lnTo>
                  <a:pt x="789365" y="857167"/>
                </a:lnTo>
                <a:lnTo>
                  <a:pt x="828649" y="839320"/>
                </a:lnTo>
                <a:lnTo>
                  <a:pt x="866090" y="821472"/>
                </a:lnTo>
                <a:lnTo>
                  <a:pt x="941166" y="778598"/>
                </a:lnTo>
                <a:lnTo>
                  <a:pt x="976861" y="755417"/>
                </a:lnTo>
                <a:lnTo>
                  <a:pt x="1048251" y="705366"/>
                </a:lnTo>
                <a:lnTo>
                  <a:pt x="1116149" y="651823"/>
                </a:lnTo>
                <a:lnTo>
                  <a:pt x="1180458" y="596437"/>
                </a:lnTo>
                <a:lnTo>
                  <a:pt x="1241179" y="539306"/>
                </a:lnTo>
                <a:lnTo>
                  <a:pt x="1294721" y="485763"/>
                </a:lnTo>
                <a:lnTo>
                  <a:pt x="1389391" y="383915"/>
                </a:lnTo>
                <a:lnTo>
                  <a:pt x="1416122" y="351810"/>
                </a:lnTo>
                <a:close/>
              </a:path>
              <a:path w="1494789" h="907414">
                <a:moveTo>
                  <a:pt x="687518" y="0"/>
                </a:moveTo>
                <a:lnTo>
                  <a:pt x="603615" y="0"/>
                </a:lnTo>
                <a:lnTo>
                  <a:pt x="562488" y="1746"/>
                </a:lnTo>
                <a:lnTo>
                  <a:pt x="521458" y="7178"/>
                </a:lnTo>
                <a:lnTo>
                  <a:pt x="482174" y="14258"/>
                </a:lnTo>
                <a:lnTo>
                  <a:pt x="421454" y="32106"/>
                </a:lnTo>
                <a:lnTo>
                  <a:pt x="366068" y="53543"/>
                </a:lnTo>
                <a:lnTo>
                  <a:pt x="316114" y="80314"/>
                </a:lnTo>
                <a:lnTo>
                  <a:pt x="269653" y="110674"/>
                </a:lnTo>
                <a:lnTo>
                  <a:pt x="228526" y="142877"/>
                </a:lnTo>
                <a:lnTo>
                  <a:pt x="191085" y="178572"/>
                </a:lnTo>
                <a:lnTo>
                  <a:pt x="157135" y="217857"/>
                </a:lnTo>
                <a:lnTo>
                  <a:pt x="126775" y="257140"/>
                </a:lnTo>
                <a:lnTo>
                  <a:pt x="101750" y="296424"/>
                </a:lnTo>
                <a:lnTo>
                  <a:pt x="78568" y="335709"/>
                </a:lnTo>
                <a:lnTo>
                  <a:pt x="58877" y="374992"/>
                </a:lnTo>
                <a:lnTo>
                  <a:pt x="41030" y="412530"/>
                </a:lnTo>
                <a:lnTo>
                  <a:pt x="28517" y="448226"/>
                </a:lnTo>
                <a:lnTo>
                  <a:pt x="16004" y="480429"/>
                </a:lnTo>
                <a:lnTo>
                  <a:pt x="0" y="535717"/>
                </a:lnTo>
                <a:lnTo>
                  <a:pt x="1041171" y="351810"/>
                </a:lnTo>
                <a:lnTo>
                  <a:pt x="1416122" y="351810"/>
                </a:lnTo>
                <a:lnTo>
                  <a:pt x="1476883" y="278577"/>
                </a:lnTo>
                <a:lnTo>
                  <a:pt x="1494731" y="253551"/>
                </a:lnTo>
                <a:lnTo>
                  <a:pt x="1396569" y="203597"/>
                </a:lnTo>
                <a:lnTo>
                  <a:pt x="1344772" y="180318"/>
                </a:lnTo>
                <a:lnTo>
                  <a:pt x="1217997" y="128619"/>
                </a:lnTo>
                <a:lnTo>
                  <a:pt x="1144764" y="100004"/>
                </a:lnTo>
                <a:lnTo>
                  <a:pt x="1067941" y="74979"/>
                </a:lnTo>
                <a:lnTo>
                  <a:pt x="985785" y="51796"/>
                </a:lnTo>
                <a:lnTo>
                  <a:pt x="944755" y="39283"/>
                </a:lnTo>
                <a:lnTo>
                  <a:pt x="859008" y="21436"/>
                </a:lnTo>
                <a:lnTo>
                  <a:pt x="773263" y="7178"/>
                </a:lnTo>
                <a:lnTo>
                  <a:pt x="687518" y="0"/>
                </a:lnTo>
                <a:close/>
              </a:path>
            </a:pathLst>
          </a:custGeom>
          <a:solidFill>
            <a:srgbClr val="9BCF6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2032" y="1830712"/>
            <a:ext cx="632460" cy="782320"/>
          </a:xfrm>
          <a:custGeom>
            <a:avLst/>
            <a:gdLst/>
            <a:ahLst/>
            <a:cxnLst/>
            <a:rect l="l" t="t" r="r" b="b"/>
            <a:pathLst>
              <a:path w="632460" h="782319">
                <a:moveTo>
                  <a:pt x="452481" y="0"/>
                </a:moveTo>
                <a:lnTo>
                  <a:pt x="387931" y="1920"/>
                </a:lnTo>
                <a:lnTo>
                  <a:pt x="315913" y="13199"/>
                </a:lnTo>
                <a:lnTo>
                  <a:pt x="278477" y="24979"/>
                </a:lnTo>
                <a:lnTo>
                  <a:pt x="242362" y="38846"/>
                </a:lnTo>
                <a:lnTo>
                  <a:pt x="206877" y="58322"/>
                </a:lnTo>
                <a:lnTo>
                  <a:pt x="172022" y="83405"/>
                </a:lnTo>
                <a:lnTo>
                  <a:pt x="139768" y="112850"/>
                </a:lnTo>
                <a:lnTo>
                  <a:pt x="109466" y="149992"/>
                </a:lnTo>
                <a:lnTo>
                  <a:pt x="83605" y="191706"/>
                </a:lnTo>
                <a:lnTo>
                  <a:pt x="62236" y="238207"/>
                </a:lnTo>
                <a:lnTo>
                  <a:pt x="43893" y="287177"/>
                </a:lnTo>
                <a:lnTo>
                  <a:pt x="30468" y="339039"/>
                </a:lnTo>
                <a:lnTo>
                  <a:pt x="18746" y="391283"/>
                </a:lnTo>
                <a:lnTo>
                  <a:pt x="10908" y="442608"/>
                </a:lnTo>
                <a:lnTo>
                  <a:pt x="4774" y="494317"/>
                </a:lnTo>
                <a:lnTo>
                  <a:pt x="2524" y="545108"/>
                </a:lnTo>
                <a:lnTo>
                  <a:pt x="678" y="594099"/>
                </a:lnTo>
                <a:lnTo>
                  <a:pt x="0" y="637886"/>
                </a:lnTo>
                <a:lnTo>
                  <a:pt x="1382" y="713251"/>
                </a:lnTo>
                <a:lnTo>
                  <a:pt x="6134" y="782015"/>
                </a:lnTo>
                <a:lnTo>
                  <a:pt x="25502" y="777214"/>
                </a:lnTo>
                <a:lnTo>
                  <a:pt x="74114" y="764363"/>
                </a:lnTo>
                <a:lnTo>
                  <a:pt x="145081" y="741814"/>
                </a:lnTo>
                <a:lnTo>
                  <a:pt x="187188" y="725613"/>
                </a:lnTo>
                <a:lnTo>
                  <a:pt x="231380" y="708092"/>
                </a:lnTo>
                <a:lnTo>
                  <a:pt x="277679" y="689154"/>
                </a:lnTo>
                <a:lnTo>
                  <a:pt x="324837" y="666830"/>
                </a:lnTo>
                <a:lnTo>
                  <a:pt x="372687" y="640982"/>
                </a:lnTo>
                <a:lnTo>
                  <a:pt x="417532" y="612573"/>
                </a:lnTo>
                <a:lnTo>
                  <a:pt x="460580" y="583760"/>
                </a:lnTo>
                <a:lnTo>
                  <a:pt x="500890" y="550754"/>
                </a:lnTo>
                <a:lnTo>
                  <a:pt x="538196" y="515185"/>
                </a:lnTo>
                <a:lnTo>
                  <a:pt x="553682" y="494901"/>
                </a:lnTo>
                <a:lnTo>
                  <a:pt x="568880" y="476341"/>
                </a:lnTo>
                <a:lnTo>
                  <a:pt x="582684" y="455580"/>
                </a:lnTo>
                <a:lnTo>
                  <a:pt x="594359" y="436330"/>
                </a:lnTo>
                <a:lnTo>
                  <a:pt x="611058" y="394248"/>
                </a:lnTo>
                <a:lnTo>
                  <a:pt x="618849" y="375916"/>
                </a:lnTo>
                <a:lnTo>
                  <a:pt x="628235" y="334082"/>
                </a:lnTo>
                <a:lnTo>
                  <a:pt x="630842" y="314487"/>
                </a:lnTo>
                <a:lnTo>
                  <a:pt x="632439" y="274585"/>
                </a:lnTo>
                <a:lnTo>
                  <a:pt x="630224" y="235715"/>
                </a:lnTo>
                <a:lnTo>
                  <a:pt x="616786" y="164904"/>
                </a:lnTo>
                <a:lnTo>
                  <a:pt x="597563" y="103927"/>
                </a:lnTo>
                <a:lnTo>
                  <a:pt x="575527" y="55044"/>
                </a:lnTo>
                <a:lnTo>
                  <a:pt x="552035" y="13091"/>
                </a:lnTo>
                <a:lnTo>
                  <a:pt x="504593" y="4335"/>
                </a:lnTo>
                <a:lnTo>
                  <a:pt x="452481" y="0"/>
                </a:lnTo>
                <a:close/>
              </a:path>
            </a:pathLst>
          </a:custGeom>
          <a:solidFill>
            <a:srgbClr val="51B14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8485" y="0"/>
            <a:ext cx="1828790" cy="139298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96" y="2907418"/>
            <a:ext cx="1607820" cy="2231390"/>
            <a:chOff x="96" y="2907418"/>
            <a:chExt cx="1607820" cy="223139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5805" y="4238509"/>
              <a:ext cx="1271636" cy="90013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" y="2907418"/>
              <a:ext cx="971526" cy="160734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2529123" y="84835"/>
            <a:ext cx="6356985" cy="38690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54659">
              <a:lnSpc>
                <a:spcPct val="100000"/>
              </a:lnSpc>
              <a:spcBef>
                <a:spcPts val="100"/>
              </a:spcBef>
            </a:pPr>
            <a:r>
              <a:rPr dirty="0" sz="2400" spc="-5" b="1">
                <a:solidFill>
                  <a:srgbClr val="0000FF"/>
                </a:solidFill>
                <a:latin typeface="Times New Roman"/>
                <a:cs typeface="Times New Roman"/>
              </a:rPr>
              <a:t>Quy hoạch BVMT</a:t>
            </a:r>
            <a:r>
              <a:rPr dirty="0" sz="2400" spc="-4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quốc</a:t>
            </a:r>
            <a:r>
              <a:rPr dirty="0" sz="2400" spc="-1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0000FF"/>
                </a:solidFill>
                <a:latin typeface="Times New Roman"/>
                <a:cs typeface="Times New Roman"/>
              </a:rPr>
              <a:t>gia;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nội</a:t>
            </a:r>
            <a:r>
              <a:rPr dirty="0" sz="2400" spc="-1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dung</a:t>
            </a:r>
            <a:r>
              <a:rPr dirty="0" sz="2400" spc="-5" b="1">
                <a:solidFill>
                  <a:srgbClr val="0000FF"/>
                </a:solidFill>
                <a:latin typeface="Times New Roman"/>
                <a:cs typeface="Times New Roman"/>
              </a:rPr>
              <a:t> BVMT </a:t>
            </a:r>
            <a:r>
              <a:rPr dirty="0" sz="2400" spc="-58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Times New Roman"/>
                <a:cs typeface="Times New Roman"/>
              </a:rPr>
              <a:t>trong</a:t>
            </a:r>
            <a:r>
              <a:rPr dirty="0" sz="2400" spc="-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quy </a:t>
            </a:r>
            <a:r>
              <a:rPr dirty="0" sz="2400" spc="-5" b="1">
                <a:solidFill>
                  <a:srgbClr val="0000FF"/>
                </a:solidFill>
                <a:latin typeface="Times New Roman"/>
                <a:cs typeface="Times New Roman"/>
              </a:rPr>
              <a:t>hoạch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0000FF"/>
                </a:solidFill>
                <a:latin typeface="Times New Roman"/>
                <a:cs typeface="Times New Roman"/>
              </a:rPr>
              <a:t>tỉnh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200">
              <a:latin typeface="Times New Roman"/>
              <a:cs typeface="Times New Roman"/>
            </a:endParaRPr>
          </a:p>
          <a:p>
            <a:pPr algn="just" marL="469900" marR="5715" indent="-342900">
              <a:lnSpc>
                <a:spcPct val="100800"/>
              </a:lnSpc>
              <a:buClr>
                <a:srgbClr val="9BCF63"/>
              </a:buClr>
              <a:buSzPct val="75000"/>
              <a:buChar char="-"/>
              <a:tabLst>
                <a:tab pos="469900" algn="l"/>
              </a:tabLst>
            </a:pP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Quản</a:t>
            </a:r>
            <a:r>
              <a:rPr dirty="0" sz="2400" spc="-2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lý,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kiểm</a:t>
            </a:r>
            <a:r>
              <a:rPr dirty="0" sz="2400" spc="-2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soát các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chất</a:t>
            </a:r>
            <a:r>
              <a:rPr dirty="0" sz="2400" spc="-2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ô </a:t>
            </a:r>
            <a:r>
              <a:rPr dirty="0" sz="2400" spc="-215">
                <a:solidFill>
                  <a:srgbClr val="10181E"/>
                </a:solidFill>
                <a:latin typeface="Arial MT"/>
                <a:cs typeface="Arial MT"/>
              </a:rPr>
              <a:t>nhiễm</a:t>
            </a:r>
            <a:r>
              <a:rPr dirty="0" sz="2400" spc="-2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theo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365">
                <a:solidFill>
                  <a:srgbClr val="10181E"/>
                </a:solidFill>
                <a:latin typeface="Arial MT"/>
                <a:cs typeface="Arial MT"/>
              </a:rPr>
              <a:t>m</a:t>
            </a:r>
            <a:r>
              <a:rPr dirty="0" sz="2400" spc="-430">
                <a:solidFill>
                  <a:srgbClr val="10181E"/>
                </a:solidFill>
                <a:latin typeface="Arial MT"/>
                <a:cs typeface="Arial MT"/>
              </a:rPr>
              <a:t>ứ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400" spc="1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1070">
                <a:solidFill>
                  <a:srgbClr val="10181E"/>
                </a:solidFill>
                <a:latin typeface="Arial MT"/>
                <a:cs typeface="Arial MT"/>
              </a:rPr>
              <a:t>độ</a:t>
            </a:r>
            <a:r>
              <a:rPr dirty="0" sz="2400" spc="10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khác</a:t>
            </a:r>
            <a:r>
              <a:rPr dirty="0" sz="2400" spc="1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nhau</a:t>
            </a:r>
            <a:r>
              <a:rPr dirty="0" sz="2400" spc="10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715">
                <a:solidFill>
                  <a:srgbClr val="10181E"/>
                </a:solidFill>
                <a:latin typeface="Arial MT"/>
                <a:cs typeface="Arial MT"/>
              </a:rPr>
              <a:t>đối</a:t>
            </a:r>
            <a:r>
              <a:rPr dirty="0" sz="2400" spc="10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415">
                <a:solidFill>
                  <a:srgbClr val="10181E"/>
                </a:solidFill>
                <a:latin typeface="Arial MT"/>
                <a:cs typeface="Arial MT"/>
              </a:rPr>
              <a:t>vớ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400" spc="1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18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 spc="-620">
                <a:solidFill>
                  <a:srgbClr val="10181E"/>
                </a:solidFill>
                <a:latin typeface="Arial MT"/>
                <a:cs typeface="Arial MT"/>
              </a:rPr>
              <a:t>ừ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ng</a:t>
            </a:r>
            <a:r>
              <a:rPr dirty="0" sz="2400" spc="10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vùng</a:t>
            </a:r>
            <a:r>
              <a:rPr dirty="0" sz="2400" spc="10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rong 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PVMT</a:t>
            </a:r>
            <a:endParaRPr sz="2400">
              <a:latin typeface="Arial MT"/>
              <a:cs typeface="Arial MT"/>
            </a:endParaRPr>
          </a:p>
          <a:p>
            <a:pPr algn="just" marL="469900" marR="5080" indent="-342900">
              <a:lnSpc>
                <a:spcPct val="99400"/>
              </a:lnSpc>
              <a:spcBef>
                <a:spcPts val="640"/>
              </a:spcBef>
              <a:buClr>
                <a:srgbClr val="9BCF63"/>
              </a:buClr>
              <a:buSzPct val="75000"/>
              <a:buChar char="-"/>
              <a:tabLst>
                <a:tab pos="469900" algn="l"/>
              </a:tabLst>
            </a:pP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UBND </a:t>
            </a:r>
            <a:r>
              <a:rPr dirty="0" sz="2400" spc="-360">
                <a:solidFill>
                  <a:srgbClr val="10181E"/>
                </a:solidFill>
                <a:latin typeface="Arial MT"/>
                <a:cs typeface="Arial MT"/>
              </a:rPr>
              <a:t>cấp</a:t>
            </a:r>
            <a:r>
              <a:rPr dirty="0" sz="2400" spc="-35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470">
                <a:solidFill>
                  <a:srgbClr val="10181E"/>
                </a:solidFill>
                <a:latin typeface="Arial MT"/>
                <a:cs typeface="Arial MT"/>
              </a:rPr>
              <a:t>tỉnh</a:t>
            </a:r>
            <a:r>
              <a:rPr dirty="0" sz="2400" spc="-4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rà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soát,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ban hành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lộ</a:t>
            </a:r>
            <a:r>
              <a:rPr dirty="0" sz="2400" spc="-53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trình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400" spc="-790">
                <a:solidFill>
                  <a:srgbClr val="10181E"/>
                </a:solidFill>
                <a:latin typeface="Arial MT"/>
                <a:cs typeface="Arial MT"/>
              </a:rPr>
              <a:t>ự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400" spc="11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4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ện</a:t>
            </a:r>
            <a:r>
              <a:rPr dirty="0" sz="2400" spc="11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415">
                <a:solidFill>
                  <a:srgbClr val="10181E"/>
                </a:solidFill>
                <a:latin typeface="Arial MT"/>
                <a:cs typeface="Arial MT"/>
              </a:rPr>
              <a:t>vớ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400" spc="1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các</a:t>
            </a:r>
            <a:r>
              <a:rPr dirty="0" sz="2400" spc="11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415">
                <a:solidFill>
                  <a:srgbClr val="10181E"/>
                </a:solidFill>
                <a:latin typeface="Arial MT"/>
                <a:cs typeface="Arial MT"/>
              </a:rPr>
              <a:t>cơ</a:t>
            </a:r>
            <a:r>
              <a:rPr dirty="0" sz="2400" spc="11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415">
                <a:solidFill>
                  <a:srgbClr val="10181E"/>
                </a:solidFill>
                <a:latin typeface="Arial MT"/>
                <a:cs typeface="Arial MT"/>
              </a:rPr>
              <a:t>sở</a:t>
            </a:r>
            <a:r>
              <a:rPr dirty="0" sz="2400" spc="11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rong</a:t>
            </a:r>
            <a:r>
              <a:rPr dirty="0" sz="2400" spc="1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vùng</a:t>
            </a:r>
            <a:r>
              <a:rPr dirty="0" sz="2400" spc="11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BV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NN,  HC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P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 spc="2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1070">
                <a:solidFill>
                  <a:srgbClr val="10181E"/>
                </a:solidFill>
                <a:latin typeface="Arial MT"/>
                <a:cs typeface="Arial MT"/>
              </a:rPr>
              <a:t>để</a:t>
            </a:r>
            <a:r>
              <a:rPr dirty="0" sz="2400" spc="31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360">
                <a:solidFill>
                  <a:srgbClr val="10181E"/>
                </a:solidFill>
                <a:latin typeface="Arial MT"/>
                <a:cs typeface="Arial MT"/>
              </a:rPr>
              <a:t>đáp</a:t>
            </a:r>
            <a:r>
              <a:rPr dirty="0" sz="2400" spc="3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05">
                <a:solidFill>
                  <a:srgbClr val="10181E"/>
                </a:solidFill>
                <a:latin typeface="Arial MT"/>
                <a:cs typeface="Arial MT"/>
              </a:rPr>
              <a:t>ứ</a:t>
            </a:r>
            <a:r>
              <a:rPr dirty="0" sz="2400" spc="-28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g</a:t>
            </a:r>
            <a:r>
              <a:rPr dirty="0" sz="2400" spc="3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yêu</a:t>
            </a:r>
            <a:r>
              <a:rPr dirty="0" sz="2400" spc="3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cầ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u</a:t>
            </a:r>
            <a:r>
              <a:rPr dirty="0" sz="2400" spc="3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BV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MT</a:t>
            </a:r>
            <a:r>
              <a:rPr dirty="0" sz="2400" spc="2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715">
                <a:solidFill>
                  <a:srgbClr val="10181E"/>
                </a:solidFill>
                <a:latin typeface="Arial MT"/>
                <a:cs typeface="Arial MT"/>
              </a:rPr>
              <a:t>đối</a:t>
            </a:r>
            <a:r>
              <a:rPr dirty="0" sz="2400" spc="3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415">
                <a:solidFill>
                  <a:srgbClr val="10181E"/>
                </a:solidFill>
                <a:latin typeface="Arial MT"/>
                <a:cs typeface="Arial MT"/>
              </a:rPr>
              <a:t>vớ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i  </a:t>
            </a:r>
            <a:r>
              <a:rPr dirty="0" sz="2400" spc="-18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 spc="-620">
                <a:solidFill>
                  <a:srgbClr val="10181E"/>
                </a:solidFill>
                <a:latin typeface="Arial MT"/>
                <a:cs typeface="Arial MT"/>
              </a:rPr>
              <a:t>ừ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ng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vùng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9534" y="4831702"/>
            <a:ext cx="200025" cy="2343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dirty="0" sz="1300" spc="-225">
                <a:solidFill>
                  <a:srgbClr val="51B148"/>
                </a:solidFill>
                <a:latin typeface="Tahoma"/>
                <a:cs typeface="Tahoma"/>
              </a:rPr>
              <a:t>10</a:t>
            </a:fld>
            <a:endParaRPr sz="1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61572" y="0"/>
            <a:ext cx="5496690" cy="508705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725" y="0"/>
            <a:ext cx="5014595" cy="1860550"/>
          </a:xfrm>
          <a:prstGeom prst="rect">
            <a:avLst/>
          </a:prstGeom>
        </p:spPr>
        <p:txBody>
          <a:bodyPr wrap="square" lIns="0" tIns="1955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Nội</a:t>
            </a:r>
            <a:r>
              <a:rPr dirty="0" sz="2400" spc="-1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dung</a:t>
            </a:r>
            <a:r>
              <a:rPr dirty="0" sz="2400" spc="-1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0000FF"/>
                </a:solidFill>
                <a:latin typeface="Times New Roman"/>
                <a:cs typeface="Times New Roman"/>
              </a:rPr>
              <a:t>BVMT</a:t>
            </a:r>
            <a:r>
              <a:rPr dirty="0" sz="2400" spc="-4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Times New Roman"/>
                <a:cs typeface="Times New Roman"/>
              </a:rPr>
              <a:t>trong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quy</a:t>
            </a:r>
            <a:r>
              <a:rPr dirty="0" sz="2400" spc="-5" b="1">
                <a:solidFill>
                  <a:srgbClr val="0000FF"/>
                </a:solidFill>
                <a:latin typeface="Times New Roman"/>
                <a:cs typeface="Times New Roman"/>
              </a:rPr>
              <a:t> hoạch</a:t>
            </a:r>
            <a:r>
              <a:rPr dirty="0" sz="2400" spc="-1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0000FF"/>
                </a:solidFill>
                <a:latin typeface="Times New Roman"/>
                <a:cs typeface="Times New Roman"/>
              </a:rPr>
              <a:t>tỉnh</a:t>
            </a:r>
            <a:endParaRPr sz="2400">
              <a:latin typeface="Times New Roman"/>
              <a:cs typeface="Times New Roman"/>
            </a:endParaRPr>
          </a:p>
          <a:p>
            <a:pPr algn="just" marL="25400" marR="2164715">
              <a:lnSpc>
                <a:spcPct val="100800"/>
              </a:lnSpc>
              <a:spcBef>
                <a:spcPts val="1415"/>
              </a:spcBef>
            </a:pPr>
            <a:r>
              <a:rPr dirty="0" sz="2400" spc="-5">
                <a:latin typeface="Arial MT"/>
                <a:cs typeface="Arial MT"/>
              </a:rPr>
              <a:t>T</a:t>
            </a:r>
            <a:r>
              <a:rPr dirty="0" sz="2400">
                <a:latin typeface="Arial MT"/>
                <a:cs typeface="Arial MT"/>
              </a:rPr>
              <a:t>h</a:t>
            </a:r>
            <a:r>
              <a:rPr dirty="0" sz="2400" spc="-790">
                <a:latin typeface="Arial MT"/>
                <a:cs typeface="Arial MT"/>
              </a:rPr>
              <a:t>ự</a:t>
            </a:r>
            <a:r>
              <a:rPr dirty="0" sz="2400">
                <a:latin typeface="Arial MT"/>
                <a:cs typeface="Arial MT"/>
              </a:rPr>
              <a:t>c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hi</a:t>
            </a:r>
            <a:r>
              <a:rPr dirty="0" sz="2400" spc="-1070">
                <a:latin typeface="Arial MT"/>
                <a:cs typeface="Arial MT"/>
              </a:rPr>
              <a:t>ệ</a:t>
            </a:r>
            <a:r>
              <a:rPr dirty="0" sz="2400">
                <a:latin typeface="Arial MT"/>
                <a:cs typeface="Arial MT"/>
              </a:rPr>
              <a:t>n</a:t>
            </a:r>
            <a:r>
              <a:rPr dirty="0" sz="2400" spc="-5">
                <a:latin typeface="Arial MT"/>
                <a:cs typeface="Arial MT"/>
              </a:rPr>
              <a:t> t</a:t>
            </a:r>
            <a:r>
              <a:rPr dirty="0" sz="2400">
                <a:latin typeface="Arial MT"/>
                <a:cs typeface="Arial MT"/>
              </a:rPr>
              <a:t>heo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pháp  lu</a:t>
            </a:r>
            <a:r>
              <a:rPr dirty="0" sz="2400" spc="-1070">
                <a:latin typeface="Arial MT"/>
                <a:cs typeface="Arial MT"/>
              </a:rPr>
              <a:t>ậ</a:t>
            </a:r>
            <a:r>
              <a:rPr dirty="0" sz="2400">
                <a:latin typeface="Arial MT"/>
                <a:cs typeface="Arial MT"/>
              </a:rPr>
              <a:t>t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 spc="-535">
                <a:latin typeface="Arial MT"/>
                <a:cs typeface="Arial MT"/>
              </a:rPr>
              <a:t>về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quy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ho</a:t>
            </a:r>
            <a:r>
              <a:rPr dirty="0" sz="2400" spc="-1070">
                <a:latin typeface="Arial MT"/>
                <a:cs typeface="Arial MT"/>
              </a:rPr>
              <a:t>ạ</a:t>
            </a:r>
            <a:r>
              <a:rPr dirty="0" sz="2400">
                <a:latin typeface="Arial MT"/>
                <a:cs typeface="Arial MT"/>
              </a:rPr>
              <a:t>ch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và  pháp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lu</a:t>
            </a:r>
            <a:r>
              <a:rPr dirty="0" sz="2400" spc="-1070">
                <a:latin typeface="Arial MT"/>
                <a:cs typeface="Arial MT"/>
              </a:rPr>
              <a:t>ậ</a:t>
            </a:r>
            <a:r>
              <a:rPr dirty="0" sz="2400">
                <a:latin typeface="Arial MT"/>
                <a:cs typeface="Arial MT"/>
              </a:rPr>
              <a:t>t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 spc="-535">
                <a:latin typeface="Arial MT"/>
                <a:cs typeface="Arial MT"/>
              </a:rPr>
              <a:t>về</a:t>
            </a:r>
            <a:r>
              <a:rPr dirty="0" sz="2400" spc="-5">
                <a:latin typeface="Arial MT"/>
                <a:cs typeface="Arial MT"/>
              </a:rPr>
              <a:t> BV</a:t>
            </a:r>
            <a:r>
              <a:rPr dirty="0" sz="2400">
                <a:latin typeface="Arial MT"/>
                <a:cs typeface="Arial MT"/>
              </a:rPr>
              <a:t>MT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9534" y="4831702"/>
            <a:ext cx="200025" cy="2343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dirty="0" sz="1300" spc="-225">
                <a:solidFill>
                  <a:srgbClr val="51B148"/>
                </a:solidFill>
                <a:latin typeface="Tahoma"/>
                <a:cs typeface="Tahoma"/>
              </a:rPr>
              <a:t>10</a:t>
            </a:fld>
            <a:endParaRPr sz="1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4004" y="540404"/>
            <a:ext cx="7618618" cy="454455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725" y="11683"/>
            <a:ext cx="501459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Nội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dung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BVMT</a:t>
            </a:r>
            <a:r>
              <a:rPr dirty="0" sz="2400" spc="-4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trong </a:t>
            </a:r>
            <a:r>
              <a:rPr dirty="0" sz="2400">
                <a:latin typeface="Times New Roman"/>
                <a:cs typeface="Times New Roman"/>
              </a:rPr>
              <a:t>quy</a:t>
            </a:r>
            <a:r>
              <a:rPr dirty="0" sz="2400" spc="-5">
                <a:latin typeface="Times New Roman"/>
                <a:cs typeface="Times New Roman"/>
              </a:rPr>
              <a:t> hoạch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tỉnh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9534" y="4831702"/>
            <a:ext cx="200025" cy="2343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dirty="0" sz="1300" spc="-225">
                <a:solidFill>
                  <a:srgbClr val="51B148"/>
                </a:solidFill>
                <a:latin typeface="Tahoma"/>
                <a:cs typeface="Tahoma"/>
              </a:rPr>
              <a:t>10</a:t>
            </a:fld>
            <a:endParaRPr sz="1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66887" y="844803"/>
            <a:ext cx="6420485" cy="428371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355600" marR="5080" indent="-342900">
              <a:lnSpc>
                <a:spcPct val="100499"/>
              </a:lnSpc>
              <a:spcBef>
                <a:spcPts val="85"/>
              </a:spcBef>
              <a:buClr>
                <a:srgbClr val="9BCF63"/>
              </a:buClr>
              <a:buSzPct val="81818"/>
              <a:buChar char="-"/>
              <a:tabLst>
                <a:tab pos="355600" algn="l"/>
              </a:tabLst>
            </a:pP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P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200" spc="-73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200" spc="-495">
                <a:solidFill>
                  <a:srgbClr val="10181E"/>
                </a:solidFill>
                <a:latin typeface="Arial MT"/>
                <a:cs typeface="Arial MT"/>
              </a:rPr>
              <a:t>ơ</a:t>
            </a:r>
            <a:r>
              <a:rPr dirty="0" sz="2200" spc="-27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g</a:t>
            </a:r>
            <a:r>
              <a:rPr dirty="0" sz="2200" spc="2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án</a:t>
            </a:r>
            <a:r>
              <a:rPr dirty="0" sz="2200" spc="2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PV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M</a:t>
            </a:r>
            <a:r>
              <a:rPr dirty="0" sz="2200" spc="-24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:</a:t>
            </a:r>
            <a:r>
              <a:rPr dirty="0" sz="2200" spc="2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quy</a:t>
            </a:r>
            <a:r>
              <a:rPr dirty="0" sz="2200" spc="2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1345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200" spc="-1350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nh</a:t>
            </a:r>
            <a:r>
              <a:rPr dirty="0" sz="2200" spc="2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330">
                <a:solidFill>
                  <a:srgbClr val="10181E"/>
                </a:solidFill>
                <a:latin typeface="Arial MT"/>
                <a:cs typeface="Arial MT"/>
              </a:rPr>
              <a:t>tại</a:t>
            </a:r>
            <a:r>
              <a:rPr dirty="0" sz="2200" spc="2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800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200" spc="-18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200" spc="-490">
                <a:solidFill>
                  <a:srgbClr val="10181E"/>
                </a:solidFill>
                <a:latin typeface="Arial MT"/>
                <a:cs typeface="Arial MT"/>
              </a:rPr>
              <a:t>ểm</a:t>
            </a:r>
            <a:r>
              <a:rPr dirty="0" sz="2200" spc="21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b</a:t>
            </a:r>
            <a:r>
              <a:rPr dirty="0" sz="2200" spc="2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kho</a:t>
            </a:r>
            <a:r>
              <a:rPr dirty="0" sz="2200" spc="-980">
                <a:solidFill>
                  <a:srgbClr val="10181E"/>
                </a:solidFill>
                <a:latin typeface="Arial MT"/>
                <a:cs typeface="Arial MT"/>
              </a:rPr>
              <a:t>ả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200" spc="2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9  </a:t>
            </a:r>
            <a:r>
              <a:rPr dirty="0" sz="2200" spc="-400">
                <a:solidFill>
                  <a:srgbClr val="10181E"/>
                </a:solidFill>
                <a:latin typeface="Arial MT"/>
                <a:cs typeface="Arial MT"/>
              </a:rPr>
              <a:t>Điều</a:t>
            </a:r>
            <a:r>
              <a:rPr dirty="0" sz="2200" spc="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28 </a:t>
            </a:r>
            <a:r>
              <a:rPr dirty="0" sz="2200" spc="-430">
                <a:solidFill>
                  <a:srgbClr val="10181E"/>
                </a:solidFill>
                <a:latin typeface="Arial MT"/>
                <a:cs typeface="Arial MT"/>
              </a:rPr>
              <a:t>Nghị</a:t>
            </a:r>
            <a:r>
              <a:rPr dirty="0" sz="2200" spc="11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675">
                <a:solidFill>
                  <a:srgbClr val="10181E"/>
                </a:solidFill>
                <a:latin typeface="Arial MT"/>
                <a:cs typeface="Arial MT"/>
              </a:rPr>
              <a:t>định</a:t>
            </a:r>
            <a:r>
              <a:rPr dirty="0" sz="2200" spc="2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490">
                <a:solidFill>
                  <a:srgbClr val="10181E"/>
                </a:solidFill>
                <a:latin typeface="Arial MT"/>
                <a:cs typeface="Arial MT"/>
              </a:rPr>
              <a:t>số</a:t>
            </a:r>
            <a:r>
              <a:rPr dirty="0" sz="2200" spc="-1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50">
                <a:solidFill>
                  <a:srgbClr val="10181E"/>
                </a:solidFill>
                <a:latin typeface="Arial MT"/>
                <a:cs typeface="Arial MT"/>
              </a:rPr>
              <a:t>37/2019/NĐ-CP; </a:t>
            </a:r>
            <a:r>
              <a:rPr dirty="0" sz="2200" spc="-200">
                <a:solidFill>
                  <a:srgbClr val="10181E"/>
                </a:solidFill>
                <a:latin typeface="Arial MT"/>
                <a:cs typeface="Arial MT"/>
              </a:rPr>
              <a:t>khoản</a:t>
            </a:r>
            <a:r>
              <a:rPr dirty="0" sz="2200" spc="2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2, </a:t>
            </a:r>
            <a:r>
              <a:rPr dirty="0" sz="2200" spc="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3 và 4 </a:t>
            </a:r>
            <a:r>
              <a:rPr dirty="0" sz="2200" spc="-445">
                <a:solidFill>
                  <a:srgbClr val="10181E"/>
                </a:solidFill>
                <a:latin typeface="Arial MT"/>
                <a:cs typeface="Arial MT"/>
              </a:rPr>
              <a:t>Đi</a:t>
            </a:r>
            <a:r>
              <a:rPr dirty="0" sz="2200" spc="-715">
                <a:solidFill>
                  <a:srgbClr val="10181E"/>
                </a:solidFill>
                <a:latin typeface="Arial MT"/>
                <a:cs typeface="Arial MT"/>
              </a:rPr>
              <a:t>ề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u 22 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gh</a:t>
            </a:r>
            <a:r>
              <a:rPr dirty="0" sz="2200" spc="-1714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1345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200" spc="-1350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nh </a:t>
            </a:r>
            <a:r>
              <a:rPr dirty="0" sz="2200" spc="-490">
                <a:solidFill>
                  <a:srgbClr val="10181E"/>
                </a:solidFill>
                <a:latin typeface="Arial MT"/>
                <a:cs typeface="Arial MT"/>
              </a:rPr>
              <a:t>số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 08/2022/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200" spc="-620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-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CP</a:t>
            </a:r>
            <a:endParaRPr sz="2200">
              <a:latin typeface="Arial MT"/>
              <a:cs typeface="Arial MT"/>
            </a:endParaRPr>
          </a:p>
          <a:p>
            <a:pPr algn="just" marL="355600" marR="5080" indent="-342900">
              <a:lnSpc>
                <a:spcPct val="98600"/>
              </a:lnSpc>
              <a:spcBef>
                <a:spcPts val="685"/>
              </a:spcBef>
              <a:buClr>
                <a:srgbClr val="9BCF63"/>
              </a:buClr>
              <a:buSzPct val="81818"/>
              <a:buChar char="-"/>
              <a:tabLst>
                <a:tab pos="355600" algn="l"/>
              </a:tabLst>
            </a:pP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P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200" spc="-73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200" spc="-495">
                <a:solidFill>
                  <a:srgbClr val="10181E"/>
                </a:solidFill>
                <a:latin typeface="Arial MT"/>
                <a:cs typeface="Arial MT"/>
              </a:rPr>
              <a:t>ơ</a:t>
            </a:r>
            <a:r>
              <a:rPr dirty="0" sz="2200" spc="-27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g</a:t>
            </a:r>
            <a:r>
              <a:rPr dirty="0" sz="2200" spc="3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án</a:t>
            </a:r>
            <a:r>
              <a:rPr dirty="0" sz="2200" spc="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B</a:t>
            </a:r>
            <a:r>
              <a:rPr dirty="0" sz="22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200" spc="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200" spc="3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và</a:t>
            </a:r>
            <a:r>
              <a:rPr dirty="0" sz="2200" spc="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490">
                <a:solidFill>
                  <a:srgbClr val="10181E"/>
                </a:solidFill>
                <a:latin typeface="Arial MT"/>
                <a:cs typeface="Arial MT"/>
              </a:rPr>
              <a:t>đa</a:t>
            </a:r>
            <a:r>
              <a:rPr dirty="0" sz="2200" spc="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245">
                <a:solidFill>
                  <a:srgbClr val="10181E"/>
                </a:solidFill>
                <a:latin typeface="Arial MT"/>
                <a:cs typeface="Arial MT"/>
              </a:rPr>
              <a:t>dạng</a:t>
            </a:r>
            <a:r>
              <a:rPr dirty="0" sz="2200" spc="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s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nh</a:t>
            </a:r>
            <a:r>
              <a:rPr dirty="0" sz="2200" spc="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330">
                <a:solidFill>
                  <a:srgbClr val="10181E"/>
                </a:solidFill>
                <a:latin typeface="Arial MT"/>
                <a:cs typeface="Arial MT"/>
              </a:rPr>
              <a:t>học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:</a:t>
            </a:r>
            <a:r>
              <a:rPr dirty="0" sz="2200" spc="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quy</a:t>
            </a:r>
            <a:r>
              <a:rPr dirty="0" sz="2200" spc="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1345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200" spc="-1350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nh  </a:t>
            </a:r>
            <a:r>
              <a:rPr dirty="0" sz="2200" spc="-330">
                <a:solidFill>
                  <a:srgbClr val="10181E"/>
                </a:solidFill>
                <a:latin typeface="Arial MT"/>
                <a:cs typeface="Arial MT"/>
              </a:rPr>
              <a:t>tại</a:t>
            </a:r>
            <a:r>
              <a:rPr dirty="0" sz="2200" spc="2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800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200" spc="-18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200" spc="-490">
                <a:solidFill>
                  <a:srgbClr val="10181E"/>
                </a:solidFill>
                <a:latin typeface="Arial MT"/>
                <a:cs typeface="Arial MT"/>
              </a:rPr>
              <a:t>ểm</a:t>
            </a:r>
            <a:r>
              <a:rPr dirty="0" sz="2200" spc="2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b</a:t>
            </a:r>
            <a:r>
              <a:rPr dirty="0" sz="2200" spc="2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kho</a:t>
            </a:r>
            <a:r>
              <a:rPr dirty="0" sz="2200" spc="-980">
                <a:solidFill>
                  <a:srgbClr val="10181E"/>
                </a:solidFill>
                <a:latin typeface="Arial MT"/>
                <a:cs typeface="Arial MT"/>
              </a:rPr>
              <a:t>ả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200" spc="2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3</a:t>
            </a:r>
            <a:r>
              <a:rPr dirty="0" sz="2200" spc="2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445">
                <a:solidFill>
                  <a:srgbClr val="10181E"/>
                </a:solidFill>
                <a:latin typeface="Arial MT"/>
                <a:cs typeface="Arial MT"/>
              </a:rPr>
              <a:t>Đi</a:t>
            </a:r>
            <a:r>
              <a:rPr dirty="0" sz="2200" spc="-715">
                <a:solidFill>
                  <a:srgbClr val="10181E"/>
                </a:solidFill>
                <a:latin typeface="Arial MT"/>
                <a:cs typeface="Arial MT"/>
              </a:rPr>
              <a:t>ề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u</a:t>
            </a:r>
            <a:r>
              <a:rPr dirty="0" sz="2200" spc="2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25</a:t>
            </a:r>
            <a:r>
              <a:rPr dirty="0" sz="2200" spc="2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và</a:t>
            </a:r>
            <a:r>
              <a:rPr dirty="0" sz="2200" spc="2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800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200" spc="-18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200" spc="-490">
                <a:solidFill>
                  <a:srgbClr val="10181E"/>
                </a:solidFill>
                <a:latin typeface="Arial MT"/>
                <a:cs typeface="Arial MT"/>
              </a:rPr>
              <a:t>ểm</a:t>
            </a:r>
            <a:r>
              <a:rPr dirty="0" sz="2200" spc="2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200" spc="2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kho</a:t>
            </a:r>
            <a:r>
              <a:rPr dirty="0" sz="2200" spc="-980">
                <a:solidFill>
                  <a:srgbClr val="10181E"/>
                </a:solidFill>
                <a:latin typeface="Arial MT"/>
                <a:cs typeface="Arial MT"/>
              </a:rPr>
              <a:t>ả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200" spc="2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9  </a:t>
            </a:r>
            <a:r>
              <a:rPr dirty="0" sz="2200" spc="-445">
                <a:solidFill>
                  <a:srgbClr val="10181E"/>
                </a:solidFill>
                <a:latin typeface="Arial MT"/>
                <a:cs typeface="Arial MT"/>
              </a:rPr>
              <a:t>Đi</a:t>
            </a:r>
            <a:r>
              <a:rPr dirty="0" sz="2200" spc="-715">
                <a:solidFill>
                  <a:srgbClr val="10181E"/>
                </a:solidFill>
                <a:latin typeface="Arial MT"/>
                <a:cs typeface="Arial MT"/>
              </a:rPr>
              <a:t>ề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u 28 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gh</a:t>
            </a:r>
            <a:r>
              <a:rPr dirty="0" sz="2200" spc="-1714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1345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200" spc="-1350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nh </a:t>
            </a:r>
            <a:r>
              <a:rPr dirty="0" sz="2200" spc="-490">
                <a:solidFill>
                  <a:srgbClr val="10181E"/>
                </a:solidFill>
                <a:latin typeface="Arial MT"/>
                <a:cs typeface="Arial MT"/>
              </a:rPr>
              <a:t>số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 37/2019/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200" spc="-620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-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CP</a:t>
            </a:r>
            <a:endParaRPr sz="2200">
              <a:latin typeface="Arial MT"/>
              <a:cs typeface="Arial MT"/>
            </a:endParaRPr>
          </a:p>
          <a:p>
            <a:pPr algn="just" marL="355600" marR="5080" indent="-342900">
              <a:lnSpc>
                <a:spcPct val="100499"/>
              </a:lnSpc>
              <a:spcBef>
                <a:spcPts val="635"/>
              </a:spcBef>
              <a:buClr>
                <a:srgbClr val="9BCF63"/>
              </a:buClr>
              <a:buSzPct val="81818"/>
              <a:buChar char="-"/>
              <a:tabLst>
                <a:tab pos="355600" algn="l"/>
              </a:tabLst>
            </a:pP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P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200" spc="-73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200" spc="-495">
                <a:solidFill>
                  <a:srgbClr val="10181E"/>
                </a:solidFill>
                <a:latin typeface="Arial MT"/>
                <a:cs typeface="Arial MT"/>
              </a:rPr>
              <a:t>ơ</a:t>
            </a:r>
            <a:r>
              <a:rPr dirty="0" sz="2200" spc="-27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g</a:t>
            </a:r>
            <a:r>
              <a:rPr dirty="0" sz="2200" spc="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án</a:t>
            </a:r>
            <a:r>
              <a:rPr dirty="0" sz="2200" spc="5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phát</a:t>
            </a:r>
            <a:r>
              <a:rPr dirty="0" sz="2200" spc="5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200" spc="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200" spc="-490">
                <a:solidFill>
                  <a:srgbClr val="10181E"/>
                </a:solidFill>
                <a:latin typeface="Arial MT"/>
                <a:cs typeface="Arial MT"/>
              </a:rPr>
              <a:t>ển</a:t>
            </a:r>
            <a:r>
              <a:rPr dirty="0" sz="2200" spc="5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các</a:t>
            </a:r>
            <a:r>
              <a:rPr dirty="0" sz="2200" spc="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khu</a:t>
            </a:r>
            <a:r>
              <a:rPr dirty="0" sz="2200" spc="5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365">
                <a:solidFill>
                  <a:srgbClr val="10181E"/>
                </a:solidFill>
                <a:latin typeface="Arial MT"/>
                <a:cs typeface="Arial MT"/>
              </a:rPr>
              <a:t>xử</a:t>
            </a:r>
            <a:r>
              <a:rPr dirty="0" sz="2200" spc="5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l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ý</a:t>
            </a:r>
            <a:r>
              <a:rPr dirty="0" sz="2200" spc="5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ch</a:t>
            </a:r>
            <a:r>
              <a:rPr dirty="0" sz="2200" spc="-980">
                <a:solidFill>
                  <a:srgbClr val="10181E"/>
                </a:solidFill>
                <a:latin typeface="Arial MT"/>
                <a:cs typeface="Arial MT"/>
              </a:rPr>
              <a:t>ấ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200" spc="5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245">
                <a:solidFill>
                  <a:srgbClr val="10181E"/>
                </a:solidFill>
                <a:latin typeface="Arial MT"/>
                <a:cs typeface="Arial MT"/>
              </a:rPr>
              <a:t>thải</a:t>
            </a:r>
            <a:r>
              <a:rPr dirty="0" sz="2200" spc="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254">
                <a:solidFill>
                  <a:srgbClr val="10181E"/>
                </a:solidFill>
                <a:latin typeface="Arial MT"/>
                <a:cs typeface="Arial MT"/>
              </a:rPr>
              <a:t>tập 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200" spc="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ung:</a:t>
            </a:r>
            <a:r>
              <a:rPr dirty="0" sz="2200" spc="11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quy</a:t>
            </a:r>
            <a:r>
              <a:rPr dirty="0" sz="2200" spc="1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1345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200" spc="-1350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nh</a:t>
            </a:r>
            <a:r>
              <a:rPr dirty="0" sz="2200" spc="1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330">
                <a:solidFill>
                  <a:srgbClr val="10181E"/>
                </a:solidFill>
                <a:latin typeface="Arial MT"/>
                <a:cs typeface="Arial MT"/>
              </a:rPr>
              <a:t>tại</a:t>
            </a:r>
            <a:r>
              <a:rPr dirty="0" sz="2200" spc="1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800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200" spc="-18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200" spc="-490">
                <a:solidFill>
                  <a:srgbClr val="10181E"/>
                </a:solidFill>
                <a:latin typeface="Arial MT"/>
                <a:cs typeface="Arial MT"/>
              </a:rPr>
              <a:t>ểm</a:t>
            </a:r>
            <a:r>
              <a:rPr dirty="0" sz="2200" spc="11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d</a:t>
            </a:r>
            <a:r>
              <a:rPr dirty="0" sz="2200" spc="11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kho</a:t>
            </a:r>
            <a:r>
              <a:rPr dirty="0" sz="2200" spc="-980">
                <a:solidFill>
                  <a:srgbClr val="10181E"/>
                </a:solidFill>
                <a:latin typeface="Arial MT"/>
                <a:cs typeface="Arial MT"/>
              </a:rPr>
              <a:t>ả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200" spc="11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9</a:t>
            </a:r>
            <a:r>
              <a:rPr dirty="0" sz="2200" spc="11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445">
                <a:solidFill>
                  <a:srgbClr val="10181E"/>
                </a:solidFill>
                <a:latin typeface="Arial MT"/>
                <a:cs typeface="Arial MT"/>
              </a:rPr>
              <a:t>Đi</a:t>
            </a:r>
            <a:r>
              <a:rPr dirty="0" sz="2200" spc="-715">
                <a:solidFill>
                  <a:srgbClr val="10181E"/>
                </a:solidFill>
                <a:latin typeface="Arial MT"/>
                <a:cs typeface="Arial MT"/>
              </a:rPr>
              <a:t>ề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u</a:t>
            </a:r>
            <a:r>
              <a:rPr dirty="0" sz="2200" spc="11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28</a:t>
            </a:r>
            <a:r>
              <a:rPr dirty="0" sz="2200" spc="11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gh</a:t>
            </a:r>
            <a:r>
              <a:rPr dirty="0" sz="2200" spc="-890">
                <a:solidFill>
                  <a:srgbClr val="10181E"/>
                </a:solidFill>
                <a:latin typeface="Arial MT"/>
                <a:cs typeface="Arial MT"/>
              </a:rPr>
              <a:t>ị  </a:t>
            </a:r>
            <a:r>
              <a:rPr dirty="0" sz="2200" spc="-1345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200" spc="-1350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nh </a:t>
            </a:r>
            <a:r>
              <a:rPr dirty="0" sz="2200" spc="-490">
                <a:solidFill>
                  <a:srgbClr val="10181E"/>
                </a:solidFill>
                <a:latin typeface="Arial MT"/>
                <a:cs typeface="Arial MT"/>
              </a:rPr>
              <a:t>số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 37/2019/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200" spc="-620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-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CP</a:t>
            </a:r>
            <a:endParaRPr sz="2200">
              <a:latin typeface="Arial MT"/>
              <a:cs typeface="Arial MT"/>
            </a:endParaRPr>
          </a:p>
          <a:p>
            <a:pPr algn="just" marL="355600" marR="5080" indent="-342900">
              <a:lnSpc>
                <a:spcPct val="100499"/>
              </a:lnSpc>
              <a:spcBef>
                <a:spcPts val="540"/>
              </a:spcBef>
              <a:buClr>
                <a:srgbClr val="9BCF63"/>
              </a:buClr>
              <a:buSzPct val="81818"/>
              <a:buChar char="-"/>
              <a:tabLst>
                <a:tab pos="355600" algn="l"/>
              </a:tabLst>
            </a:pPr>
            <a:r>
              <a:rPr dirty="0" sz="2200" spc="-250">
                <a:solidFill>
                  <a:srgbClr val="10181E"/>
                </a:solidFill>
                <a:latin typeface="Arial MT"/>
                <a:cs typeface="Arial MT"/>
              </a:rPr>
              <a:t>Phương</a:t>
            </a:r>
            <a:r>
              <a:rPr dirty="0" sz="2200" spc="-2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án</a:t>
            </a:r>
            <a:r>
              <a:rPr dirty="0" sz="2200" spc="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200">
                <a:solidFill>
                  <a:srgbClr val="10181E"/>
                </a:solidFill>
                <a:latin typeface="Arial MT"/>
                <a:cs typeface="Arial MT"/>
              </a:rPr>
              <a:t>thiết</a:t>
            </a:r>
            <a:r>
              <a:rPr dirty="0" sz="2200" spc="-19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330">
                <a:solidFill>
                  <a:srgbClr val="10181E"/>
                </a:solidFill>
                <a:latin typeface="Arial MT"/>
                <a:cs typeface="Arial MT"/>
              </a:rPr>
              <a:t>lập</a:t>
            </a:r>
            <a:r>
              <a:rPr dirty="0" sz="2200" spc="-32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245">
                <a:solidFill>
                  <a:srgbClr val="10181E"/>
                </a:solidFill>
                <a:latin typeface="Arial MT"/>
                <a:cs typeface="Arial MT"/>
              </a:rPr>
              <a:t>mạng</a:t>
            </a:r>
            <a:r>
              <a:rPr dirty="0" sz="2200" spc="12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375">
                <a:solidFill>
                  <a:srgbClr val="10181E"/>
                </a:solidFill>
                <a:latin typeface="Arial MT"/>
                <a:cs typeface="Arial MT"/>
              </a:rPr>
              <a:t>lưới</a:t>
            </a:r>
            <a:r>
              <a:rPr dirty="0" sz="2200" spc="-1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quan</a:t>
            </a:r>
            <a:r>
              <a:rPr dirty="0" sz="2200" spc="6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245">
                <a:solidFill>
                  <a:srgbClr val="10181E"/>
                </a:solidFill>
                <a:latin typeface="Arial MT"/>
                <a:cs typeface="Arial MT"/>
              </a:rPr>
              <a:t>trắc</a:t>
            </a:r>
            <a:r>
              <a:rPr dirty="0" sz="2200" spc="48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và </a:t>
            </a:r>
            <a:r>
              <a:rPr dirty="0" sz="2200" spc="-6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490">
                <a:solidFill>
                  <a:srgbClr val="10181E"/>
                </a:solidFill>
                <a:latin typeface="Arial MT"/>
                <a:cs typeface="Arial MT"/>
              </a:rPr>
              <a:t>cả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nh</a:t>
            </a:r>
            <a:r>
              <a:rPr dirty="0" sz="2200" spc="8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báo</a:t>
            </a:r>
            <a:r>
              <a:rPr dirty="0" sz="2200" spc="8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môi</a:t>
            </a:r>
            <a:r>
              <a:rPr dirty="0" sz="2200" spc="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200" spc="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200" spc="-73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200" spc="-770">
                <a:solidFill>
                  <a:srgbClr val="10181E"/>
                </a:solidFill>
                <a:latin typeface="Arial MT"/>
                <a:cs typeface="Arial MT"/>
              </a:rPr>
              <a:t>ờ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ng:</a:t>
            </a:r>
            <a:r>
              <a:rPr dirty="0" sz="2200" spc="8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quy</a:t>
            </a:r>
            <a:r>
              <a:rPr dirty="0" sz="2200" spc="8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1345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200" spc="-1350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nh</a:t>
            </a:r>
            <a:r>
              <a:rPr dirty="0" sz="2200" spc="8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330">
                <a:solidFill>
                  <a:srgbClr val="10181E"/>
                </a:solidFill>
                <a:latin typeface="Arial MT"/>
                <a:cs typeface="Arial MT"/>
              </a:rPr>
              <a:t>tại</a:t>
            </a:r>
            <a:r>
              <a:rPr dirty="0" sz="2200" spc="8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800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200" spc="-18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200" spc="-490">
                <a:solidFill>
                  <a:srgbClr val="10181E"/>
                </a:solidFill>
                <a:latin typeface="Arial MT"/>
                <a:cs typeface="Arial MT"/>
              </a:rPr>
              <a:t>ểm</a:t>
            </a:r>
            <a:r>
              <a:rPr dirty="0" sz="2200" spc="9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980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200" spc="8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kho</a:t>
            </a:r>
            <a:r>
              <a:rPr dirty="0" sz="2200" spc="-980">
                <a:solidFill>
                  <a:srgbClr val="10181E"/>
                </a:solidFill>
                <a:latin typeface="Arial MT"/>
                <a:cs typeface="Arial MT"/>
              </a:rPr>
              <a:t>ả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n  9 </a:t>
            </a:r>
            <a:r>
              <a:rPr dirty="0" sz="2200" spc="-445">
                <a:solidFill>
                  <a:srgbClr val="10181E"/>
                </a:solidFill>
                <a:latin typeface="Arial MT"/>
                <a:cs typeface="Arial MT"/>
              </a:rPr>
              <a:t>Đi</a:t>
            </a:r>
            <a:r>
              <a:rPr dirty="0" sz="2200" spc="-715">
                <a:solidFill>
                  <a:srgbClr val="10181E"/>
                </a:solidFill>
                <a:latin typeface="Arial MT"/>
                <a:cs typeface="Arial MT"/>
              </a:rPr>
              <a:t>ề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u 28 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gh</a:t>
            </a:r>
            <a:r>
              <a:rPr dirty="0" sz="2200" spc="-1714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1345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200" spc="-1350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nh </a:t>
            </a:r>
            <a:r>
              <a:rPr dirty="0" sz="2200" spc="-490">
                <a:solidFill>
                  <a:srgbClr val="10181E"/>
                </a:solidFill>
                <a:latin typeface="Arial MT"/>
                <a:cs typeface="Arial MT"/>
              </a:rPr>
              <a:t>số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 37/2019/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200" spc="-620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-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CP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4934" y="4836159"/>
            <a:ext cx="13970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65">
                <a:solidFill>
                  <a:srgbClr val="51B148"/>
                </a:solidFill>
                <a:latin typeface="Tahoma"/>
                <a:cs typeface="Tahoma"/>
              </a:rPr>
              <a:t>12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29123" y="264667"/>
            <a:ext cx="501459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Nội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dung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BVMT</a:t>
            </a:r>
            <a:r>
              <a:rPr dirty="0" sz="2400" spc="-4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trong </a:t>
            </a:r>
            <a:r>
              <a:rPr dirty="0" sz="2400">
                <a:latin typeface="Times New Roman"/>
                <a:cs typeface="Times New Roman"/>
              </a:rPr>
              <a:t>quy</a:t>
            </a:r>
            <a:r>
              <a:rPr dirty="0" sz="2400" spc="-5">
                <a:latin typeface="Times New Roman"/>
                <a:cs typeface="Times New Roman"/>
              </a:rPr>
              <a:t> hoạch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tỉnh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29123" y="387603"/>
            <a:ext cx="5365115" cy="4521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Tổ</a:t>
            </a:r>
            <a:r>
              <a:rPr dirty="0" spc="-10"/>
              <a:t> </a:t>
            </a:r>
            <a:r>
              <a:rPr dirty="0" spc="-5"/>
              <a:t>chức</a:t>
            </a:r>
            <a:r>
              <a:rPr dirty="0"/>
              <a:t> </a:t>
            </a:r>
            <a:r>
              <a:rPr dirty="0" spc="-5"/>
              <a:t>thực hiện,</a:t>
            </a:r>
            <a:r>
              <a:rPr dirty="0" spc="-10"/>
              <a:t> </a:t>
            </a:r>
            <a:r>
              <a:rPr dirty="0" spc="-5"/>
              <a:t>trách nhiệm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dirty="0" spc="-265"/>
              <a:t>21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2643423" y="1288796"/>
            <a:ext cx="6247765" cy="340296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algn="just" marL="355600" marR="5080" indent="-342900">
              <a:lnSpc>
                <a:spcPct val="100800"/>
              </a:lnSpc>
              <a:spcBef>
                <a:spcPts val="75"/>
              </a:spcBef>
              <a:buClr>
                <a:srgbClr val="9BCF63"/>
              </a:buClr>
              <a:buSzPct val="75000"/>
              <a:buChar char="-"/>
              <a:tabLst>
                <a:tab pos="355600" algn="l"/>
              </a:tabLst>
            </a:pPr>
            <a:r>
              <a:rPr dirty="0" sz="2400" spc="-280">
                <a:solidFill>
                  <a:srgbClr val="10181E"/>
                </a:solidFill>
                <a:latin typeface="Arial MT"/>
                <a:cs typeface="Arial MT"/>
              </a:rPr>
              <a:t>Việc</a:t>
            </a:r>
            <a:r>
              <a:rPr dirty="0" sz="2400" spc="-2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phối</a:t>
            </a:r>
            <a:r>
              <a:rPr dirty="0" sz="2400" spc="-2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80">
                <a:solidFill>
                  <a:srgbClr val="10181E"/>
                </a:solidFill>
                <a:latin typeface="Arial MT"/>
                <a:cs typeface="Arial MT"/>
              </a:rPr>
              <a:t>hợp</a:t>
            </a:r>
            <a:r>
              <a:rPr dirty="0" sz="2400" spc="-2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trong </a:t>
            </a:r>
            <a:r>
              <a:rPr dirty="0" sz="2400" spc="-360">
                <a:solidFill>
                  <a:srgbClr val="10181E"/>
                </a:solidFill>
                <a:latin typeface="Arial MT"/>
                <a:cs typeface="Arial MT"/>
              </a:rPr>
              <a:t>lập</a:t>
            </a:r>
            <a:r>
              <a:rPr dirty="0" sz="2400" spc="-35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Quy </a:t>
            </a:r>
            <a:r>
              <a:rPr dirty="0" sz="2400" spc="-215">
                <a:solidFill>
                  <a:srgbClr val="10181E"/>
                </a:solidFill>
                <a:latin typeface="Arial MT"/>
                <a:cs typeface="Arial MT"/>
              </a:rPr>
              <a:t>hoạch</a:t>
            </a:r>
            <a:r>
              <a:rPr dirty="0" sz="2400" spc="-2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BVMT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quốc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g</a:t>
            </a:r>
            <a:r>
              <a:rPr dirty="0" sz="24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a</a:t>
            </a:r>
            <a:endParaRPr sz="2400">
              <a:latin typeface="Arial MT"/>
              <a:cs typeface="Arial MT"/>
            </a:endParaRPr>
          </a:p>
          <a:p>
            <a:pPr algn="just" marL="355600" marR="10160" indent="-342900">
              <a:lnSpc>
                <a:spcPct val="100099"/>
              </a:lnSpc>
              <a:spcBef>
                <a:spcPts val="620"/>
              </a:spcBef>
              <a:buClr>
                <a:srgbClr val="9BCF63"/>
              </a:buClr>
              <a:buSzPct val="75000"/>
              <a:buChar char="-"/>
              <a:tabLst>
                <a:tab pos="355600" algn="l"/>
              </a:tabLst>
            </a:pP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U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B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ND </a:t>
            </a:r>
            <a:r>
              <a:rPr dirty="0" sz="2400" spc="-3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cấ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p </a:t>
            </a:r>
            <a:r>
              <a:rPr dirty="0" sz="2400" spc="-3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41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 spc="-1460">
                <a:solidFill>
                  <a:srgbClr val="10181E"/>
                </a:solidFill>
                <a:latin typeface="Arial MT"/>
                <a:cs typeface="Arial MT"/>
              </a:rPr>
              <a:t>ỉ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nh </a:t>
            </a:r>
            <a:r>
              <a:rPr dirty="0" sz="2400" spc="-3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xác </a:t>
            </a:r>
            <a:r>
              <a:rPr dirty="0" sz="2400" spc="-31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1470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400" spc="-1465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nh </a:t>
            </a:r>
            <a:r>
              <a:rPr dirty="0" sz="2400" spc="-31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PV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MT</a:t>
            </a:r>
            <a:r>
              <a:rPr dirty="0" sz="2400" spc="3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heo </a:t>
            </a:r>
            <a:r>
              <a:rPr dirty="0" sz="2400" spc="-3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Ngh</a:t>
            </a:r>
            <a:r>
              <a:rPr dirty="0" sz="2400" spc="-969">
                <a:solidFill>
                  <a:srgbClr val="10181E"/>
                </a:solidFill>
                <a:latin typeface="Arial MT"/>
                <a:cs typeface="Arial MT"/>
              </a:rPr>
              <a:t>ị  </a:t>
            </a:r>
            <a:r>
              <a:rPr dirty="0" sz="2400" spc="-1470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400" spc="-1465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nh </a:t>
            </a:r>
            <a:r>
              <a:rPr dirty="0" sz="2400" spc="-22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số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08, </a:t>
            </a:r>
            <a:r>
              <a:rPr dirty="0" sz="2400" spc="-229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các </a:t>
            </a:r>
            <a:r>
              <a:rPr dirty="0" sz="2400" spc="-22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360">
                <a:solidFill>
                  <a:srgbClr val="10181E"/>
                </a:solidFill>
                <a:latin typeface="Arial MT"/>
                <a:cs typeface="Arial MT"/>
              </a:rPr>
              <a:t>nội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dung </a:t>
            </a:r>
            <a:r>
              <a:rPr dirty="0" sz="2400" spc="-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về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BV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MT </a:t>
            </a:r>
            <a:r>
              <a:rPr dirty="0" sz="2400" spc="-2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rong 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quy </a:t>
            </a:r>
            <a:r>
              <a:rPr dirty="0" sz="2400" spc="-215">
                <a:solidFill>
                  <a:srgbClr val="10181E"/>
                </a:solidFill>
                <a:latin typeface="Arial MT"/>
                <a:cs typeface="Arial MT"/>
              </a:rPr>
              <a:t>hoạch</a:t>
            </a:r>
            <a:r>
              <a:rPr dirty="0" sz="2400" spc="2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470">
                <a:solidFill>
                  <a:srgbClr val="10181E"/>
                </a:solidFill>
                <a:latin typeface="Arial MT"/>
                <a:cs typeface="Arial MT"/>
              </a:rPr>
              <a:t>tỉnh</a:t>
            </a:r>
            <a:r>
              <a:rPr dirty="0" sz="2400" spc="12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theo Thông </a:t>
            </a:r>
            <a:r>
              <a:rPr dirty="0" sz="2400" spc="-400">
                <a:solidFill>
                  <a:srgbClr val="10181E"/>
                </a:solidFill>
                <a:latin typeface="Arial MT"/>
                <a:cs typeface="Arial MT"/>
              </a:rPr>
              <a:t>tư</a:t>
            </a:r>
            <a:r>
              <a:rPr dirty="0" sz="2400" spc="4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số</a:t>
            </a:r>
            <a:r>
              <a:rPr dirty="0" sz="2400" spc="-1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02; rà </a:t>
            </a:r>
            <a:r>
              <a:rPr dirty="0" sz="2400" spc="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soát</a:t>
            </a:r>
            <a:r>
              <a:rPr dirty="0" sz="2400" spc="1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và</a:t>
            </a:r>
            <a:r>
              <a:rPr dirty="0" sz="2400" spc="1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có</a:t>
            </a:r>
            <a:r>
              <a:rPr dirty="0" sz="2400" spc="1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lộ</a:t>
            </a:r>
            <a:r>
              <a:rPr dirty="0" sz="2400" spc="1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ì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nh</a:t>
            </a:r>
            <a:r>
              <a:rPr dirty="0" sz="2400" spc="1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400" spc="-790">
                <a:solidFill>
                  <a:srgbClr val="10181E"/>
                </a:solidFill>
                <a:latin typeface="Arial MT"/>
                <a:cs typeface="Arial MT"/>
              </a:rPr>
              <a:t>ự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400" spc="11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4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ện</a:t>
            </a:r>
            <a:r>
              <a:rPr dirty="0" sz="2400" spc="1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715">
                <a:solidFill>
                  <a:srgbClr val="10181E"/>
                </a:solidFill>
                <a:latin typeface="Arial MT"/>
                <a:cs typeface="Arial MT"/>
              </a:rPr>
              <a:t>đối</a:t>
            </a:r>
            <a:r>
              <a:rPr dirty="0" sz="2400" spc="1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415">
                <a:solidFill>
                  <a:srgbClr val="10181E"/>
                </a:solidFill>
                <a:latin typeface="Arial MT"/>
                <a:cs typeface="Arial MT"/>
              </a:rPr>
              <a:t>vớ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400" spc="1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415">
                <a:solidFill>
                  <a:srgbClr val="10181E"/>
                </a:solidFill>
                <a:latin typeface="Arial MT"/>
                <a:cs typeface="Arial MT"/>
              </a:rPr>
              <a:t>cơ</a:t>
            </a:r>
            <a:r>
              <a:rPr dirty="0" sz="2400" spc="1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415">
                <a:solidFill>
                  <a:srgbClr val="10181E"/>
                </a:solidFill>
                <a:latin typeface="Arial MT"/>
                <a:cs typeface="Arial MT"/>
              </a:rPr>
              <a:t>sở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,  khu</a:t>
            </a:r>
            <a:r>
              <a:rPr dirty="0" sz="2400" spc="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360">
                <a:solidFill>
                  <a:srgbClr val="10181E"/>
                </a:solidFill>
                <a:latin typeface="Arial MT"/>
                <a:cs typeface="Arial MT"/>
              </a:rPr>
              <a:t>sản</a:t>
            </a:r>
            <a:r>
              <a:rPr dirty="0" sz="2400" spc="-35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15">
                <a:solidFill>
                  <a:srgbClr val="10181E"/>
                </a:solidFill>
                <a:latin typeface="Arial MT"/>
                <a:cs typeface="Arial MT"/>
              </a:rPr>
              <a:t>xuất,</a:t>
            </a:r>
            <a:r>
              <a:rPr dirty="0" sz="2400" spc="-2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kinh</a:t>
            </a:r>
            <a:r>
              <a:rPr dirty="0" sz="2400" spc="6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doanh,</a:t>
            </a:r>
            <a:r>
              <a:rPr dirty="0" sz="2400" spc="6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470">
                <a:solidFill>
                  <a:srgbClr val="10181E"/>
                </a:solidFill>
                <a:latin typeface="Arial MT"/>
                <a:cs typeface="Arial MT"/>
              </a:rPr>
              <a:t>dịch</a:t>
            </a:r>
            <a:r>
              <a:rPr dirty="0" sz="2400" spc="-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vụ</a:t>
            </a:r>
            <a:r>
              <a:rPr dirty="0" sz="2400" spc="-4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hoạt </a:t>
            </a:r>
            <a:r>
              <a:rPr dirty="0" sz="2400" spc="-2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động</a:t>
            </a:r>
            <a:r>
              <a:rPr dirty="0" sz="2400" spc="-53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trong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vùng </a:t>
            </a:r>
            <a:r>
              <a:rPr dirty="0" sz="2400" spc="-360">
                <a:solidFill>
                  <a:srgbClr val="10181E"/>
                </a:solidFill>
                <a:latin typeface="Arial MT"/>
                <a:cs typeface="Arial MT"/>
              </a:rPr>
              <a:t>bảo</a:t>
            </a:r>
            <a:r>
              <a:rPr dirty="0" sz="2400" spc="-35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vệ</a:t>
            </a:r>
            <a:r>
              <a:rPr dirty="0" sz="2400" spc="-53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nghiêm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ngặt</a:t>
            </a:r>
            <a:r>
              <a:rPr dirty="0" sz="2400" spc="5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và </a:t>
            </a:r>
            <a:r>
              <a:rPr dirty="0" sz="2400" spc="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vùng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360">
                <a:solidFill>
                  <a:srgbClr val="10181E"/>
                </a:solidFill>
                <a:latin typeface="Arial MT"/>
                <a:cs typeface="Arial MT"/>
              </a:rPr>
              <a:t>hạn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ch</a:t>
            </a:r>
            <a:r>
              <a:rPr dirty="0" sz="2400" spc="-1070">
                <a:solidFill>
                  <a:srgbClr val="10181E"/>
                </a:solidFill>
                <a:latin typeface="Arial MT"/>
                <a:cs typeface="Arial MT"/>
              </a:rPr>
              <a:t>ế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phát</a:t>
            </a:r>
            <a:r>
              <a:rPr dirty="0" sz="24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400" spc="-1070">
                <a:solidFill>
                  <a:srgbClr val="10181E"/>
                </a:solidFill>
                <a:latin typeface="Arial MT"/>
                <a:cs typeface="Arial MT"/>
              </a:rPr>
              <a:t>ả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32304" y="1752600"/>
            <a:ext cx="2651760" cy="786765"/>
            <a:chOff x="2432304" y="1752600"/>
            <a:chExt cx="2651760" cy="7867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32304" y="1752600"/>
              <a:ext cx="1725168" cy="78638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76472" y="1752600"/>
              <a:ext cx="1307591" cy="786383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4706111" y="1752600"/>
            <a:ext cx="3916679" cy="802005"/>
            <a:chOff x="4706111" y="1752600"/>
            <a:chExt cx="3916679" cy="80200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06111" y="1752600"/>
              <a:ext cx="1365503" cy="78638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93663" y="1752600"/>
              <a:ext cx="1194815" cy="78638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10527" y="1752600"/>
              <a:ext cx="950976" cy="78638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80504" y="1752600"/>
              <a:ext cx="1542288" cy="801624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643423" y="1841499"/>
            <a:ext cx="5739130" cy="4521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70C0"/>
                </a:solidFill>
              </a:rPr>
              <a:t>THANH</a:t>
            </a:r>
            <a:r>
              <a:rPr dirty="0" spc="-25">
                <a:solidFill>
                  <a:srgbClr val="0070C0"/>
                </a:solidFill>
              </a:rPr>
              <a:t> </a:t>
            </a:r>
            <a:r>
              <a:rPr dirty="0">
                <a:solidFill>
                  <a:srgbClr val="0070C0"/>
                </a:solidFill>
              </a:rPr>
              <a:t>TRA,</a:t>
            </a:r>
            <a:r>
              <a:rPr dirty="0" spc="-25">
                <a:solidFill>
                  <a:srgbClr val="0070C0"/>
                </a:solidFill>
              </a:rPr>
              <a:t> </a:t>
            </a:r>
            <a:r>
              <a:rPr dirty="0" spc="-5">
                <a:solidFill>
                  <a:srgbClr val="0070C0"/>
                </a:solidFill>
              </a:rPr>
              <a:t>KIỂM</a:t>
            </a:r>
            <a:r>
              <a:rPr dirty="0" spc="-15">
                <a:solidFill>
                  <a:srgbClr val="0070C0"/>
                </a:solidFill>
              </a:rPr>
              <a:t> </a:t>
            </a:r>
            <a:r>
              <a:rPr dirty="0">
                <a:solidFill>
                  <a:srgbClr val="0070C0"/>
                </a:solidFill>
              </a:rPr>
              <a:t>TRA</a:t>
            </a:r>
            <a:r>
              <a:rPr dirty="0" spc="-130">
                <a:solidFill>
                  <a:srgbClr val="0070C0"/>
                </a:solidFill>
              </a:rPr>
              <a:t> </a:t>
            </a:r>
            <a:r>
              <a:rPr dirty="0" spc="-5">
                <a:solidFill>
                  <a:srgbClr val="0070C0"/>
                </a:solidFill>
              </a:rPr>
              <a:t>VỀ</a:t>
            </a:r>
            <a:r>
              <a:rPr dirty="0" spc="-25">
                <a:solidFill>
                  <a:srgbClr val="0070C0"/>
                </a:solidFill>
              </a:rPr>
              <a:t> </a:t>
            </a:r>
            <a:r>
              <a:rPr dirty="0" spc="-5">
                <a:solidFill>
                  <a:srgbClr val="0070C0"/>
                </a:solidFill>
                <a:latin typeface="Times New Roman"/>
                <a:cs typeface="Times New Roman"/>
              </a:rPr>
              <a:t>BVMT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dirty="0" spc="-265"/>
              <a:t>21</a:t>
            </a:fld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29123" y="387603"/>
            <a:ext cx="4812030" cy="4521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Thanh</a:t>
            </a:r>
            <a:r>
              <a:rPr dirty="0" spc="-20"/>
              <a:t> </a:t>
            </a:r>
            <a:r>
              <a:rPr dirty="0"/>
              <a:t>tra,</a:t>
            </a:r>
            <a:r>
              <a:rPr dirty="0" spc="-25"/>
              <a:t> </a:t>
            </a:r>
            <a:r>
              <a:rPr dirty="0"/>
              <a:t>kiểm</a:t>
            </a:r>
            <a:r>
              <a:rPr dirty="0" spc="-20"/>
              <a:t> </a:t>
            </a:r>
            <a:r>
              <a:rPr dirty="0"/>
              <a:t>tra</a:t>
            </a:r>
            <a:r>
              <a:rPr dirty="0" spc="-15"/>
              <a:t> </a:t>
            </a:r>
            <a:r>
              <a:rPr dirty="0"/>
              <a:t>về</a:t>
            </a:r>
            <a:r>
              <a:rPr dirty="0" spc="-15"/>
              <a:t> </a:t>
            </a:r>
            <a:r>
              <a:rPr dirty="0" spc="-5"/>
              <a:t>BVMT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dirty="0" spc="-265"/>
              <a:t>21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2643423" y="1289811"/>
            <a:ext cx="6242685" cy="31286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100"/>
              </a:spcBef>
              <a:buClr>
                <a:srgbClr val="9BCF63"/>
              </a:buClr>
              <a:buSzPct val="81818"/>
              <a:buChar char="-"/>
              <a:tabLst>
                <a:tab pos="355600" algn="l"/>
              </a:tabLst>
            </a:pPr>
            <a:r>
              <a:rPr dirty="0" sz="2200" spc="-490">
                <a:solidFill>
                  <a:srgbClr val="10181E"/>
                </a:solidFill>
                <a:latin typeface="Arial MT"/>
                <a:cs typeface="Arial MT"/>
              </a:rPr>
              <a:t>Mụ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200" spc="1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980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ích</a:t>
            </a:r>
            <a:r>
              <a:rPr dirty="0" sz="2200" spc="1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490">
                <a:solidFill>
                  <a:srgbClr val="10181E"/>
                </a:solidFill>
                <a:latin typeface="Arial MT"/>
                <a:cs typeface="Arial MT"/>
              </a:rPr>
              <a:t>củ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a</a:t>
            </a:r>
            <a:r>
              <a:rPr dirty="0" sz="2200" spc="1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thanh</a:t>
            </a:r>
            <a:r>
              <a:rPr dirty="0" sz="2200" spc="1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200" spc="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a,</a:t>
            </a:r>
            <a:r>
              <a:rPr dirty="0" sz="2200" spc="1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k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200" spc="-980">
                <a:solidFill>
                  <a:srgbClr val="10181E"/>
                </a:solidFill>
                <a:latin typeface="Arial MT"/>
                <a:cs typeface="Arial MT"/>
              </a:rPr>
              <a:t>ể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m</a:t>
            </a:r>
            <a:r>
              <a:rPr dirty="0" sz="2200" spc="1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200" spc="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a:</a:t>
            </a:r>
            <a:r>
              <a:rPr dirty="0" sz="2200" spc="1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phát</a:t>
            </a:r>
            <a:r>
              <a:rPr dirty="0" sz="2200" spc="1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200" spc="-490">
                <a:solidFill>
                  <a:srgbClr val="10181E"/>
                </a:solidFill>
                <a:latin typeface="Arial MT"/>
                <a:cs typeface="Arial MT"/>
              </a:rPr>
              <a:t>ện</a:t>
            </a:r>
            <a:r>
              <a:rPr dirty="0" sz="2200" spc="1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và  </a:t>
            </a:r>
            <a:r>
              <a:rPr dirty="0" sz="2200" spc="-250">
                <a:solidFill>
                  <a:srgbClr val="10181E"/>
                </a:solidFill>
                <a:latin typeface="Arial MT"/>
                <a:cs typeface="Arial MT"/>
              </a:rPr>
              <a:t>giải</a:t>
            </a:r>
            <a:r>
              <a:rPr dirty="0" sz="2200" spc="-2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200">
                <a:solidFill>
                  <a:srgbClr val="10181E"/>
                </a:solidFill>
                <a:latin typeface="Arial MT"/>
                <a:cs typeface="Arial MT"/>
              </a:rPr>
              <a:t>quyết</a:t>
            </a:r>
            <a:r>
              <a:rPr dirty="0" sz="2200" spc="21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575">
                <a:solidFill>
                  <a:srgbClr val="10181E"/>
                </a:solidFill>
                <a:latin typeface="Arial MT"/>
                <a:cs typeface="Arial MT"/>
              </a:rPr>
              <a:t>kịp</a:t>
            </a:r>
            <a:r>
              <a:rPr dirty="0" sz="2200" spc="-5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195">
                <a:solidFill>
                  <a:srgbClr val="10181E"/>
                </a:solidFill>
                <a:latin typeface="Arial MT"/>
                <a:cs typeface="Arial MT"/>
              </a:rPr>
              <a:t>thời</a:t>
            </a:r>
            <a:r>
              <a:rPr dirty="0" sz="2200" spc="22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150">
                <a:solidFill>
                  <a:srgbClr val="10181E"/>
                </a:solidFill>
                <a:latin typeface="Arial MT"/>
                <a:cs typeface="Arial MT"/>
              </a:rPr>
              <a:t>những</a:t>
            </a:r>
            <a:r>
              <a:rPr dirty="0" sz="2200" spc="3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300">
                <a:solidFill>
                  <a:srgbClr val="10181E"/>
                </a:solidFill>
                <a:latin typeface="Arial MT"/>
                <a:cs typeface="Arial MT"/>
              </a:rPr>
              <a:t>vướng</a:t>
            </a:r>
            <a:r>
              <a:rPr dirty="0" sz="2200" spc="1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250">
                <a:solidFill>
                  <a:srgbClr val="10181E"/>
                </a:solidFill>
                <a:latin typeface="Arial MT"/>
                <a:cs typeface="Arial MT"/>
              </a:rPr>
              <a:t>mắc,</a:t>
            </a:r>
            <a:r>
              <a:rPr dirty="0" sz="2200" spc="11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245">
                <a:solidFill>
                  <a:srgbClr val="10181E"/>
                </a:solidFill>
                <a:latin typeface="Arial MT"/>
                <a:cs typeface="Arial MT"/>
              </a:rPr>
              <a:t>khắc </a:t>
            </a:r>
            <a:r>
              <a:rPr dirty="0" sz="2200" spc="-2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245">
                <a:solidFill>
                  <a:srgbClr val="10181E"/>
                </a:solidFill>
                <a:latin typeface="Arial MT"/>
                <a:cs typeface="Arial MT"/>
              </a:rPr>
              <a:t>phục</a:t>
            </a:r>
            <a:r>
              <a:rPr dirty="0" sz="2200" spc="-2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các vi </a:t>
            </a:r>
            <a:r>
              <a:rPr dirty="0" sz="2200" spc="-195">
                <a:solidFill>
                  <a:srgbClr val="10181E"/>
                </a:solidFill>
                <a:latin typeface="Arial MT"/>
                <a:cs typeface="Arial MT"/>
              </a:rPr>
              <a:t>phạm;</a:t>
            </a:r>
            <a:r>
              <a:rPr dirty="0" sz="2200" spc="-19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330">
                <a:solidFill>
                  <a:srgbClr val="10181E"/>
                </a:solidFill>
                <a:latin typeface="Arial MT"/>
                <a:cs typeface="Arial MT"/>
              </a:rPr>
              <a:t>phổ</a:t>
            </a:r>
            <a:r>
              <a:rPr dirty="0" sz="2200" spc="-32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200">
                <a:solidFill>
                  <a:srgbClr val="10181E"/>
                </a:solidFill>
                <a:latin typeface="Arial MT"/>
                <a:cs typeface="Arial MT"/>
              </a:rPr>
              <a:t>biến,</a:t>
            </a:r>
            <a:r>
              <a:rPr dirty="0" sz="2200" spc="-19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nâng cao </a:t>
            </a:r>
            <a:r>
              <a:rPr dirty="0" sz="2200" spc="-245">
                <a:solidFill>
                  <a:srgbClr val="10181E"/>
                </a:solidFill>
                <a:latin typeface="Arial MT"/>
                <a:cs typeface="Arial MT"/>
              </a:rPr>
              <a:t>nhận </a:t>
            </a:r>
            <a:r>
              <a:rPr dirty="0" sz="2200" spc="-2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150">
                <a:solidFill>
                  <a:srgbClr val="10181E"/>
                </a:solidFill>
                <a:latin typeface="Arial MT"/>
                <a:cs typeface="Arial MT"/>
              </a:rPr>
              <a:t>thức,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ý </a:t>
            </a:r>
            <a:r>
              <a:rPr dirty="0" sz="2200" spc="-185">
                <a:solidFill>
                  <a:srgbClr val="10181E"/>
                </a:solidFill>
                <a:latin typeface="Arial MT"/>
                <a:cs typeface="Arial MT"/>
              </a:rPr>
              <a:t>thức</a:t>
            </a:r>
            <a:r>
              <a:rPr dirty="0" sz="2200" spc="-1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và trách </a:t>
            </a:r>
            <a:r>
              <a:rPr dirty="0" sz="2200" spc="-165">
                <a:solidFill>
                  <a:srgbClr val="10181E"/>
                </a:solidFill>
                <a:latin typeface="Arial MT"/>
                <a:cs typeface="Arial MT"/>
              </a:rPr>
              <a:t>nhiệm;</a:t>
            </a:r>
            <a:r>
              <a:rPr dirty="0" sz="2200" spc="-16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phát </a:t>
            </a:r>
            <a:r>
              <a:rPr dirty="0" sz="2200" spc="-250">
                <a:solidFill>
                  <a:srgbClr val="10181E"/>
                </a:solidFill>
                <a:latin typeface="Arial MT"/>
                <a:cs typeface="Arial MT"/>
              </a:rPr>
              <a:t>hiện</a:t>
            </a:r>
            <a:r>
              <a:rPr dirty="0" sz="2200" spc="-2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150">
                <a:solidFill>
                  <a:srgbClr val="10181E"/>
                </a:solidFill>
                <a:latin typeface="Arial MT"/>
                <a:cs typeface="Arial MT"/>
              </a:rPr>
              <a:t>những </a:t>
            </a:r>
            <a:r>
              <a:rPr dirty="0" sz="2200" spc="-1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365">
                <a:solidFill>
                  <a:srgbClr val="10181E"/>
                </a:solidFill>
                <a:latin typeface="Arial MT"/>
                <a:cs typeface="Arial MT"/>
              </a:rPr>
              <a:t>vư</a:t>
            </a:r>
            <a:r>
              <a:rPr dirty="0" sz="2200" spc="-770">
                <a:solidFill>
                  <a:srgbClr val="10181E"/>
                </a:solidFill>
                <a:latin typeface="Arial MT"/>
                <a:cs typeface="Arial MT"/>
              </a:rPr>
              <a:t>ớ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ng </a:t>
            </a:r>
            <a:r>
              <a:rPr dirty="0" sz="2200" spc="-18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490">
                <a:solidFill>
                  <a:srgbClr val="10181E"/>
                </a:solidFill>
                <a:latin typeface="Arial MT"/>
                <a:cs typeface="Arial MT"/>
              </a:rPr>
              <a:t>mắ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c </a:t>
            </a:r>
            <a:r>
              <a:rPr dirty="0" sz="2200" spc="-18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980">
                <a:solidFill>
                  <a:srgbClr val="10181E"/>
                </a:solidFill>
                <a:latin typeface="Arial MT"/>
                <a:cs typeface="Arial MT"/>
              </a:rPr>
              <a:t>để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18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980">
                <a:solidFill>
                  <a:srgbClr val="10181E"/>
                </a:solidFill>
                <a:latin typeface="Arial MT"/>
                <a:cs typeface="Arial MT"/>
              </a:rPr>
              <a:t>đề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18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xu</a:t>
            </a:r>
            <a:r>
              <a:rPr dirty="0" sz="2200" spc="-980">
                <a:solidFill>
                  <a:srgbClr val="10181E"/>
                </a:solidFill>
                <a:latin typeface="Arial MT"/>
                <a:cs typeface="Arial MT"/>
              </a:rPr>
              <a:t>ấ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t, </a:t>
            </a:r>
            <a:r>
              <a:rPr dirty="0" sz="2200" spc="-18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k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200" spc="-980">
                <a:solidFill>
                  <a:srgbClr val="10181E"/>
                </a:solidFill>
                <a:latin typeface="Arial MT"/>
                <a:cs typeface="Arial MT"/>
              </a:rPr>
              <a:t>ế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n </a:t>
            </a:r>
            <a:r>
              <a:rPr dirty="0" sz="2200" spc="-18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430">
                <a:solidFill>
                  <a:srgbClr val="10181E"/>
                </a:solidFill>
                <a:latin typeface="Arial MT"/>
                <a:cs typeface="Arial MT"/>
              </a:rPr>
              <a:t>nghị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18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800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200" spc="-18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200" spc="-490">
                <a:solidFill>
                  <a:srgbClr val="10181E"/>
                </a:solidFill>
                <a:latin typeface="Arial MT"/>
                <a:cs typeface="Arial MT"/>
              </a:rPr>
              <a:t>ều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18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ch</a:t>
            </a:r>
            <a:r>
              <a:rPr dirty="0" sz="2200" spc="-1720">
                <a:solidFill>
                  <a:srgbClr val="10181E"/>
                </a:solidFill>
                <a:latin typeface="Arial MT"/>
                <a:cs typeface="Arial MT"/>
              </a:rPr>
              <a:t>ỉ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nh  </a:t>
            </a:r>
            <a:r>
              <a:rPr dirty="0" sz="2200" spc="-490">
                <a:solidFill>
                  <a:srgbClr val="10181E"/>
                </a:solidFill>
                <a:latin typeface="Arial MT"/>
                <a:cs typeface="Arial MT"/>
              </a:rPr>
              <a:t>vă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n </a:t>
            </a:r>
            <a:r>
              <a:rPr dirty="0" sz="2200" spc="-330">
                <a:solidFill>
                  <a:srgbClr val="10181E"/>
                </a:solidFill>
                <a:latin typeface="Arial MT"/>
                <a:cs typeface="Arial MT"/>
              </a:rPr>
              <a:t>bản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 quy </a:t>
            </a:r>
            <a:r>
              <a:rPr dirty="0" sz="2200" spc="-245">
                <a:solidFill>
                  <a:srgbClr val="10181E"/>
                </a:solidFill>
                <a:latin typeface="Arial MT"/>
                <a:cs typeface="Arial MT"/>
              </a:rPr>
              <a:t>phạm</a:t>
            </a:r>
            <a:r>
              <a:rPr dirty="0" sz="2200" spc="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pháp 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l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u</a:t>
            </a:r>
            <a:r>
              <a:rPr dirty="0" sz="2200" spc="-980">
                <a:solidFill>
                  <a:srgbClr val="10181E"/>
                </a:solidFill>
                <a:latin typeface="Arial MT"/>
                <a:cs typeface="Arial MT"/>
              </a:rPr>
              <a:t>ậ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t.</a:t>
            </a:r>
            <a:endParaRPr sz="2200">
              <a:latin typeface="Arial MT"/>
              <a:cs typeface="Arial MT"/>
            </a:endParaRPr>
          </a:p>
          <a:p>
            <a:pPr algn="just" marL="355600" marR="5080" indent="-342900">
              <a:lnSpc>
                <a:spcPct val="100499"/>
              </a:lnSpc>
              <a:spcBef>
                <a:spcPts val="635"/>
              </a:spcBef>
              <a:buClr>
                <a:srgbClr val="9BCF63"/>
              </a:buClr>
              <a:buSzPct val="81818"/>
              <a:buChar char="-"/>
              <a:tabLst>
                <a:tab pos="355600" algn="l"/>
              </a:tabLst>
            </a:pPr>
            <a:r>
              <a:rPr dirty="0" sz="2200" spc="-245">
                <a:solidFill>
                  <a:srgbClr val="10181E"/>
                </a:solidFill>
                <a:latin typeface="Arial MT"/>
                <a:cs typeface="Arial MT"/>
              </a:rPr>
              <a:t>Luật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1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quy </a:t>
            </a:r>
            <a:r>
              <a:rPr dirty="0" sz="2200" spc="-1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1345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200" spc="-1350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nh </a:t>
            </a:r>
            <a:r>
              <a:rPr dirty="0" sz="2200" spc="-1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655">
                <a:solidFill>
                  <a:srgbClr val="10181E"/>
                </a:solidFill>
                <a:latin typeface="Arial MT"/>
                <a:cs typeface="Arial MT"/>
              </a:rPr>
              <a:t>đặc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1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thù </a:t>
            </a:r>
            <a:r>
              <a:rPr dirty="0" sz="2200" spc="-1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thanh </a:t>
            </a:r>
            <a:r>
              <a:rPr dirty="0" sz="2200" spc="-1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200" spc="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a, </a:t>
            </a:r>
            <a:r>
              <a:rPr dirty="0" sz="2200" spc="-1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k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200" spc="-980">
                <a:solidFill>
                  <a:srgbClr val="10181E"/>
                </a:solidFill>
                <a:latin typeface="Arial MT"/>
                <a:cs typeface="Arial MT"/>
              </a:rPr>
              <a:t>ể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m </a:t>
            </a:r>
            <a:r>
              <a:rPr dirty="0" sz="2200" spc="-1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200" spc="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a </a:t>
            </a:r>
            <a:r>
              <a:rPr dirty="0" sz="2200" spc="-1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335">
                <a:solidFill>
                  <a:srgbClr val="10181E"/>
                </a:solidFill>
                <a:latin typeface="Arial MT"/>
                <a:cs typeface="Arial MT"/>
              </a:rPr>
              <a:t>về  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BV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MT </a:t>
            </a:r>
            <a:r>
              <a:rPr dirty="0" sz="2200" spc="-19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(</a:t>
            </a:r>
            <a:r>
              <a:rPr dirty="0" sz="2200" spc="-445">
                <a:solidFill>
                  <a:srgbClr val="10181E"/>
                </a:solidFill>
                <a:latin typeface="Arial MT"/>
                <a:cs typeface="Arial MT"/>
              </a:rPr>
              <a:t>Đi</a:t>
            </a:r>
            <a:r>
              <a:rPr dirty="0" sz="2200" spc="-715">
                <a:solidFill>
                  <a:srgbClr val="10181E"/>
                </a:solidFill>
                <a:latin typeface="Arial MT"/>
                <a:cs typeface="Arial MT"/>
              </a:rPr>
              <a:t>ề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u </a:t>
            </a:r>
            <a:r>
              <a:rPr dirty="0" sz="2200" spc="-1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160), </a:t>
            </a:r>
            <a:r>
              <a:rPr dirty="0" sz="2200" spc="-1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855">
                <a:solidFill>
                  <a:srgbClr val="10181E"/>
                </a:solidFill>
                <a:latin typeface="Arial MT"/>
                <a:cs typeface="Arial MT"/>
              </a:rPr>
              <a:t>đư</a:t>
            </a:r>
            <a:r>
              <a:rPr dirty="0" sz="2200" spc="-765">
                <a:solidFill>
                  <a:srgbClr val="10181E"/>
                </a:solidFill>
                <a:latin typeface="Arial MT"/>
                <a:cs typeface="Arial MT"/>
              </a:rPr>
              <a:t>ợ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c </a:t>
            </a:r>
            <a:r>
              <a:rPr dirty="0" sz="2200" spc="-1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chi </a:t>
            </a:r>
            <a:r>
              <a:rPr dirty="0" sz="2200" spc="-1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200" spc="-490">
                <a:solidFill>
                  <a:srgbClr val="10181E"/>
                </a:solidFill>
                <a:latin typeface="Arial MT"/>
                <a:cs typeface="Arial MT"/>
              </a:rPr>
              <a:t>ết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1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330">
                <a:solidFill>
                  <a:srgbClr val="10181E"/>
                </a:solidFill>
                <a:latin typeface="Arial MT"/>
                <a:cs typeface="Arial MT"/>
              </a:rPr>
              <a:t>tại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1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các </a:t>
            </a:r>
            <a:r>
              <a:rPr dirty="0" sz="2200" spc="-1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445">
                <a:solidFill>
                  <a:srgbClr val="10181E"/>
                </a:solidFill>
                <a:latin typeface="Arial MT"/>
                <a:cs typeface="Arial MT"/>
              </a:rPr>
              <a:t>Đi</a:t>
            </a:r>
            <a:r>
              <a:rPr dirty="0" sz="2200" spc="-715">
                <a:solidFill>
                  <a:srgbClr val="10181E"/>
                </a:solidFill>
                <a:latin typeface="Arial MT"/>
                <a:cs typeface="Arial MT"/>
              </a:rPr>
              <a:t>ề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u  162, 163, 164 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gh</a:t>
            </a:r>
            <a:r>
              <a:rPr dirty="0" sz="2200" spc="-1714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1345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200" spc="-1350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nh </a:t>
            </a:r>
            <a:r>
              <a:rPr dirty="0" sz="2200" spc="-490">
                <a:solidFill>
                  <a:srgbClr val="10181E"/>
                </a:solidFill>
                <a:latin typeface="Arial MT"/>
                <a:cs typeface="Arial MT"/>
              </a:rPr>
              <a:t>số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 08/2022/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200" spc="-620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-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200" spc="-280">
                <a:solidFill>
                  <a:srgbClr val="10181E"/>
                </a:solidFill>
                <a:latin typeface="Arial MT"/>
                <a:cs typeface="Arial MT"/>
              </a:rPr>
              <a:t>P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.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43423" y="1289811"/>
            <a:ext cx="6242050" cy="17049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5600" marR="5080" indent="-342900">
              <a:lnSpc>
                <a:spcPct val="100200"/>
              </a:lnSpc>
              <a:spcBef>
                <a:spcPts val="95"/>
              </a:spcBef>
            </a:pPr>
            <a:r>
              <a:rPr dirty="0" sz="1800">
                <a:solidFill>
                  <a:srgbClr val="9BCF63"/>
                </a:solidFill>
                <a:latin typeface="Arial MT"/>
                <a:cs typeface="Arial MT"/>
              </a:rPr>
              <a:t>-   </a:t>
            </a:r>
            <a:r>
              <a:rPr dirty="0" sz="1800" spc="100">
                <a:solidFill>
                  <a:srgbClr val="9BCF63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G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ao</a:t>
            </a:r>
            <a:r>
              <a:rPr dirty="0" sz="2200" spc="1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200" spc="-980">
                <a:solidFill>
                  <a:srgbClr val="10181E"/>
                </a:solidFill>
                <a:latin typeface="Arial MT"/>
                <a:cs typeface="Arial MT"/>
              </a:rPr>
              <a:t>ủ</a:t>
            </a:r>
            <a:r>
              <a:rPr dirty="0" sz="2200" spc="1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200" spc="-1720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ch</a:t>
            </a:r>
            <a:r>
              <a:rPr dirty="0" sz="2200" spc="1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U</a:t>
            </a:r>
            <a:r>
              <a:rPr dirty="0" sz="2200" spc="-10">
                <a:solidFill>
                  <a:srgbClr val="10181E"/>
                </a:solidFill>
                <a:latin typeface="Arial MT"/>
                <a:cs typeface="Arial MT"/>
              </a:rPr>
              <a:t>B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D</a:t>
            </a:r>
            <a:r>
              <a:rPr dirty="0" sz="2200" spc="1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490">
                <a:solidFill>
                  <a:srgbClr val="10181E"/>
                </a:solidFill>
                <a:latin typeface="Arial MT"/>
                <a:cs typeface="Arial MT"/>
              </a:rPr>
              <a:t>cấ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p</a:t>
            </a:r>
            <a:r>
              <a:rPr dirty="0" sz="2200" spc="1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hu</a:t>
            </a:r>
            <a:r>
              <a:rPr dirty="0" sz="2200" spc="-490">
                <a:solidFill>
                  <a:srgbClr val="10181E"/>
                </a:solidFill>
                <a:latin typeface="Arial MT"/>
                <a:cs typeface="Arial MT"/>
              </a:rPr>
              <a:t>yệ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200" spc="1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490">
                <a:solidFill>
                  <a:srgbClr val="10181E"/>
                </a:solidFill>
                <a:latin typeface="Arial MT"/>
                <a:cs typeface="Arial MT"/>
              </a:rPr>
              <a:t>tổ</a:t>
            </a:r>
            <a:r>
              <a:rPr dirty="0" sz="2200" spc="1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ch</a:t>
            </a:r>
            <a:r>
              <a:rPr dirty="0" sz="2200" spc="-730">
                <a:solidFill>
                  <a:srgbClr val="10181E"/>
                </a:solidFill>
                <a:latin typeface="Arial MT"/>
                <a:cs typeface="Arial MT"/>
              </a:rPr>
              <a:t>ứ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200" spc="1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thanh  t</a:t>
            </a:r>
            <a:r>
              <a:rPr dirty="0" sz="2200" spc="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a,</a:t>
            </a:r>
            <a:r>
              <a:rPr dirty="0" sz="2200" spc="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k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200" spc="-980">
                <a:solidFill>
                  <a:srgbClr val="10181E"/>
                </a:solidFill>
                <a:latin typeface="Arial MT"/>
                <a:cs typeface="Arial MT"/>
              </a:rPr>
              <a:t>ể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m</a:t>
            </a:r>
            <a:r>
              <a:rPr dirty="0" sz="2200" spc="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200" spc="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a</a:t>
            </a:r>
            <a:r>
              <a:rPr dirty="0" sz="2200" spc="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490">
                <a:solidFill>
                  <a:srgbClr val="10181E"/>
                </a:solidFill>
                <a:latin typeface="Arial MT"/>
                <a:cs typeface="Arial MT"/>
              </a:rPr>
              <a:t>về</a:t>
            </a:r>
            <a:r>
              <a:rPr dirty="0" sz="2200" spc="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BV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M</a:t>
            </a:r>
            <a:r>
              <a:rPr dirty="0" sz="2200" spc="-24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;</a:t>
            </a:r>
            <a:r>
              <a:rPr dirty="0" sz="2200" spc="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200" spc="-980">
                <a:solidFill>
                  <a:srgbClr val="10181E"/>
                </a:solidFill>
                <a:latin typeface="Arial MT"/>
                <a:cs typeface="Arial MT"/>
              </a:rPr>
              <a:t>ủ</a:t>
            </a:r>
            <a:r>
              <a:rPr dirty="0" sz="2200" spc="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200" spc="-1720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ch</a:t>
            </a:r>
            <a:r>
              <a:rPr dirty="0" sz="2200" spc="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U</a:t>
            </a:r>
            <a:r>
              <a:rPr dirty="0" sz="2200" spc="-10">
                <a:solidFill>
                  <a:srgbClr val="10181E"/>
                </a:solidFill>
                <a:latin typeface="Arial MT"/>
                <a:cs typeface="Arial MT"/>
              </a:rPr>
              <a:t>B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D</a:t>
            </a:r>
            <a:r>
              <a:rPr dirty="0" sz="2200" spc="21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490">
                <a:solidFill>
                  <a:srgbClr val="10181E"/>
                </a:solidFill>
                <a:latin typeface="Arial MT"/>
                <a:cs typeface="Arial MT"/>
              </a:rPr>
              <a:t>cấ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p</a:t>
            </a:r>
            <a:r>
              <a:rPr dirty="0" sz="2200" spc="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xã  </a:t>
            </a:r>
            <a:r>
              <a:rPr dirty="0" sz="2200" spc="-490">
                <a:solidFill>
                  <a:srgbClr val="10181E"/>
                </a:solidFill>
                <a:latin typeface="Arial MT"/>
                <a:cs typeface="Arial MT"/>
              </a:rPr>
              <a:t>tổ</a:t>
            </a:r>
            <a:r>
              <a:rPr dirty="0" sz="2200" spc="-2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185">
                <a:solidFill>
                  <a:srgbClr val="10181E"/>
                </a:solidFill>
                <a:latin typeface="Arial MT"/>
                <a:cs typeface="Arial MT"/>
              </a:rPr>
              <a:t>chức </a:t>
            </a:r>
            <a:r>
              <a:rPr dirty="0" sz="2200" spc="-250">
                <a:solidFill>
                  <a:srgbClr val="10181E"/>
                </a:solidFill>
                <a:latin typeface="Arial MT"/>
                <a:cs typeface="Arial MT"/>
              </a:rPr>
              <a:t>kiểm</a:t>
            </a:r>
            <a:r>
              <a:rPr dirty="0" sz="2200" spc="1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tra </a:t>
            </a:r>
            <a:r>
              <a:rPr dirty="0" sz="2200" spc="-490">
                <a:solidFill>
                  <a:srgbClr val="10181E"/>
                </a:solidFill>
                <a:latin typeface="Arial MT"/>
                <a:cs typeface="Arial MT"/>
              </a:rPr>
              <a:t>về</a:t>
            </a:r>
            <a:r>
              <a:rPr dirty="0" sz="2200" spc="-2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BVMT </a:t>
            </a:r>
            <a:r>
              <a:rPr dirty="0" sz="2200" spc="-655">
                <a:solidFill>
                  <a:srgbClr val="10181E"/>
                </a:solidFill>
                <a:latin typeface="Arial MT"/>
                <a:cs typeface="Arial MT"/>
              </a:rPr>
              <a:t>đối</a:t>
            </a:r>
            <a:r>
              <a:rPr dirty="0" sz="2200" spc="1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260">
                <a:solidFill>
                  <a:srgbClr val="10181E"/>
                </a:solidFill>
                <a:latin typeface="Arial MT"/>
                <a:cs typeface="Arial MT"/>
              </a:rPr>
              <a:t>với</a:t>
            </a:r>
            <a:r>
              <a:rPr dirty="0" sz="2200" spc="9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490">
                <a:solidFill>
                  <a:srgbClr val="10181E"/>
                </a:solidFill>
                <a:latin typeface="Arial MT"/>
                <a:cs typeface="Arial MT"/>
              </a:rPr>
              <a:t>hộ</a:t>
            </a:r>
            <a:r>
              <a:rPr dirty="0" sz="2200" spc="-2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gia </a:t>
            </a:r>
            <a:r>
              <a:rPr dirty="0" sz="2200" spc="-200">
                <a:solidFill>
                  <a:srgbClr val="10181E"/>
                </a:solidFill>
                <a:latin typeface="Arial MT"/>
                <a:cs typeface="Arial MT"/>
              </a:rPr>
              <a:t>đình, </a:t>
            </a:r>
            <a:r>
              <a:rPr dirty="0" sz="2200" spc="-19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cá </a:t>
            </a:r>
            <a:r>
              <a:rPr dirty="0" sz="2200" spc="-229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nhân </a:t>
            </a:r>
            <a:r>
              <a:rPr dirty="0" sz="2200" spc="-229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và </a:t>
            </a:r>
            <a:r>
              <a:rPr dirty="0" sz="2200" spc="-229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655">
                <a:solidFill>
                  <a:srgbClr val="10181E"/>
                </a:solidFill>
                <a:latin typeface="Arial MT"/>
                <a:cs typeface="Arial MT"/>
              </a:rPr>
              <a:t>đối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2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365">
                <a:solidFill>
                  <a:srgbClr val="10181E"/>
                </a:solidFill>
                <a:latin typeface="Arial MT"/>
                <a:cs typeface="Arial MT"/>
              </a:rPr>
              <a:t>tư</a:t>
            </a:r>
            <a:r>
              <a:rPr dirty="0" sz="2200" spc="-770">
                <a:solidFill>
                  <a:srgbClr val="10181E"/>
                </a:solidFill>
                <a:latin typeface="Arial MT"/>
                <a:cs typeface="Arial MT"/>
              </a:rPr>
              <a:t>ợ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ng </a:t>
            </a:r>
            <a:r>
              <a:rPr dirty="0" sz="2200" spc="-229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200">
                <a:solidFill>
                  <a:srgbClr val="10181E"/>
                </a:solidFill>
                <a:latin typeface="Arial MT"/>
                <a:cs typeface="Arial MT"/>
              </a:rPr>
              <a:t>thuộc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229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245">
                <a:solidFill>
                  <a:srgbClr val="10181E"/>
                </a:solidFill>
                <a:latin typeface="Arial MT"/>
                <a:cs typeface="Arial MT"/>
              </a:rPr>
              <a:t>thẩm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22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qu</a:t>
            </a:r>
            <a:r>
              <a:rPr dirty="0" sz="2200" spc="-490">
                <a:solidFill>
                  <a:srgbClr val="10181E"/>
                </a:solidFill>
                <a:latin typeface="Arial MT"/>
                <a:cs typeface="Arial MT"/>
              </a:rPr>
              <a:t>yề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n </a:t>
            </a:r>
            <a:r>
              <a:rPr dirty="0" sz="2200" spc="-229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200" spc="-335">
                <a:solidFill>
                  <a:srgbClr val="10181E"/>
                </a:solidFill>
                <a:latin typeface="Arial MT"/>
                <a:cs typeface="Arial MT"/>
              </a:rPr>
              <a:t>ếp  </a:t>
            </a:r>
            <a:r>
              <a:rPr dirty="0" sz="2200" spc="-245">
                <a:solidFill>
                  <a:srgbClr val="10181E"/>
                </a:solidFill>
                <a:latin typeface="Arial MT"/>
                <a:cs typeface="Arial MT"/>
              </a:rPr>
              <a:t>nhận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 spc="-490">
                <a:solidFill>
                  <a:srgbClr val="10181E"/>
                </a:solidFill>
                <a:latin typeface="Arial MT"/>
                <a:cs typeface="Arial MT"/>
              </a:rPr>
              <a:t>đăng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 ký môi</a:t>
            </a:r>
            <a:r>
              <a:rPr dirty="0" sz="22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200" spc="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200" spc="-73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200" spc="-770">
                <a:solidFill>
                  <a:srgbClr val="10181E"/>
                </a:solidFill>
                <a:latin typeface="Arial MT"/>
                <a:cs typeface="Arial MT"/>
              </a:rPr>
              <a:t>ờ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ng (kho</a:t>
            </a:r>
            <a:r>
              <a:rPr dirty="0" sz="2200" spc="-980">
                <a:solidFill>
                  <a:srgbClr val="10181E"/>
                </a:solidFill>
                <a:latin typeface="Arial MT"/>
                <a:cs typeface="Arial MT"/>
              </a:rPr>
              <a:t>ả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n 1 </a:t>
            </a:r>
            <a:r>
              <a:rPr dirty="0" sz="2200" spc="-445">
                <a:solidFill>
                  <a:srgbClr val="10181E"/>
                </a:solidFill>
                <a:latin typeface="Arial MT"/>
                <a:cs typeface="Arial MT"/>
              </a:rPr>
              <a:t>Đi</a:t>
            </a:r>
            <a:r>
              <a:rPr dirty="0" sz="2200" spc="-715">
                <a:solidFill>
                  <a:srgbClr val="10181E"/>
                </a:solidFill>
                <a:latin typeface="Arial MT"/>
                <a:cs typeface="Arial MT"/>
              </a:rPr>
              <a:t>ề</a:t>
            </a:r>
            <a:r>
              <a:rPr dirty="0" sz="2200">
                <a:solidFill>
                  <a:srgbClr val="10181E"/>
                </a:solidFill>
                <a:latin typeface="Arial MT"/>
                <a:cs typeface="Arial MT"/>
              </a:rPr>
              <a:t>u 160)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dirty="0" spc="-265"/>
              <a:t>21</a:t>
            </a:fld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737235">
              <a:lnSpc>
                <a:spcPct val="100000"/>
              </a:lnSpc>
              <a:spcBef>
                <a:spcPts val="100"/>
              </a:spcBef>
            </a:pPr>
            <a:r>
              <a:rPr dirty="0"/>
              <a:t>Thanh</a:t>
            </a:r>
            <a:r>
              <a:rPr dirty="0" spc="-15"/>
              <a:t> </a:t>
            </a:r>
            <a:r>
              <a:rPr dirty="0" spc="-5"/>
              <a:t>tra,</a:t>
            </a:r>
            <a:r>
              <a:rPr dirty="0" spc="-20"/>
              <a:t> </a:t>
            </a:r>
            <a:r>
              <a:rPr dirty="0" spc="-5"/>
              <a:t>kiểm</a:t>
            </a:r>
            <a:r>
              <a:rPr dirty="0" spc="-15"/>
              <a:t> </a:t>
            </a:r>
            <a:r>
              <a:rPr dirty="0" spc="-5"/>
              <a:t>tra </a:t>
            </a:r>
            <a:r>
              <a:rPr dirty="0"/>
              <a:t>về</a:t>
            </a:r>
            <a:r>
              <a:rPr dirty="0" spc="-10"/>
              <a:t> </a:t>
            </a:r>
            <a:r>
              <a:rPr dirty="0" spc="-5"/>
              <a:t>BVMT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70182" y="1209548"/>
            <a:ext cx="6616065" cy="3189605"/>
          </a:xfrm>
          <a:prstGeom prst="rect">
            <a:avLst/>
          </a:prstGeom>
        </p:spPr>
        <p:txBody>
          <a:bodyPr wrap="square" lIns="0" tIns="914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dirty="0" sz="2400" spc="-5" b="1">
                <a:solidFill>
                  <a:srgbClr val="10181E"/>
                </a:solidFill>
                <a:latin typeface="Arial"/>
                <a:cs typeface="Arial"/>
              </a:rPr>
              <a:t>Thanh</a:t>
            </a:r>
            <a:r>
              <a:rPr dirty="0" sz="2400" spc="-25" b="1">
                <a:solidFill>
                  <a:srgbClr val="10181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10181E"/>
                </a:solidFill>
                <a:latin typeface="Arial"/>
                <a:cs typeface="Arial"/>
              </a:rPr>
              <a:t>tra</a:t>
            </a:r>
            <a:r>
              <a:rPr dirty="0" sz="2400" spc="-15" b="1">
                <a:solidFill>
                  <a:srgbClr val="10181E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10181E"/>
                </a:solidFill>
                <a:latin typeface="Arial"/>
                <a:cs typeface="Arial"/>
              </a:rPr>
              <a:t>thường</a:t>
            </a:r>
            <a:r>
              <a:rPr dirty="0" sz="2400" spc="-25" b="1">
                <a:solidFill>
                  <a:srgbClr val="10181E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10181E"/>
                </a:solidFill>
                <a:latin typeface="Arial"/>
                <a:cs typeface="Arial"/>
              </a:rPr>
              <a:t>xuyên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:</a:t>
            </a:r>
            <a:endParaRPr sz="2400">
              <a:latin typeface="Arial MT"/>
              <a:cs typeface="Arial MT"/>
            </a:endParaRPr>
          </a:p>
          <a:p>
            <a:pPr algn="just" marL="355600" marR="5715" indent="-342900">
              <a:lnSpc>
                <a:spcPct val="100800"/>
              </a:lnSpc>
              <a:spcBef>
                <a:spcPts val="605"/>
              </a:spcBef>
              <a:buClr>
                <a:srgbClr val="9BCF63"/>
              </a:buClr>
              <a:buSzPct val="75000"/>
              <a:buChar char="-"/>
              <a:tabLst>
                <a:tab pos="355600" algn="l"/>
              </a:tabLst>
            </a:pPr>
            <a:r>
              <a:rPr dirty="0" sz="2400" spc="-869">
                <a:solidFill>
                  <a:srgbClr val="10181E"/>
                </a:solidFill>
                <a:latin typeface="Arial MT"/>
                <a:cs typeface="Arial MT"/>
              </a:rPr>
              <a:t>Đố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i </a:t>
            </a:r>
            <a:r>
              <a:rPr dirty="0" sz="2400" spc="-3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18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 spc="-62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400" spc="-830">
                <a:solidFill>
                  <a:srgbClr val="10181E"/>
                </a:solidFill>
                <a:latin typeface="Arial MT"/>
                <a:cs typeface="Arial MT"/>
              </a:rPr>
              <a:t>ợ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ng </a:t>
            </a:r>
            <a:r>
              <a:rPr dirty="0" sz="2400" spc="-3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365">
                <a:solidFill>
                  <a:srgbClr val="10181E"/>
                </a:solidFill>
                <a:latin typeface="Arial MT"/>
                <a:cs typeface="Arial MT"/>
              </a:rPr>
              <a:t>m</a:t>
            </a:r>
            <a:r>
              <a:rPr dirty="0" sz="2400" spc="-430">
                <a:solidFill>
                  <a:srgbClr val="10181E"/>
                </a:solidFill>
                <a:latin typeface="Arial MT"/>
                <a:cs typeface="Arial MT"/>
              </a:rPr>
              <a:t>ứ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c </a:t>
            </a:r>
            <a:r>
              <a:rPr dirty="0" sz="2400" spc="-30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, </a:t>
            </a:r>
            <a:r>
              <a:rPr dirty="0" sz="2400" spc="-30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Cộ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t </a:t>
            </a:r>
            <a:r>
              <a:rPr dirty="0" sz="2400" spc="-30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3 </a:t>
            </a:r>
            <a:r>
              <a:rPr dirty="0" sz="2400" spc="-3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P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400" spc="-1070">
                <a:solidFill>
                  <a:srgbClr val="10181E"/>
                </a:solidFill>
                <a:latin typeface="Arial MT"/>
                <a:cs typeface="Arial MT"/>
              </a:rPr>
              <a:t>ụ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3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lụ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c </a:t>
            </a:r>
            <a:r>
              <a:rPr dirty="0" sz="2400" spc="-3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I </a:t>
            </a:r>
            <a:r>
              <a:rPr dirty="0" sz="2400" spc="-30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củ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a </a:t>
            </a:r>
            <a:r>
              <a:rPr dirty="0" sz="2400" spc="-3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Ngh</a:t>
            </a:r>
            <a:r>
              <a:rPr dirty="0" sz="2400" spc="-969">
                <a:solidFill>
                  <a:srgbClr val="10181E"/>
                </a:solidFill>
                <a:latin typeface="Arial MT"/>
                <a:cs typeface="Arial MT"/>
              </a:rPr>
              <a:t>ị  </a:t>
            </a:r>
            <a:r>
              <a:rPr dirty="0" sz="2400" spc="-1470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400" spc="-1465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nh </a:t>
            </a:r>
            <a:r>
              <a:rPr dirty="0" sz="2400" spc="-11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số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11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08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/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2022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/</a:t>
            </a:r>
            <a:r>
              <a:rPr dirty="0" sz="2400" spc="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400" spc="-670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-CP </a:t>
            </a:r>
            <a:r>
              <a:rPr dirty="0" sz="2400" spc="-16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và </a:t>
            </a:r>
            <a:r>
              <a:rPr dirty="0" sz="2400" spc="-11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đồng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11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400" spc="-830">
                <a:solidFill>
                  <a:srgbClr val="10181E"/>
                </a:solidFill>
                <a:latin typeface="Arial MT"/>
                <a:cs typeface="Arial MT"/>
              </a:rPr>
              <a:t>ờ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i </a:t>
            </a:r>
            <a:r>
              <a:rPr dirty="0" sz="2400" spc="-11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hu</a:t>
            </a:r>
            <a:r>
              <a:rPr dirty="0" sz="2400" spc="-1070">
                <a:solidFill>
                  <a:srgbClr val="10181E"/>
                </a:solidFill>
                <a:latin typeface="Arial MT"/>
                <a:cs typeface="Arial MT"/>
              </a:rPr>
              <a:t>ộ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c 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400" spc="-79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400" spc="-830">
                <a:solidFill>
                  <a:srgbClr val="10181E"/>
                </a:solidFill>
                <a:latin typeface="Arial MT"/>
                <a:cs typeface="Arial MT"/>
              </a:rPr>
              <a:t>ờ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ng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415">
                <a:solidFill>
                  <a:srgbClr val="10181E"/>
                </a:solidFill>
                <a:latin typeface="Arial MT"/>
                <a:cs typeface="Arial MT"/>
              </a:rPr>
              <a:t>hợ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p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ái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phạm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hoặc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vi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phạm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nh</a:t>
            </a:r>
            <a:r>
              <a:rPr dirty="0" sz="24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ều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lầ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endParaRPr sz="2400">
              <a:latin typeface="Arial MT"/>
              <a:cs typeface="Arial MT"/>
            </a:endParaRPr>
          </a:p>
          <a:p>
            <a:pPr algn="just" marL="355600" marR="5080" indent="-342900">
              <a:lnSpc>
                <a:spcPct val="99700"/>
              </a:lnSpc>
              <a:spcBef>
                <a:spcPts val="605"/>
              </a:spcBef>
              <a:buClr>
                <a:srgbClr val="9BCF63"/>
              </a:buClr>
              <a:buSzPct val="75000"/>
              <a:buChar char="-"/>
              <a:tabLst>
                <a:tab pos="355600" algn="l"/>
              </a:tabLst>
            </a:pP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Ch</a:t>
            </a:r>
            <a:r>
              <a:rPr dirty="0" sz="2400" spc="-1870">
                <a:solidFill>
                  <a:srgbClr val="10181E"/>
                </a:solidFill>
                <a:latin typeface="Arial MT"/>
                <a:cs typeface="Arial MT"/>
              </a:rPr>
              <a:t>ỉ</a:t>
            </a:r>
            <a:r>
              <a:rPr dirty="0" sz="2400" spc="29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áp</a:t>
            </a:r>
            <a:r>
              <a:rPr dirty="0" sz="2400" spc="29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dụng</a:t>
            </a:r>
            <a:r>
              <a:rPr dirty="0" sz="2400" spc="29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rong</a:t>
            </a:r>
            <a:r>
              <a:rPr dirty="0" sz="2400" spc="29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các</a:t>
            </a:r>
            <a:r>
              <a:rPr dirty="0" sz="2400" spc="29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400" spc="-79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400" spc="-830">
                <a:solidFill>
                  <a:srgbClr val="10181E"/>
                </a:solidFill>
                <a:latin typeface="Arial MT"/>
                <a:cs typeface="Arial MT"/>
              </a:rPr>
              <a:t>ờ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ng</a:t>
            </a:r>
            <a:r>
              <a:rPr dirty="0" sz="2400" spc="29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415">
                <a:solidFill>
                  <a:srgbClr val="10181E"/>
                </a:solidFill>
                <a:latin typeface="Arial MT"/>
                <a:cs typeface="Arial MT"/>
              </a:rPr>
              <a:t>hợ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p</a:t>
            </a:r>
            <a:r>
              <a:rPr dirty="0" sz="2400" spc="29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cầ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400" spc="29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hi</a:t>
            </a:r>
            <a:r>
              <a:rPr dirty="0" sz="2400" spc="-1070">
                <a:solidFill>
                  <a:srgbClr val="10181E"/>
                </a:solidFill>
                <a:latin typeface="Arial MT"/>
                <a:cs typeface="Arial MT"/>
              </a:rPr>
              <a:t>ế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, 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có yêu </a:t>
            </a:r>
            <a:r>
              <a:rPr dirty="0" sz="2400" spc="-360">
                <a:solidFill>
                  <a:srgbClr val="10181E"/>
                </a:solidFill>
                <a:latin typeface="Arial MT"/>
                <a:cs typeface="Arial MT"/>
              </a:rPr>
              <a:t>cầu</a:t>
            </a:r>
            <a:r>
              <a:rPr dirty="0" sz="2400" spc="-35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360">
                <a:solidFill>
                  <a:srgbClr val="10181E"/>
                </a:solidFill>
                <a:latin typeface="Arial MT"/>
                <a:cs typeface="Arial MT"/>
              </a:rPr>
              <a:t>cấp</a:t>
            </a:r>
            <a:r>
              <a:rPr dirty="0" sz="2400" spc="-35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15">
                <a:solidFill>
                  <a:srgbClr val="10181E"/>
                </a:solidFill>
                <a:latin typeface="Arial MT"/>
                <a:cs typeface="Arial MT"/>
              </a:rPr>
              <a:t>thiết</a:t>
            </a:r>
            <a:r>
              <a:rPr dirty="0" sz="2400" spc="-2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phải</a:t>
            </a:r>
            <a:r>
              <a:rPr dirty="0" sz="2400" spc="-2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00">
                <a:solidFill>
                  <a:srgbClr val="10181E"/>
                </a:solidFill>
                <a:latin typeface="Arial MT"/>
                <a:cs typeface="Arial MT"/>
              </a:rPr>
              <a:t>thực</a:t>
            </a:r>
            <a:r>
              <a:rPr dirty="0" sz="2400" spc="-19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hiện</a:t>
            </a:r>
            <a:r>
              <a:rPr dirty="0" sz="2400" spc="-2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ngay </a:t>
            </a:r>
            <a:r>
              <a:rPr dirty="0" sz="2400" spc="-1070">
                <a:solidFill>
                  <a:srgbClr val="10181E"/>
                </a:solidFill>
                <a:latin typeface="Arial MT"/>
                <a:cs typeface="Arial MT"/>
              </a:rPr>
              <a:t>để </a:t>
            </a:r>
            <a:r>
              <a:rPr dirty="0" sz="2400" spc="-65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phục</a:t>
            </a:r>
            <a:r>
              <a:rPr dirty="0" sz="2400" spc="-2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vụ</a:t>
            </a:r>
            <a:r>
              <a:rPr dirty="0" sz="2400" spc="-53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cho </a:t>
            </a:r>
            <a:r>
              <a:rPr dirty="0" sz="2400" spc="-360">
                <a:solidFill>
                  <a:srgbClr val="10181E"/>
                </a:solidFill>
                <a:latin typeface="Arial MT"/>
                <a:cs typeface="Arial MT"/>
              </a:rPr>
              <a:t>mục</a:t>
            </a:r>
            <a:r>
              <a:rPr dirty="0" sz="2400" spc="-35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đích</a:t>
            </a:r>
            <a:r>
              <a:rPr dirty="0" sz="2400" spc="-2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quản</a:t>
            </a:r>
            <a:r>
              <a:rPr dirty="0" sz="2400" spc="12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lý </a:t>
            </a:r>
            <a:r>
              <a:rPr dirty="0" sz="2400" spc="-360">
                <a:solidFill>
                  <a:srgbClr val="10181E"/>
                </a:solidFill>
                <a:latin typeface="Arial MT"/>
                <a:cs typeface="Arial MT"/>
              </a:rPr>
              <a:t>của</a:t>
            </a:r>
            <a:r>
              <a:rPr dirty="0" sz="2400" spc="-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415">
                <a:solidFill>
                  <a:srgbClr val="10181E"/>
                </a:solidFill>
                <a:latin typeface="Arial MT"/>
                <a:cs typeface="Arial MT"/>
              </a:rPr>
              <a:t>cơ</a:t>
            </a:r>
            <a:r>
              <a:rPr dirty="0" sz="2400" spc="-16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quan </a:t>
            </a:r>
            <a:r>
              <a:rPr dirty="0" sz="2400" spc="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quản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lý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nhà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8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400" spc="-505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400" spc="-830">
                <a:solidFill>
                  <a:srgbClr val="10181E"/>
                </a:solidFill>
                <a:latin typeface="Arial MT"/>
                <a:cs typeface="Arial MT"/>
              </a:rPr>
              <a:t>ớ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;</a:t>
            </a:r>
            <a:r>
              <a:rPr dirty="0" sz="24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400" spc="-790">
                <a:solidFill>
                  <a:srgbClr val="10181E"/>
                </a:solidFill>
                <a:latin typeface="Arial MT"/>
                <a:cs typeface="Arial MT"/>
              </a:rPr>
              <a:t>ự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4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ện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4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 spc="-835">
                <a:solidFill>
                  <a:srgbClr val="10181E"/>
                </a:solidFill>
                <a:latin typeface="Arial MT"/>
                <a:cs typeface="Arial MT"/>
              </a:rPr>
              <a:t>ố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i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đa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3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360">
                <a:solidFill>
                  <a:srgbClr val="10181E"/>
                </a:solidFill>
                <a:latin typeface="Arial MT"/>
                <a:cs typeface="Arial MT"/>
              </a:rPr>
              <a:t>năm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dirty="0" spc="-265"/>
              <a:t>21</a:t>
            </a:fld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737235">
              <a:lnSpc>
                <a:spcPct val="100000"/>
              </a:lnSpc>
              <a:spcBef>
                <a:spcPts val="100"/>
              </a:spcBef>
            </a:pPr>
            <a:r>
              <a:rPr dirty="0"/>
              <a:t>Thanh</a:t>
            </a:r>
            <a:r>
              <a:rPr dirty="0" spc="-15"/>
              <a:t> </a:t>
            </a:r>
            <a:r>
              <a:rPr dirty="0" spc="-5"/>
              <a:t>tra,</a:t>
            </a:r>
            <a:r>
              <a:rPr dirty="0" spc="-20"/>
              <a:t> </a:t>
            </a:r>
            <a:r>
              <a:rPr dirty="0" spc="-5"/>
              <a:t>kiểm</a:t>
            </a:r>
            <a:r>
              <a:rPr dirty="0" spc="-15"/>
              <a:t> </a:t>
            </a:r>
            <a:r>
              <a:rPr dirty="0" spc="-5"/>
              <a:t>tra </a:t>
            </a:r>
            <a:r>
              <a:rPr dirty="0"/>
              <a:t>về</a:t>
            </a:r>
            <a:r>
              <a:rPr dirty="0" spc="-10"/>
              <a:t> </a:t>
            </a:r>
            <a:r>
              <a:rPr dirty="0" spc="-5"/>
              <a:t>BVMT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79869" y="1204976"/>
            <a:ext cx="6706870" cy="346392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dirty="0" sz="2100" spc="-5" b="1">
                <a:solidFill>
                  <a:srgbClr val="10181E"/>
                </a:solidFill>
                <a:latin typeface="Arial"/>
                <a:cs typeface="Arial"/>
              </a:rPr>
              <a:t>Thanh</a:t>
            </a:r>
            <a:r>
              <a:rPr dirty="0" sz="2100" spc="-15" b="1">
                <a:solidFill>
                  <a:srgbClr val="10181E"/>
                </a:solidFill>
                <a:latin typeface="Arial"/>
                <a:cs typeface="Arial"/>
              </a:rPr>
              <a:t> </a:t>
            </a:r>
            <a:r>
              <a:rPr dirty="0" sz="2100" spc="-5" b="1">
                <a:solidFill>
                  <a:srgbClr val="10181E"/>
                </a:solidFill>
                <a:latin typeface="Arial"/>
                <a:cs typeface="Arial"/>
              </a:rPr>
              <a:t>tra</a:t>
            </a:r>
            <a:r>
              <a:rPr dirty="0" sz="2100" spc="-20" b="1">
                <a:solidFill>
                  <a:srgbClr val="10181E"/>
                </a:solidFill>
                <a:latin typeface="Arial"/>
                <a:cs typeface="Arial"/>
              </a:rPr>
              <a:t> </a:t>
            </a:r>
            <a:r>
              <a:rPr dirty="0" sz="2100" b="1">
                <a:solidFill>
                  <a:srgbClr val="10181E"/>
                </a:solidFill>
                <a:latin typeface="Arial"/>
                <a:cs typeface="Arial"/>
              </a:rPr>
              <a:t>đột</a:t>
            </a:r>
            <a:r>
              <a:rPr dirty="0" sz="2100" spc="-15" b="1">
                <a:solidFill>
                  <a:srgbClr val="10181E"/>
                </a:solidFill>
                <a:latin typeface="Arial"/>
                <a:cs typeface="Arial"/>
              </a:rPr>
              <a:t> </a:t>
            </a:r>
            <a:r>
              <a:rPr dirty="0" sz="2100" spc="-5" b="1">
                <a:solidFill>
                  <a:srgbClr val="10181E"/>
                </a:solidFill>
                <a:latin typeface="Arial"/>
                <a:cs typeface="Arial"/>
              </a:rPr>
              <a:t>xuất:</a:t>
            </a:r>
            <a:endParaRPr sz="2100">
              <a:latin typeface="Arial"/>
              <a:cs typeface="Arial"/>
            </a:endParaRPr>
          </a:p>
          <a:p>
            <a:pPr algn="just" marL="355600" marR="5080" indent="-342900">
              <a:lnSpc>
                <a:spcPts val="2500"/>
              </a:lnSpc>
              <a:spcBef>
                <a:spcPts val="770"/>
              </a:spcBef>
              <a:buClr>
                <a:srgbClr val="9BCF63"/>
              </a:buClr>
              <a:buSzPct val="85714"/>
              <a:buChar char="-"/>
              <a:tabLst>
                <a:tab pos="355600" algn="l"/>
              </a:tabLst>
            </a:pPr>
            <a:r>
              <a:rPr dirty="0" sz="2100" spc="-550">
                <a:solidFill>
                  <a:srgbClr val="10181E"/>
                </a:solidFill>
                <a:latin typeface="Arial MT"/>
                <a:cs typeface="Arial MT"/>
              </a:rPr>
              <a:t>Chỉ</a:t>
            </a:r>
            <a:r>
              <a:rPr dirty="0" sz="2100" spc="-5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áp </a:t>
            </a:r>
            <a:r>
              <a:rPr dirty="0" sz="2100" spc="-245">
                <a:solidFill>
                  <a:srgbClr val="10181E"/>
                </a:solidFill>
                <a:latin typeface="Arial MT"/>
                <a:cs typeface="Arial MT"/>
              </a:rPr>
              <a:t>dụng 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trong </a:t>
            </a:r>
            <a:r>
              <a:rPr dirty="0" sz="2100" spc="-245">
                <a:solidFill>
                  <a:srgbClr val="10181E"/>
                </a:solidFill>
                <a:latin typeface="Arial MT"/>
                <a:cs typeface="Arial MT"/>
              </a:rPr>
              <a:t>trường </a:t>
            </a:r>
            <a:r>
              <a:rPr dirty="0" sz="2100" spc="-250">
                <a:solidFill>
                  <a:srgbClr val="10181E"/>
                </a:solidFill>
                <a:latin typeface="Arial MT"/>
                <a:cs typeface="Arial MT"/>
              </a:rPr>
              <a:t>hợp </a:t>
            </a:r>
            <a:r>
              <a:rPr dirty="0" sz="2100" spc="-315">
                <a:solidFill>
                  <a:srgbClr val="10181E"/>
                </a:solidFill>
                <a:latin typeface="Arial MT"/>
                <a:cs typeface="Arial MT"/>
              </a:rPr>
              <a:t>cần</a:t>
            </a:r>
            <a:r>
              <a:rPr dirty="0" sz="2100" spc="-3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190">
                <a:solidFill>
                  <a:srgbClr val="10181E"/>
                </a:solidFill>
                <a:latin typeface="Arial MT"/>
                <a:cs typeface="Arial MT"/>
              </a:rPr>
              <a:t>thiết 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theo </a:t>
            </a:r>
            <a:r>
              <a:rPr dirty="0" sz="2100" spc="-10">
                <a:solidFill>
                  <a:srgbClr val="10181E"/>
                </a:solidFill>
                <a:latin typeface="Arial MT"/>
                <a:cs typeface="Arial MT"/>
              </a:rPr>
              <a:t>quy </a:t>
            </a:r>
            <a:r>
              <a:rPr dirty="0" sz="2100" spc="-655">
                <a:solidFill>
                  <a:srgbClr val="10181E"/>
                </a:solidFill>
                <a:latin typeface="Arial MT"/>
                <a:cs typeface="Arial MT"/>
              </a:rPr>
              <a:t>định </a:t>
            </a:r>
            <a:r>
              <a:rPr dirty="0" sz="2100" spc="-5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315">
                <a:solidFill>
                  <a:srgbClr val="10181E"/>
                </a:solidFill>
                <a:latin typeface="Arial MT"/>
                <a:cs typeface="Arial MT"/>
              </a:rPr>
              <a:t>tại</a:t>
            </a:r>
            <a:r>
              <a:rPr dirty="0" sz="2100" spc="-3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415">
                <a:solidFill>
                  <a:srgbClr val="10181E"/>
                </a:solidFill>
                <a:latin typeface="Arial MT"/>
                <a:cs typeface="Arial MT"/>
              </a:rPr>
              <a:t>Nghị</a:t>
            </a:r>
            <a:r>
              <a:rPr dirty="0" sz="2100" spc="-409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650">
                <a:solidFill>
                  <a:srgbClr val="10181E"/>
                </a:solidFill>
                <a:latin typeface="Arial MT"/>
                <a:cs typeface="Arial MT"/>
              </a:rPr>
              <a:t>định</a:t>
            </a:r>
            <a:r>
              <a:rPr dirty="0" sz="2100" spc="62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470">
                <a:solidFill>
                  <a:srgbClr val="10181E"/>
                </a:solidFill>
                <a:latin typeface="Arial MT"/>
                <a:cs typeface="Arial MT"/>
              </a:rPr>
              <a:t>số</a:t>
            </a:r>
            <a:r>
              <a:rPr dirty="0" sz="2100" spc="-4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50">
                <a:solidFill>
                  <a:srgbClr val="10181E"/>
                </a:solidFill>
                <a:latin typeface="Arial MT"/>
                <a:cs typeface="Arial MT"/>
              </a:rPr>
              <a:t>08/2022/NĐ-CP;</a:t>
            </a:r>
            <a:r>
              <a:rPr dirty="0" sz="2100" spc="-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các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245">
                <a:solidFill>
                  <a:srgbClr val="10181E"/>
                </a:solidFill>
                <a:latin typeface="Arial MT"/>
                <a:cs typeface="Arial MT"/>
              </a:rPr>
              <a:t>trường</a:t>
            </a:r>
            <a:r>
              <a:rPr dirty="0" sz="2100" spc="9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250">
                <a:solidFill>
                  <a:srgbClr val="10181E"/>
                </a:solidFill>
                <a:latin typeface="Arial MT"/>
                <a:cs typeface="Arial MT"/>
              </a:rPr>
              <a:t>hợp </a:t>
            </a:r>
            <a:r>
              <a:rPr dirty="0" sz="2100" spc="-2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k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100" spc="-10">
                <a:solidFill>
                  <a:srgbClr val="10181E"/>
                </a:solidFill>
                <a:latin typeface="Arial MT"/>
                <a:cs typeface="Arial MT"/>
              </a:rPr>
              <a:t>ôn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g</a:t>
            </a:r>
            <a:r>
              <a:rPr dirty="0" sz="2100" spc="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hu</a:t>
            </a:r>
            <a:r>
              <a:rPr dirty="0" sz="2100" spc="-940">
                <a:solidFill>
                  <a:srgbClr val="10181E"/>
                </a:solidFill>
                <a:latin typeface="Arial MT"/>
                <a:cs typeface="Arial MT"/>
              </a:rPr>
              <a:t>ộ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100" spc="8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10">
                <a:solidFill>
                  <a:srgbClr val="10181E"/>
                </a:solidFill>
                <a:latin typeface="Arial MT"/>
                <a:cs typeface="Arial MT"/>
              </a:rPr>
              <a:t>qu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y</a:t>
            </a:r>
            <a:r>
              <a:rPr dirty="0" sz="2100" spc="8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1295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100" spc="-1290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100" spc="-1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100" spc="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10">
                <a:solidFill>
                  <a:srgbClr val="10181E"/>
                </a:solidFill>
                <a:latin typeface="Arial MT"/>
                <a:cs typeface="Arial MT"/>
              </a:rPr>
              <a:t>nê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u</a:t>
            </a:r>
            <a:r>
              <a:rPr dirty="0" sz="2100" spc="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rê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100" spc="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ì</a:t>
            </a:r>
            <a:r>
              <a:rPr dirty="0" sz="2100" spc="9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315">
                <a:solidFill>
                  <a:srgbClr val="10181E"/>
                </a:solidFill>
                <a:latin typeface="Arial MT"/>
                <a:cs typeface="Arial MT"/>
              </a:rPr>
              <a:t>v</a:t>
            </a:r>
            <a:r>
              <a:rPr dirty="0" sz="2100" spc="-630">
                <a:solidFill>
                  <a:srgbClr val="10181E"/>
                </a:solidFill>
                <a:latin typeface="Arial MT"/>
                <a:cs typeface="Arial MT"/>
              </a:rPr>
              <a:t>ẫ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100" spc="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100" spc="-705">
                <a:solidFill>
                  <a:srgbClr val="10181E"/>
                </a:solidFill>
                <a:latin typeface="Arial MT"/>
                <a:cs typeface="Arial MT"/>
              </a:rPr>
              <a:t>ự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100" spc="8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1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100" spc="-610">
                <a:solidFill>
                  <a:srgbClr val="10181E"/>
                </a:solidFill>
                <a:latin typeface="Arial MT"/>
                <a:cs typeface="Arial MT"/>
              </a:rPr>
              <a:t>ệ</a:t>
            </a:r>
            <a:r>
              <a:rPr dirty="0" sz="2100" spc="-33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100" spc="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he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o  t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ì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15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100" spc="-555">
                <a:solidFill>
                  <a:srgbClr val="10181E"/>
                </a:solidFill>
                <a:latin typeface="Arial MT"/>
                <a:cs typeface="Arial MT"/>
              </a:rPr>
              <a:t>ự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,</a:t>
            </a:r>
            <a:r>
              <a:rPr dirty="0" sz="2100" spc="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100" spc="-935">
                <a:solidFill>
                  <a:srgbClr val="10181E"/>
                </a:solidFill>
                <a:latin typeface="Arial MT"/>
                <a:cs typeface="Arial MT"/>
              </a:rPr>
              <a:t>ủ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204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100" spc="-735">
                <a:solidFill>
                  <a:srgbClr val="10181E"/>
                </a:solidFill>
                <a:latin typeface="Arial MT"/>
                <a:cs typeface="Arial MT"/>
              </a:rPr>
              <a:t>ụ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c </a:t>
            </a:r>
            <a:r>
              <a:rPr dirty="0" sz="2100" spc="-315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100" spc="-630">
                <a:solidFill>
                  <a:srgbClr val="10181E"/>
                </a:solidFill>
                <a:latin typeface="Arial MT"/>
                <a:cs typeface="Arial MT"/>
              </a:rPr>
              <a:t>ủ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a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10">
                <a:solidFill>
                  <a:srgbClr val="10181E"/>
                </a:solidFill>
                <a:latin typeface="Arial MT"/>
                <a:cs typeface="Arial MT"/>
              </a:rPr>
              <a:t>phá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p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 l</a:t>
            </a:r>
            <a:r>
              <a:rPr dirty="0" sz="2100" spc="-10">
                <a:solidFill>
                  <a:srgbClr val="10181E"/>
                </a:solidFill>
                <a:latin typeface="Arial MT"/>
                <a:cs typeface="Arial MT"/>
              </a:rPr>
              <a:t>u</a:t>
            </a:r>
            <a:r>
              <a:rPr dirty="0" sz="2100" spc="-944">
                <a:solidFill>
                  <a:srgbClr val="10181E"/>
                </a:solidFill>
                <a:latin typeface="Arial MT"/>
                <a:cs typeface="Arial MT"/>
              </a:rPr>
              <a:t>ậ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100" spc="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470">
                <a:solidFill>
                  <a:srgbClr val="10181E"/>
                </a:solidFill>
                <a:latin typeface="Arial MT"/>
                <a:cs typeface="Arial MT"/>
              </a:rPr>
              <a:t>về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han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a</a:t>
            </a:r>
            <a:endParaRPr sz="2100">
              <a:latin typeface="Arial MT"/>
              <a:cs typeface="Arial MT"/>
            </a:endParaRPr>
          </a:p>
          <a:p>
            <a:pPr algn="just" marL="355600" marR="5715" indent="-342900">
              <a:lnSpc>
                <a:spcPct val="100000"/>
              </a:lnSpc>
              <a:spcBef>
                <a:spcPts val="509"/>
              </a:spcBef>
              <a:buClr>
                <a:srgbClr val="9BCF63"/>
              </a:buClr>
              <a:buSzPct val="85714"/>
              <a:buChar char="-"/>
              <a:tabLst>
                <a:tab pos="355600" algn="l"/>
              </a:tabLst>
            </a:pP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100" spc="-10">
                <a:solidFill>
                  <a:srgbClr val="10181E"/>
                </a:solidFill>
                <a:latin typeface="Arial MT"/>
                <a:cs typeface="Arial MT"/>
              </a:rPr>
              <a:t>g</a:t>
            </a:r>
            <a:r>
              <a:rPr dirty="0" sz="2100" spc="-715">
                <a:solidFill>
                  <a:srgbClr val="10181E"/>
                </a:solidFill>
                <a:latin typeface="Arial MT"/>
                <a:cs typeface="Arial MT"/>
              </a:rPr>
              <a:t>ườ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100" spc="2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có</a:t>
            </a:r>
            <a:r>
              <a:rPr dirty="0" sz="2100" spc="2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100" spc="-940">
                <a:solidFill>
                  <a:srgbClr val="10181E"/>
                </a:solidFill>
                <a:latin typeface="Arial MT"/>
                <a:cs typeface="Arial MT"/>
              </a:rPr>
              <a:t>ẩ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m</a:t>
            </a:r>
            <a:r>
              <a:rPr dirty="0" sz="2100" spc="2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10">
                <a:solidFill>
                  <a:srgbClr val="10181E"/>
                </a:solidFill>
                <a:latin typeface="Arial MT"/>
                <a:cs typeface="Arial MT"/>
              </a:rPr>
              <a:t>qu</a:t>
            </a:r>
            <a:r>
              <a:rPr dirty="0" sz="2100" spc="-315">
                <a:solidFill>
                  <a:srgbClr val="10181E"/>
                </a:solidFill>
                <a:latin typeface="Arial MT"/>
                <a:cs typeface="Arial MT"/>
              </a:rPr>
              <a:t>y</a:t>
            </a:r>
            <a:r>
              <a:rPr dirty="0" sz="2100" spc="-630">
                <a:solidFill>
                  <a:srgbClr val="10181E"/>
                </a:solidFill>
                <a:latin typeface="Arial MT"/>
                <a:cs typeface="Arial MT"/>
              </a:rPr>
              <a:t>ề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100" spc="2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ra</a:t>
            </a:r>
            <a:r>
              <a:rPr dirty="0" sz="2100" spc="2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Q</a:t>
            </a:r>
            <a:r>
              <a:rPr dirty="0" sz="2100" spc="-10">
                <a:solidFill>
                  <a:srgbClr val="10181E"/>
                </a:solidFill>
                <a:latin typeface="Arial MT"/>
                <a:cs typeface="Arial MT"/>
              </a:rPr>
              <a:t>u</a:t>
            </a:r>
            <a:r>
              <a:rPr dirty="0" sz="2100" spc="-315">
                <a:solidFill>
                  <a:srgbClr val="10181E"/>
                </a:solidFill>
                <a:latin typeface="Arial MT"/>
                <a:cs typeface="Arial MT"/>
              </a:rPr>
              <a:t>y</a:t>
            </a:r>
            <a:r>
              <a:rPr dirty="0" sz="2100" spc="-630">
                <a:solidFill>
                  <a:srgbClr val="10181E"/>
                </a:solidFill>
                <a:latin typeface="Arial MT"/>
                <a:cs typeface="Arial MT"/>
              </a:rPr>
              <a:t>ế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100" spc="2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1295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100" spc="-1290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100" spc="-1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100" spc="2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han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100" spc="2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a</a:t>
            </a:r>
            <a:r>
              <a:rPr dirty="0" sz="2100" spc="2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200">
                <a:solidFill>
                  <a:srgbClr val="10181E"/>
                </a:solidFill>
                <a:latin typeface="Arial MT"/>
                <a:cs typeface="Arial MT"/>
              </a:rPr>
              <a:t>hoặc  </a:t>
            </a:r>
            <a:r>
              <a:rPr dirty="0" sz="2100" spc="-254">
                <a:solidFill>
                  <a:srgbClr val="10181E"/>
                </a:solidFill>
                <a:latin typeface="Arial MT"/>
                <a:cs typeface="Arial MT"/>
              </a:rPr>
              <a:t>Trưởng</a:t>
            </a:r>
            <a:r>
              <a:rPr dirty="0" sz="2100" spc="-2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245">
                <a:solidFill>
                  <a:srgbClr val="10181E"/>
                </a:solidFill>
                <a:latin typeface="Arial MT"/>
                <a:cs typeface="Arial MT"/>
              </a:rPr>
              <a:t>đoàn</a:t>
            </a:r>
            <a:r>
              <a:rPr dirty="0" sz="2100" spc="-2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thanh tra </a:t>
            </a:r>
            <a:r>
              <a:rPr dirty="0" sz="2100" spc="-195">
                <a:solidFill>
                  <a:srgbClr val="10181E"/>
                </a:solidFill>
                <a:latin typeface="Arial MT"/>
                <a:cs typeface="Arial MT"/>
              </a:rPr>
              <a:t>quyết</a:t>
            </a:r>
            <a:r>
              <a:rPr dirty="0" sz="2100" spc="-19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650">
                <a:solidFill>
                  <a:srgbClr val="10181E"/>
                </a:solidFill>
                <a:latin typeface="Arial MT"/>
                <a:cs typeface="Arial MT"/>
              </a:rPr>
              <a:t>định</a:t>
            </a:r>
            <a:r>
              <a:rPr dirty="0" sz="2100" spc="20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240">
                <a:solidFill>
                  <a:srgbClr val="10181E"/>
                </a:solidFill>
                <a:latin typeface="Arial MT"/>
                <a:cs typeface="Arial MT"/>
              </a:rPr>
              <a:t>việc</a:t>
            </a:r>
            <a:r>
              <a:rPr dirty="0" sz="2100" spc="-2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thanh tra </a:t>
            </a:r>
            <a:r>
              <a:rPr dirty="0" sz="2100" spc="-635">
                <a:solidFill>
                  <a:srgbClr val="10181E"/>
                </a:solidFill>
                <a:latin typeface="Arial MT"/>
                <a:cs typeface="Arial MT"/>
              </a:rPr>
              <a:t>đột </a:t>
            </a:r>
            <a:r>
              <a:rPr dirty="0" sz="2100" spc="-5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240">
                <a:solidFill>
                  <a:srgbClr val="10181E"/>
                </a:solidFill>
                <a:latin typeface="Arial MT"/>
                <a:cs typeface="Arial MT"/>
              </a:rPr>
              <a:t>xuất</a:t>
            </a:r>
            <a:r>
              <a:rPr dirty="0" sz="2100" spc="1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không công </a:t>
            </a:r>
            <a:r>
              <a:rPr dirty="0" sz="2100" spc="-475">
                <a:solidFill>
                  <a:srgbClr val="10181E"/>
                </a:solidFill>
                <a:latin typeface="Arial MT"/>
                <a:cs typeface="Arial MT"/>
              </a:rPr>
              <a:t>bố</a:t>
            </a:r>
            <a:r>
              <a:rPr dirty="0" sz="2100" spc="-3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290">
                <a:solidFill>
                  <a:srgbClr val="10181E"/>
                </a:solidFill>
                <a:latin typeface="Arial MT"/>
                <a:cs typeface="Arial MT"/>
              </a:rPr>
              <a:t>trước</a:t>
            </a:r>
            <a:r>
              <a:rPr dirty="0" sz="2100" spc="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235">
                <a:solidFill>
                  <a:srgbClr val="10181E"/>
                </a:solidFill>
                <a:latin typeface="Arial MT"/>
                <a:cs typeface="Arial MT"/>
              </a:rPr>
              <a:t>(thủ</a:t>
            </a:r>
            <a:r>
              <a:rPr dirty="0" sz="2100" spc="11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315">
                <a:solidFill>
                  <a:srgbClr val="10181E"/>
                </a:solidFill>
                <a:latin typeface="Arial MT"/>
                <a:cs typeface="Arial MT"/>
              </a:rPr>
              <a:t>tục</a:t>
            </a:r>
            <a:r>
              <a:rPr dirty="0" sz="2100" spc="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công </a:t>
            </a:r>
            <a:r>
              <a:rPr dirty="0" sz="2100" spc="-475">
                <a:solidFill>
                  <a:srgbClr val="10181E"/>
                </a:solidFill>
                <a:latin typeface="Arial MT"/>
                <a:cs typeface="Arial MT"/>
              </a:rPr>
              <a:t>bố</a:t>
            </a:r>
            <a:r>
              <a:rPr dirty="0" sz="2100" spc="-25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190">
                <a:solidFill>
                  <a:srgbClr val="10181E"/>
                </a:solidFill>
                <a:latin typeface="Arial MT"/>
                <a:cs typeface="Arial MT"/>
              </a:rPr>
              <a:t>Quyết </a:t>
            </a:r>
            <a:r>
              <a:rPr dirty="0" sz="2100" spc="-18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1295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100" spc="-1290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100" spc="-1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100" spc="2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han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100" spc="2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a</a:t>
            </a:r>
            <a:r>
              <a:rPr dirty="0" sz="2100" spc="2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795">
                <a:solidFill>
                  <a:srgbClr val="10181E"/>
                </a:solidFill>
                <a:latin typeface="Arial MT"/>
                <a:cs typeface="Arial MT"/>
              </a:rPr>
              <a:t>đư</a:t>
            </a:r>
            <a:r>
              <a:rPr dirty="0" sz="2100" spc="-790">
                <a:solidFill>
                  <a:srgbClr val="10181E"/>
                </a:solidFill>
                <a:latin typeface="Arial MT"/>
                <a:cs typeface="Arial MT"/>
              </a:rPr>
              <a:t>ợ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100" spc="28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100" spc="-705">
                <a:solidFill>
                  <a:srgbClr val="10181E"/>
                </a:solidFill>
                <a:latin typeface="Arial MT"/>
                <a:cs typeface="Arial MT"/>
              </a:rPr>
              <a:t>ự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100" spc="28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1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100" spc="-610">
                <a:solidFill>
                  <a:srgbClr val="10181E"/>
                </a:solidFill>
                <a:latin typeface="Arial MT"/>
                <a:cs typeface="Arial MT"/>
              </a:rPr>
              <a:t>ệ</a:t>
            </a:r>
            <a:r>
              <a:rPr dirty="0" sz="2100" spc="-33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100" spc="2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s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a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u</a:t>
            </a:r>
            <a:r>
              <a:rPr dirty="0" sz="2100" spc="2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k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100" spc="2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610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100" spc="-335">
                <a:solidFill>
                  <a:srgbClr val="10181E"/>
                </a:solidFill>
                <a:latin typeface="Arial MT"/>
                <a:cs typeface="Arial MT"/>
              </a:rPr>
              <a:t>ã</a:t>
            </a:r>
            <a:r>
              <a:rPr dirty="0" sz="2100" spc="2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100" spc="-940">
                <a:solidFill>
                  <a:srgbClr val="10181E"/>
                </a:solidFill>
                <a:latin typeface="Arial MT"/>
                <a:cs typeface="Arial MT"/>
              </a:rPr>
              <a:t>ế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100" spc="2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10">
                <a:solidFill>
                  <a:srgbClr val="10181E"/>
                </a:solidFill>
                <a:latin typeface="Arial MT"/>
                <a:cs typeface="Arial MT"/>
              </a:rPr>
              <a:t>hành  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á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c </a:t>
            </a:r>
            <a:r>
              <a:rPr dirty="0" sz="2100" spc="-285">
                <a:solidFill>
                  <a:srgbClr val="10181E"/>
                </a:solidFill>
                <a:latin typeface="Arial MT"/>
                <a:cs typeface="Arial MT"/>
              </a:rPr>
              <a:t>hoạ</a:t>
            </a:r>
            <a:r>
              <a:rPr dirty="0" sz="2100" spc="-1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100" spc="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525">
                <a:solidFill>
                  <a:srgbClr val="10181E"/>
                </a:solidFill>
                <a:latin typeface="Arial MT"/>
                <a:cs typeface="Arial MT"/>
              </a:rPr>
              <a:t>độn</a:t>
            </a:r>
            <a:r>
              <a:rPr dirty="0" sz="2100" spc="-335">
                <a:solidFill>
                  <a:srgbClr val="10181E"/>
                </a:solidFill>
                <a:latin typeface="Arial MT"/>
                <a:cs typeface="Arial MT"/>
              </a:rPr>
              <a:t>g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204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100" spc="-735">
                <a:solidFill>
                  <a:srgbClr val="10181E"/>
                </a:solidFill>
                <a:latin typeface="Arial MT"/>
                <a:cs typeface="Arial MT"/>
              </a:rPr>
              <a:t>ạ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 spc="-1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100" spc="-610">
                <a:solidFill>
                  <a:srgbClr val="10181E"/>
                </a:solidFill>
                <a:latin typeface="Arial MT"/>
                <a:cs typeface="Arial MT"/>
              </a:rPr>
              <a:t>ệ</a:t>
            </a:r>
            <a:r>
              <a:rPr dirty="0" sz="2100" spc="-33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100" spc="-705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100" spc="-730">
                <a:solidFill>
                  <a:srgbClr val="10181E"/>
                </a:solidFill>
                <a:latin typeface="Arial MT"/>
                <a:cs typeface="Arial MT"/>
              </a:rPr>
              <a:t>ờ</a:t>
            </a:r>
            <a:r>
              <a:rPr dirty="0" sz="2100" spc="-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100" spc="-10">
                <a:solidFill>
                  <a:srgbClr val="10181E"/>
                </a:solidFill>
                <a:latin typeface="Arial MT"/>
                <a:cs typeface="Arial MT"/>
              </a:rPr>
              <a:t>g</a:t>
            </a:r>
            <a:r>
              <a:rPr dirty="0" sz="2100">
                <a:solidFill>
                  <a:srgbClr val="10181E"/>
                </a:solidFill>
                <a:latin typeface="Arial MT"/>
                <a:cs typeface="Arial MT"/>
              </a:rPr>
              <a:t>)</a:t>
            </a:r>
            <a:endParaRPr sz="2100"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dirty="0" spc="-265"/>
              <a:t>21</a:t>
            </a:fld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737235">
              <a:lnSpc>
                <a:spcPct val="100000"/>
              </a:lnSpc>
              <a:spcBef>
                <a:spcPts val="100"/>
              </a:spcBef>
            </a:pPr>
            <a:r>
              <a:rPr dirty="0"/>
              <a:t>Thanh</a:t>
            </a:r>
            <a:r>
              <a:rPr dirty="0" spc="-15"/>
              <a:t> </a:t>
            </a:r>
            <a:r>
              <a:rPr dirty="0" spc="-5"/>
              <a:t>tra,</a:t>
            </a:r>
            <a:r>
              <a:rPr dirty="0" spc="-20"/>
              <a:t> </a:t>
            </a:r>
            <a:r>
              <a:rPr dirty="0" spc="-5"/>
              <a:t>kiểm</a:t>
            </a:r>
            <a:r>
              <a:rPr dirty="0" spc="-15"/>
              <a:t> </a:t>
            </a:r>
            <a:r>
              <a:rPr dirty="0" spc="-5"/>
              <a:t>tra </a:t>
            </a:r>
            <a:r>
              <a:rPr dirty="0"/>
              <a:t>về</a:t>
            </a:r>
            <a:r>
              <a:rPr dirty="0" spc="-10"/>
              <a:t> </a:t>
            </a:r>
            <a:r>
              <a:rPr dirty="0" spc="-5"/>
              <a:t>BVMT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7604" y="1211579"/>
            <a:ext cx="6640195" cy="36068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2000" b="1">
                <a:solidFill>
                  <a:srgbClr val="10181E"/>
                </a:solidFill>
                <a:latin typeface="Arial"/>
                <a:cs typeface="Arial"/>
              </a:rPr>
              <a:t>Thanh</a:t>
            </a:r>
            <a:r>
              <a:rPr dirty="0" sz="2000" spc="-25" b="1">
                <a:solidFill>
                  <a:srgbClr val="10181E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10181E"/>
                </a:solidFill>
                <a:latin typeface="Arial"/>
                <a:cs typeface="Arial"/>
              </a:rPr>
              <a:t>tra</a:t>
            </a:r>
            <a:r>
              <a:rPr dirty="0" sz="2000" spc="-30" b="1">
                <a:solidFill>
                  <a:srgbClr val="10181E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10181E"/>
                </a:solidFill>
                <a:latin typeface="Arial"/>
                <a:cs typeface="Arial"/>
              </a:rPr>
              <a:t>đột</a:t>
            </a:r>
            <a:r>
              <a:rPr dirty="0" sz="2000" spc="-25" b="1">
                <a:solidFill>
                  <a:srgbClr val="10181E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10181E"/>
                </a:solidFill>
                <a:latin typeface="Arial"/>
                <a:cs typeface="Arial"/>
              </a:rPr>
              <a:t>xuất:</a:t>
            </a:r>
            <a:endParaRPr sz="2000">
              <a:latin typeface="Arial"/>
              <a:cs typeface="Arial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600"/>
              </a:spcBef>
              <a:buClr>
                <a:srgbClr val="9BCF63"/>
              </a:buClr>
              <a:buSzPct val="90000"/>
              <a:buChar char="-"/>
              <a:tabLst>
                <a:tab pos="355600" algn="l"/>
              </a:tabLst>
            </a:pPr>
            <a:r>
              <a:rPr dirty="0" sz="2000" spc="-7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ron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g</a:t>
            </a:r>
            <a:r>
              <a:rPr dirty="0" sz="2000" spc="1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690">
                <a:solidFill>
                  <a:srgbClr val="10181E"/>
                </a:solidFill>
                <a:latin typeface="Arial MT"/>
                <a:cs typeface="Arial MT"/>
              </a:rPr>
              <a:t>ờ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000" spc="1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300">
                <a:solidFill>
                  <a:srgbClr val="10181E"/>
                </a:solidFill>
                <a:latin typeface="Arial MT"/>
                <a:cs typeface="Arial MT"/>
              </a:rPr>
              <a:t>hạn</a:t>
            </a:r>
            <a:r>
              <a:rPr dirty="0" sz="2000" spc="1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không</a:t>
            </a:r>
            <a:r>
              <a:rPr dirty="0" sz="2000" spc="1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quá</a:t>
            </a:r>
            <a:r>
              <a:rPr dirty="0" sz="2000" spc="1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03</a:t>
            </a:r>
            <a:r>
              <a:rPr dirty="0" sz="2000" spc="1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ngày</a:t>
            </a:r>
            <a:r>
              <a:rPr dirty="0" sz="2000" spc="1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kể</a:t>
            </a:r>
            <a:r>
              <a:rPr dirty="0" sz="2000" spc="1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5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20">
                <a:solidFill>
                  <a:srgbClr val="10181E"/>
                </a:solidFill>
                <a:latin typeface="Arial MT"/>
                <a:cs typeface="Arial MT"/>
              </a:rPr>
              <a:t>ừ</a:t>
            </a:r>
            <a:r>
              <a:rPr dirty="0" sz="2000" spc="1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ngày</a:t>
            </a:r>
            <a:r>
              <a:rPr dirty="0" sz="2000" spc="1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300">
                <a:solidFill>
                  <a:srgbClr val="10181E"/>
                </a:solidFill>
                <a:latin typeface="Arial MT"/>
                <a:cs typeface="Arial MT"/>
              </a:rPr>
              <a:t>bắt</a:t>
            </a:r>
            <a:r>
              <a:rPr dirty="0" sz="2000" spc="1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34">
                <a:solidFill>
                  <a:srgbClr val="10181E"/>
                </a:solidFill>
                <a:latin typeface="Arial MT"/>
                <a:cs typeface="Arial MT"/>
              </a:rPr>
              <a:t>đầu 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000" spc="-894">
                <a:solidFill>
                  <a:srgbClr val="10181E"/>
                </a:solidFill>
                <a:latin typeface="Arial MT"/>
                <a:cs typeface="Arial MT"/>
              </a:rPr>
              <a:t>ế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 spc="1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hành</a:t>
            </a:r>
            <a:r>
              <a:rPr dirty="0" sz="2000" spc="1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các</a:t>
            </a:r>
            <a:r>
              <a:rPr dirty="0" sz="2000" spc="1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hoạt</a:t>
            </a:r>
            <a:r>
              <a:rPr dirty="0" sz="2000" spc="9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động</a:t>
            </a:r>
            <a:r>
              <a:rPr dirty="0" sz="2000" spc="1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an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1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a</a:t>
            </a:r>
            <a:r>
              <a:rPr dirty="0" sz="2000" spc="1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595">
                <a:solidFill>
                  <a:srgbClr val="10181E"/>
                </a:solidFill>
                <a:latin typeface="Arial MT"/>
                <a:cs typeface="Arial MT"/>
              </a:rPr>
              <a:t>đột</a:t>
            </a:r>
            <a:r>
              <a:rPr dirty="0" sz="2000" spc="9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xu</a:t>
            </a:r>
            <a:r>
              <a:rPr dirty="0" sz="2000" spc="-890">
                <a:solidFill>
                  <a:srgbClr val="10181E"/>
                </a:solidFill>
                <a:latin typeface="Arial MT"/>
                <a:cs typeface="Arial MT"/>
              </a:rPr>
              <a:t>ấ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9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không</a:t>
            </a:r>
            <a:r>
              <a:rPr dirty="0" sz="2000" spc="1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công 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bố</a:t>
            </a:r>
            <a:r>
              <a:rPr dirty="0" sz="2000" spc="-4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9">
                <a:solidFill>
                  <a:srgbClr val="10181E"/>
                </a:solidFill>
                <a:latin typeface="Arial MT"/>
                <a:cs typeface="Arial MT"/>
              </a:rPr>
              <a:t>trước,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9">
                <a:solidFill>
                  <a:srgbClr val="10181E"/>
                </a:solidFill>
                <a:latin typeface="Arial MT"/>
                <a:cs typeface="Arial MT"/>
              </a:rPr>
              <a:t>trưởng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 đoàn</a:t>
            </a:r>
            <a:r>
              <a:rPr dirty="0" sz="2000" spc="10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thanh tra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công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bố</a:t>
            </a:r>
            <a:r>
              <a:rPr dirty="0" sz="2000" spc="-33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80">
                <a:solidFill>
                  <a:srgbClr val="10181E"/>
                </a:solidFill>
                <a:latin typeface="Arial MT"/>
                <a:cs typeface="Arial MT"/>
              </a:rPr>
              <a:t>quyết</a:t>
            </a:r>
            <a:r>
              <a:rPr dirty="0" sz="2000" spc="19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610">
                <a:solidFill>
                  <a:srgbClr val="10181E"/>
                </a:solidFill>
                <a:latin typeface="Arial MT"/>
                <a:cs typeface="Arial MT"/>
              </a:rPr>
              <a:t>định </a:t>
            </a:r>
            <a:r>
              <a:rPr dirty="0" sz="2000" spc="-5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an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1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a.</a:t>
            </a:r>
            <a:r>
              <a:rPr dirty="0" sz="2000" spc="1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7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000" spc="-67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000" spc="-690">
                <a:solidFill>
                  <a:srgbClr val="10181E"/>
                </a:solidFill>
                <a:latin typeface="Arial MT"/>
                <a:cs typeface="Arial MT"/>
              </a:rPr>
              <a:t>ờ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g</a:t>
            </a:r>
            <a:r>
              <a:rPr dirty="0" sz="2000" spc="1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9">
                <a:solidFill>
                  <a:srgbClr val="10181E"/>
                </a:solidFill>
                <a:latin typeface="Arial MT"/>
                <a:cs typeface="Arial MT"/>
              </a:rPr>
              <a:t>hợp</a:t>
            </a:r>
            <a:r>
              <a:rPr dirty="0" sz="2000" spc="1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595">
                <a:solidFill>
                  <a:srgbClr val="10181E"/>
                </a:solidFill>
                <a:latin typeface="Arial MT"/>
                <a:cs typeface="Arial MT"/>
              </a:rPr>
              <a:t>đại</a:t>
            </a:r>
            <a:r>
              <a:rPr dirty="0" sz="2000" spc="1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d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ện</a:t>
            </a:r>
            <a:r>
              <a:rPr dirty="0" sz="2000" spc="1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e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o</a:t>
            </a:r>
            <a:r>
              <a:rPr dirty="0" sz="2000" spc="1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pháp</a:t>
            </a:r>
            <a:r>
              <a:rPr dirty="0" sz="2000" spc="1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l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u</a:t>
            </a:r>
            <a:r>
              <a:rPr dirty="0" sz="2000" spc="-894">
                <a:solidFill>
                  <a:srgbClr val="10181E"/>
                </a:solidFill>
                <a:latin typeface="Arial MT"/>
                <a:cs typeface="Arial MT"/>
              </a:rPr>
              <a:t>ậ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1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củ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a</a:t>
            </a:r>
            <a:r>
              <a:rPr dirty="0" sz="2000" spc="1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đối  </a:t>
            </a:r>
            <a:r>
              <a:rPr dirty="0" sz="2000" spc="-15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2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000" spc="-690">
                <a:solidFill>
                  <a:srgbClr val="10181E"/>
                </a:solidFill>
                <a:latin typeface="Arial MT"/>
                <a:cs typeface="Arial MT"/>
              </a:rPr>
              <a:t>ợ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g</a:t>
            </a:r>
            <a:r>
              <a:rPr dirty="0" sz="2000" spc="12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an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13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a</a:t>
            </a:r>
            <a:r>
              <a:rPr dirty="0" sz="2000" spc="12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cố</a:t>
            </a:r>
            <a:r>
              <a:rPr dirty="0" sz="2000" spc="12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tì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nh</a:t>
            </a:r>
            <a:r>
              <a:rPr dirty="0" sz="2000" spc="12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không</a:t>
            </a:r>
            <a:r>
              <a:rPr dirty="0" sz="2000" spc="12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a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m</a:t>
            </a:r>
            <a:r>
              <a:rPr dirty="0" sz="2000" spc="12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335">
                <a:solidFill>
                  <a:srgbClr val="10181E"/>
                </a:solidFill>
                <a:latin typeface="Arial MT"/>
                <a:cs typeface="Arial MT"/>
              </a:rPr>
              <a:t>dự</a:t>
            </a:r>
            <a:r>
              <a:rPr dirty="0" sz="2000" spc="12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hoặc</a:t>
            </a:r>
            <a:r>
              <a:rPr dirty="0" sz="2000" spc="12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vắ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ng</a:t>
            </a:r>
            <a:r>
              <a:rPr dirty="0" sz="2000" spc="12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09">
                <a:solidFill>
                  <a:srgbClr val="10181E"/>
                </a:solidFill>
                <a:latin typeface="Arial MT"/>
                <a:cs typeface="Arial MT"/>
              </a:rPr>
              <a:t>m</a:t>
            </a:r>
            <a:r>
              <a:rPr dirty="0" sz="2000" spc="-484">
                <a:solidFill>
                  <a:srgbClr val="10181E"/>
                </a:solidFill>
                <a:latin typeface="Arial MT"/>
                <a:cs typeface="Arial MT"/>
              </a:rPr>
              <a:t>ặ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t  có</a:t>
            </a:r>
            <a:r>
              <a:rPr dirty="0" sz="2000" spc="3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l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ý</a:t>
            </a:r>
            <a:r>
              <a:rPr dirty="0" sz="2000" spc="3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do</a:t>
            </a:r>
            <a:r>
              <a:rPr dirty="0" sz="2000" spc="3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hì</a:t>
            </a:r>
            <a:r>
              <a:rPr dirty="0" sz="2000" spc="2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7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000" spc="-67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000" spc="-690">
                <a:solidFill>
                  <a:srgbClr val="10181E"/>
                </a:solidFill>
                <a:latin typeface="Arial MT"/>
                <a:cs typeface="Arial MT"/>
              </a:rPr>
              <a:t>ở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g</a:t>
            </a:r>
            <a:r>
              <a:rPr dirty="0" sz="2000" spc="3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đoàn</a:t>
            </a:r>
            <a:r>
              <a:rPr dirty="0" sz="2000" spc="3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an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3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a</a:t>
            </a:r>
            <a:r>
              <a:rPr dirty="0" sz="2000" spc="3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không</a:t>
            </a:r>
            <a:r>
              <a:rPr dirty="0" sz="2000" spc="3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cầ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 spc="3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phải</a:t>
            </a:r>
            <a:r>
              <a:rPr dirty="0" sz="2000" spc="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670">
                <a:solidFill>
                  <a:srgbClr val="10181E"/>
                </a:solidFill>
                <a:latin typeface="Arial MT"/>
                <a:cs typeface="Arial MT"/>
              </a:rPr>
              <a:t>ự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  h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ện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đúng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quy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225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000" spc="-1220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nh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về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690">
                <a:solidFill>
                  <a:srgbClr val="10181E"/>
                </a:solidFill>
                <a:latin typeface="Arial MT"/>
                <a:cs typeface="Arial MT"/>
              </a:rPr>
              <a:t>ờ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i </a:t>
            </a:r>
            <a:r>
              <a:rPr dirty="0" sz="2000" spc="-300">
                <a:solidFill>
                  <a:srgbClr val="10181E"/>
                </a:solidFill>
                <a:latin typeface="Arial MT"/>
                <a:cs typeface="Arial MT"/>
              </a:rPr>
              <a:t>hạn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nà</a:t>
            </a:r>
            <a:r>
              <a:rPr dirty="0" sz="2000" spc="-155">
                <a:solidFill>
                  <a:srgbClr val="10181E"/>
                </a:solidFill>
                <a:latin typeface="Arial MT"/>
                <a:cs typeface="Arial MT"/>
              </a:rPr>
              <a:t>y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.</a:t>
            </a:r>
            <a:endParaRPr sz="2000">
              <a:latin typeface="Arial MT"/>
              <a:cs typeface="Arial MT"/>
            </a:endParaRPr>
          </a:p>
          <a:p>
            <a:pPr algn="just" marL="355600" marR="5715" indent="-342900">
              <a:lnSpc>
                <a:spcPct val="100000"/>
              </a:lnSpc>
              <a:spcBef>
                <a:spcPts val="600"/>
              </a:spcBef>
              <a:buClr>
                <a:srgbClr val="9BCF63"/>
              </a:buClr>
              <a:buSzPct val="90000"/>
              <a:buChar char="-"/>
              <a:tabLst>
                <a:tab pos="355600" algn="l"/>
              </a:tabLst>
            </a:pP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K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hôn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g </a:t>
            </a:r>
            <a:r>
              <a:rPr dirty="0" sz="2000" spc="-2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775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000" spc="-78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000" spc="-345">
                <a:solidFill>
                  <a:srgbClr val="10181E"/>
                </a:solidFill>
                <a:latin typeface="Arial MT"/>
                <a:cs typeface="Arial MT"/>
              </a:rPr>
              <a:t>ợc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cung </a:t>
            </a:r>
            <a:r>
              <a:rPr dirty="0" sz="2000" spc="-2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cấ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p </a:t>
            </a:r>
            <a:r>
              <a:rPr dirty="0" sz="2000" spc="-2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ôn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g </a:t>
            </a:r>
            <a:r>
              <a:rPr dirty="0" sz="2000" spc="-2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 </a:t>
            </a:r>
            <a:r>
              <a:rPr dirty="0" sz="2000" spc="-2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cho </a:t>
            </a:r>
            <a:r>
              <a:rPr dirty="0" sz="2000" spc="-2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595">
                <a:solidFill>
                  <a:srgbClr val="10181E"/>
                </a:solidFill>
                <a:latin typeface="Arial MT"/>
                <a:cs typeface="Arial MT"/>
              </a:rPr>
              <a:t>đối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5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2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000" spc="-690">
                <a:solidFill>
                  <a:srgbClr val="10181E"/>
                </a:solidFill>
                <a:latin typeface="Arial MT"/>
                <a:cs typeface="Arial MT"/>
              </a:rPr>
              <a:t>ợ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g </a:t>
            </a:r>
            <a:r>
              <a:rPr dirty="0" sz="2000" spc="-2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an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 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a,</a:t>
            </a:r>
            <a:r>
              <a:rPr dirty="0" sz="2000" spc="9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000" spc="-67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000" spc="-690">
                <a:solidFill>
                  <a:srgbClr val="10181E"/>
                </a:solidFill>
                <a:latin typeface="Arial MT"/>
                <a:cs typeface="Arial MT"/>
              </a:rPr>
              <a:t>ờ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g</a:t>
            </a:r>
            <a:r>
              <a:rPr dirty="0" sz="2000" spc="1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9">
                <a:solidFill>
                  <a:srgbClr val="10181E"/>
                </a:solidFill>
                <a:latin typeface="Arial MT"/>
                <a:cs typeface="Arial MT"/>
              </a:rPr>
              <a:t>hợp</a:t>
            </a:r>
            <a:r>
              <a:rPr dirty="0" sz="2000" spc="1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cố</a:t>
            </a:r>
            <a:r>
              <a:rPr dirty="0" sz="2000" spc="1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tì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nh</a:t>
            </a:r>
            <a:r>
              <a:rPr dirty="0" sz="2000" spc="1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890">
                <a:solidFill>
                  <a:srgbClr val="10181E"/>
                </a:solidFill>
                <a:latin typeface="Arial MT"/>
                <a:cs typeface="Arial MT"/>
              </a:rPr>
              <a:t>để</a:t>
            </a:r>
            <a:r>
              <a:rPr dirty="0" sz="2000" spc="1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60">
                <a:solidFill>
                  <a:srgbClr val="10181E"/>
                </a:solidFill>
                <a:latin typeface="Arial MT"/>
                <a:cs typeface="Arial MT"/>
              </a:rPr>
              <a:t>l</a:t>
            </a:r>
            <a:r>
              <a:rPr dirty="0" sz="2000" spc="-730">
                <a:solidFill>
                  <a:srgbClr val="10181E"/>
                </a:solidFill>
                <a:latin typeface="Arial MT"/>
                <a:cs typeface="Arial MT"/>
              </a:rPr>
              <a:t>ộ</a:t>
            </a:r>
            <a:r>
              <a:rPr dirty="0" sz="2000" spc="1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ôn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g</a:t>
            </a:r>
            <a:r>
              <a:rPr dirty="0" sz="2000" spc="1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 spc="1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hì</a:t>
            </a:r>
            <a:r>
              <a:rPr dirty="0" sz="2000" spc="9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780">
                <a:solidFill>
                  <a:srgbClr val="10181E"/>
                </a:solidFill>
                <a:latin typeface="Arial MT"/>
                <a:cs typeface="Arial MT"/>
              </a:rPr>
              <a:t>bị</a:t>
            </a:r>
            <a:r>
              <a:rPr dirty="0" sz="2000" spc="10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335">
                <a:solidFill>
                  <a:srgbClr val="10181E"/>
                </a:solidFill>
                <a:latin typeface="Arial MT"/>
                <a:cs typeface="Arial MT"/>
              </a:rPr>
              <a:t>xử</a:t>
            </a:r>
            <a:r>
              <a:rPr dirty="0" sz="2000" spc="1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l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ý</a:t>
            </a:r>
            <a:r>
              <a:rPr dirty="0" sz="2000" spc="1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ách  nh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ệm</a:t>
            </a:r>
            <a:r>
              <a:rPr dirty="0" sz="2000" spc="-1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e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o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quy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225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000" spc="-1220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nh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củ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a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pháp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l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u</a:t>
            </a:r>
            <a:r>
              <a:rPr dirty="0" sz="2000" spc="-894">
                <a:solidFill>
                  <a:srgbClr val="10181E"/>
                </a:solidFill>
                <a:latin typeface="Arial MT"/>
                <a:cs typeface="Arial MT"/>
              </a:rPr>
              <a:t>ậ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dirty="0" spc="-265"/>
              <a:t>21</a:t>
            </a:fld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737235">
              <a:lnSpc>
                <a:spcPct val="100000"/>
              </a:lnSpc>
              <a:spcBef>
                <a:spcPts val="100"/>
              </a:spcBef>
            </a:pPr>
            <a:r>
              <a:rPr dirty="0"/>
              <a:t>Thanh</a:t>
            </a:r>
            <a:r>
              <a:rPr dirty="0" spc="-15"/>
              <a:t> </a:t>
            </a:r>
            <a:r>
              <a:rPr dirty="0" spc="-5"/>
              <a:t>tra,</a:t>
            </a:r>
            <a:r>
              <a:rPr dirty="0" spc="-20"/>
              <a:t> </a:t>
            </a:r>
            <a:r>
              <a:rPr dirty="0" spc="-5"/>
              <a:t>kiểm</a:t>
            </a:r>
            <a:r>
              <a:rPr dirty="0" spc="-15"/>
              <a:t> </a:t>
            </a:r>
            <a:r>
              <a:rPr dirty="0" spc="-5"/>
              <a:t>tra </a:t>
            </a:r>
            <a:r>
              <a:rPr dirty="0"/>
              <a:t>về</a:t>
            </a:r>
            <a:r>
              <a:rPr dirty="0" spc="-10"/>
              <a:t> </a:t>
            </a:r>
            <a:r>
              <a:rPr dirty="0" spc="-5"/>
              <a:t>BVMT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1469" y="1194917"/>
            <a:ext cx="6604634" cy="3383279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2400" spc="-5" b="1">
                <a:solidFill>
                  <a:srgbClr val="10181E"/>
                </a:solidFill>
                <a:latin typeface="Arial"/>
                <a:cs typeface="Arial"/>
              </a:rPr>
              <a:t>Kiểm</a:t>
            </a:r>
            <a:r>
              <a:rPr dirty="0" sz="2400" spc="-25" b="1">
                <a:solidFill>
                  <a:srgbClr val="10181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10181E"/>
                </a:solidFill>
                <a:latin typeface="Arial"/>
                <a:cs typeface="Arial"/>
              </a:rPr>
              <a:t>tra</a:t>
            </a:r>
            <a:r>
              <a:rPr dirty="0" sz="2400" spc="-25" b="1">
                <a:solidFill>
                  <a:srgbClr val="10181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10181E"/>
                </a:solidFill>
                <a:latin typeface="Arial"/>
                <a:cs typeface="Arial"/>
              </a:rPr>
              <a:t>về</a:t>
            </a:r>
            <a:r>
              <a:rPr dirty="0" sz="2400" spc="-25" b="1">
                <a:solidFill>
                  <a:srgbClr val="10181E"/>
                </a:solidFill>
                <a:latin typeface="Arial"/>
                <a:cs typeface="Arial"/>
              </a:rPr>
              <a:t> </a:t>
            </a:r>
            <a:r>
              <a:rPr dirty="0" sz="2400" spc="-55" b="1">
                <a:solidFill>
                  <a:srgbClr val="10181E"/>
                </a:solidFill>
                <a:latin typeface="Arial"/>
                <a:cs typeface="Arial"/>
              </a:rPr>
              <a:t>BVMT:</a:t>
            </a:r>
            <a:endParaRPr sz="2400">
              <a:latin typeface="Arial"/>
              <a:cs typeface="Arial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615"/>
              </a:spcBef>
              <a:buClr>
                <a:srgbClr val="9BCF63"/>
              </a:buClr>
              <a:buSzPct val="90000"/>
              <a:buChar char="-"/>
              <a:tabLst>
                <a:tab pos="355600" algn="l"/>
              </a:tabLst>
            </a:pP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ó</a:t>
            </a:r>
            <a:r>
              <a:rPr dirty="0" sz="2000" spc="2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890">
                <a:solidFill>
                  <a:srgbClr val="10181E"/>
                </a:solidFill>
                <a:latin typeface="Arial MT"/>
                <a:cs typeface="Arial MT"/>
              </a:rPr>
              <a:t>ể</a:t>
            </a:r>
            <a:r>
              <a:rPr dirty="0" sz="2000" spc="2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000" spc="-894">
                <a:solidFill>
                  <a:srgbClr val="10181E"/>
                </a:solidFill>
                <a:latin typeface="Arial MT"/>
                <a:cs typeface="Arial MT"/>
              </a:rPr>
              <a:t>ế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 spc="2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hành</a:t>
            </a:r>
            <a:r>
              <a:rPr dirty="0" sz="2000" spc="2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ngay</a:t>
            </a:r>
            <a:r>
              <a:rPr dirty="0" sz="2000" spc="2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890">
                <a:solidFill>
                  <a:srgbClr val="10181E"/>
                </a:solidFill>
                <a:latin typeface="Arial MT"/>
                <a:cs typeface="Arial MT"/>
              </a:rPr>
              <a:t>để</a:t>
            </a:r>
            <a:r>
              <a:rPr dirty="0" sz="2000" spc="2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335">
                <a:solidFill>
                  <a:srgbClr val="10181E"/>
                </a:solidFill>
                <a:latin typeface="Arial MT"/>
                <a:cs typeface="Arial MT"/>
              </a:rPr>
              <a:t>xử</a:t>
            </a:r>
            <a:r>
              <a:rPr dirty="0" sz="2000" spc="2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l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ý</a:t>
            </a:r>
            <a:r>
              <a:rPr dirty="0" sz="2000" spc="2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vụ</a:t>
            </a:r>
            <a:r>
              <a:rPr dirty="0" sz="2000" spc="25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v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000" spc="-890">
                <a:solidFill>
                  <a:srgbClr val="10181E"/>
                </a:solidFill>
                <a:latin typeface="Arial MT"/>
                <a:cs typeface="Arial MT"/>
              </a:rPr>
              <a:t>ệ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000" spc="2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e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o</a:t>
            </a:r>
            <a:r>
              <a:rPr dirty="0" sz="2000" spc="25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yêu</a:t>
            </a:r>
            <a:r>
              <a:rPr dirty="0" sz="2000" spc="2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cầ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u 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Q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L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NN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,</a:t>
            </a:r>
            <a:r>
              <a:rPr dirty="0" sz="2000" spc="229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ì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nh</a:t>
            </a:r>
            <a:r>
              <a:rPr dirty="0" sz="2000" spc="2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5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20">
                <a:solidFill>
                  <a:srgbClr val="10181E"/>
                </a:solidFill>
                <a:latin typeface="Arial MT"/>
                <a:cs typeface="Arial MT"/>
              </a:rPr>
              <a:t>ự</a:t>
            </a:r>
            <a:r>
              <a:rPr dirty="0" sz="2000" spc="2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890">
                <a:solidFill>
                  <a:srgbClr val="10181E"/>
                </a:solidFill>
                <a:latin typeface="Arial MT"/>
                <a:cs typeface="Arial MT"/>
              </a:rPr>
              <a:t>ủ</a:t>
            </a:r>
            <a:r>
              <a:rPr dirty="0" sz="2000" spc="2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04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695">
                <a:solidFill>
                  <a:srgbClr val="10181E"/>
                </a:solidFill>
                <a:latin typeface="Arial MT"/>
                <a:cs typeface="Arial MT"/>
              </a:rPr>
              <a:t>ụ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000" spc="2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sẽ</a:t>
            </a:r>
            <a:r>
              <a:rPr dirty="0" sz="2000" spc="2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530">
                <a:solidFill>
                  <a:srgbClr val="10181E"/>
                </a:solidFill>
                <a:latin typeface="Arial MT"/>
                <a:cs typeface="Arial MT"/>
              </a:rPr>
              <a:t>đơn</a:t>
            </a:r>
            <a:r>
              <a:rPr dirty="0" sz="2000" spc="2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g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ản</a:t>
            </a:r>
            <a:r>
              <a:rPr dirty="0" sz="2000" spc="2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9">
                <a:solidFill>
                  <a:srgbClr val="10181E"/>
                </a:solidFill>
                <a:latin typeface="Arial MT"/>
                <a:cs typeface="Arial MT"/>
              </a:rPr>
              <a:t>hơn</a:t>
            </a:r>
            <a:r>
              <a:rPr dirty="0" sz="2000" spc="2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an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2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a;</a:t>
            </a:r>
            <a:r>
              <a:rPr dirty="0" sz="2000" spc="229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có 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890">
                <a:solidFill>
                  <a:srgbClr val="10181E"/>
                </a:solidFill>
                <a:latin typeface="Arial MT"/>
                <a:cs typeface="Arial MT"/>
              </a:rPr>
              <a:t>ể</a:t>
            </a:r>
            <a:r>
              <a:rPr dirty="0" sz="2000" spc="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320">
                <a:solidFill>
                  <a:srgbClr val="10181E"/>
                </a:solidFill>
                <a:latin typeface="Arial MT"/>
                <a:cs typeface="Arial MT"/>
              </a:rPr>
              <a:t>m</a:t>
            </a:r>
            <a:r>
              <a:rPr dirty="0" sz="2000" spc="-380">
                <a:solidFill>
                  <a:srgbClr val="10181E"/>
                </a:solidFill>
                <a:latin typeface="Arial MT"/>
                <a:cs typeface="Arial MT"/>
              </a:rPr>
              <a:t>ờ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000" spc="22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ê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m</a:t>
            </a:r>
            <a:r>
              <a:rPr dirty="0" sz="2000" spc="21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các</a:t>
            </a:r>
            <a:r>
              <a:rPr dirty="0" sz="2000" spc="21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chuyên</a:t>
            </a:r>
            <a:r>
              <a:rPr dirty="0" sz="2000" spc="21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g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a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,</a:t>
            </a:r>
            <a:r>
              <a:rPr dirty="0" sz="2000" spc="21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nhà</a:t>
            </a:r>
            <a:r>
              <a:rPr dirty="0" sz="2000" spc="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khoa</a:t>
            </a:r>
            <a:r>
              <a:rPr dirty="0" sz="2000" spc="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340">
                <a:solidFill>
                  <a:srgbClr val="10181E"/>
                </a:solidFill>
                <a:latin typeface="Arial MT"/>
                <a:cs typeface="Arial MT"/>
              </a:rPr>
              <a:t>họ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,</a:t>
            </a:r>
            <a:r>
              <a:rPr dirty="0" sz="2000" spc="21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595">
                <a:solidFill>
                  <a:srgbClr val="10181E"/>
                </a:solidFill>
                <a:latin typeface="Arial MT"/>
                <a:cs typeface="Arial MT"/>
              </a:rPr>
              <a:t>đại</a:t>
            </a:r>
            <a:r>
              <a:rPr dirty="0" sz="2000" spc="22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d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000" spc="-305">
                <a:solidFill>
                  <a:srgbClr val="10181E"/>
                </a:solidFill>
                <a:latin typeface="Arial MT"/>
                <a:cs typeface="Arial MT"/>
              </a:rPr>
              <a:t>ện 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các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345">
                <a:solidFill>
                  <a:srgbClr val="10181E"/>
                </a:solidFill>
                <a:latin typeface="Arial MT"/>
                <a:cs typeface="Arial MT"/>
              </a:rPr>
              <a:t>cơ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quan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ch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í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nh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qu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yề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225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000" spc="-1220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a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75">
                <a:solidFill>
                  <a:srgbClr val="10181E"/>
                </a:solidFill>
                <a:latin typeface="Arial MT"/>
                <a:cs typeface="Arial MT"/>
              </a:rPr>
              <a:t>ph</a:t>
            </a:r>
            <a:r>
              <a:rPr dirty="0" sz="2000" spc="-32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000" spc="-254">
                <a:solidFill>
                  <a:srgbClr val="10181E"/>
                </a:solidFill>
                <a:latin typeface="Arial MT"/>
                <a:cs typeface="Arial MT"/>
              </a:rPr>
              <a:t>ơn</a:t>
            </a:r>
            <a:r>
              <a:rPr dirty="0" sz="2000" spc="-190">
                <a:solidFill>
                  <a:srgbClr val="10181E"/>
                </a:solidFill>
                <a:latin typeface="Arial MT"/>
                <a:cs typeface="Arial MT"/>
              </a:rPr>
              <a:t>g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.</a:t>
            </a:r>
            <a:endParaRPr sz="2000">
              <a:latin typeface="Arial MT"/>
              <a:cs typeface="Arial MT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600"/>
              </a:spcBef>
              <a:buClr>
                <a:srgbClr val="9BCF63"/>
              </a:buClr>
              <a:buSzPct val="90000"/>
              <a:buChar char="-"/>
              <a:tabLst>
                <a:tab pos="355600" algn="l"/>
              </a:tabLst>
            </a:pPr>
            <a:r>
              <a:rPr dirty="0" sz="2000" spc="-35">
                <a:solidFill>
                  <a:srgbClr val="10181E"/>
                </a:solidFill>
                <a:latin typeface="Arial MT"/>
                <a:cs typeface="Arial MT"/>
              </a:rPr>
              <a:t>V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000" spc="-894">
                <a:solidFill>
                  <a:srgbClr val="10181E"/>
                </a:solidFill>
                <a:latin typeface="Arial MT"/>
                <a:cs typeface="Arial MT"/>
              </a:rPr>
              <a:t>ệ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 </a:t>
            </a:r>
            <a:r>
              <a:rPr dirty="0" sz="2000" spc="-1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phê </a:t>
            </a:r>
            <a:r>
              <a:rPr dirty="0" sz="2000" spc="-1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du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yệ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t </a:t>
            </a:r>
            <a:r>
              <a:rPr dirty="0" sz="2000" spc="-1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kế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6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ho</a:t>
            </a:r>
            <a:r>
              <a:rPr dirty="0" sz="2000" spc="-890">
                <a:solidFill>
                  <a:srgbClr val="10181E"/>
                </a:solidFill>
                <a:latin typeface="Arial MT"/>
                <a:cs typeface="Arial MT"/>
              </a:rPr>
              <a:t>ạ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ch </a:t>
            </a:r>
            <a:r>
              <a:rPr dirty="0" sz="2000" spc="-16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775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000" spc="-78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000" spc="-345">
                <a:solidFill>
                  <a:srgbClr val="10181E"/>
                </a:solidFill>
                <a:latin typeface="Arial MT"/>
                <a:cs typeface="Arial MT"/>
              </a:rPr>
              <a:t>ợc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6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60">
                <a:solidFill>
                  <a:srgbClr val="10181E"/>
                </a:solidFill>
                <a:latin typeface="Arial MT"/>
                <a:cs typeface="Arial MT"/>
              </a:rPr>
              <a:t>l</a:t>
            </a:r>
            <a:r>
              <a:rPr dirty="0" sz="2000" spc="-735">
                <a:solidFill>
                  <a:srgbClr val="10181E"/>
                </a:solidFill>
                <a:latin typeface="Arial MT"/>
                <a:cs typeface="Arial MT"/>
              </a:rPr>
              <a:t>ồ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g </a:t>
            </a:r>
            <a:r>
              <a:rPr dirty="0" sz="2000" spc="-16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ghép </a:t>
            </a:r>
            <a:r>
              <a:rPr dirty="0" sz="2000" spc="-16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ron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g </a:t>
            </a:r>
            <a:r>
              <a:rPr dirty="0" sz="2000" spc="-16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quá  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trình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xây </a:t>
            </a:r>
            <a:r>
              <a:rPr dirty="0" sz="2000" spc="-170">
                <a:solidFill>
                  <a:srgbClr val="10181E"/>
                </a:solidFill>
                <a:latin typeface="Arial MT"/>
                <a:cs typeface="Arial MT"/>
              </a:rPr>
              <a:t>dựng</a:t>
            </a:r>
            <a:r>
              <a:rPr dirty="0" sz="2000" spc="-1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và phê </a:t>
            </a:r>
            <a:r>
              <a:rPr dirty="0" sz="2000" spc="-180">
                <a:solidFill>
                  <a:srgbClr val="10181E"/>
                </a:solidFill>
                <a:latin typeface="Arial MT"/>
                <a:cs typeface="Arial MT"/>
              </a:rPr>
              <a:t>duyệt</a:t>
            </a:r>
            <a:r>
              <a:rPr dirty="0" sz="2000" spc="-1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kế</a:t>
            </a:r>
            <a:r>
              <a:rPr dirty="0" sz="2000" spc="-4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80">
                <a:solidFill>
                  <a:srgbClr val="10181E"/>
                </a:solidFill>
                <a:latin typeface="Arial MT"/>
                <a:cs typeface="Arial MT"/>
              </a:rPr>
              <a:t>hoạch</a:t>
            </a:r>
            <a:r>
              <a:rPr dirty="0" sz="2000" spc="19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thanh tra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và 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không </a:t>
            </a:r>
            <a:r>
              <a:rPr dirty="0" sz="2000" spc="-180">
                <a:solidFill>
                  <a:srgbClr val="10181E"/>
                </a:solidFill>
                <a:latin typeface="Arial MT"/>
                <a:cs typeface="Arial MT"/>
              </a:rPr>
              <a:t>chồng</a:t>
            </a:r>
            <a:r>
              <a:rPr dirty="0" sz="2000" spc="19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chéo </a:t>
            </a:r>
            <a:r>
              <a:rPr dirty="0" sz="2000" spc="-229">
                <a:solidFill>
                  <a:srgbClr val="10181E"/>
                </a:solidFill>
                <a:latin typeface="Arial MT"/>
                <a:cs typeface="Arial MT"/>
              </a:rPr>
              <a:t>với</a:t>
            </a:r>
            <a:r>
              <a:rPr dirty="0" sz="2000" spc="9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kế</a:t>
            </a:r>
            <a:r>
              <a:rPr dirty="0" sz="2000" spc="-33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80">
                <a:solidFill>
                  <a:srgbClr val="10181E"/>
                </a:solidFill>
                <a:latin typeface="Arial MT"/>
                <a:cs typeface="Arial MT"/>
              </a:rPr>
              <a:t>hoạch</a:t>
            </a:r>
            <a:r>
              <a:rPr dirty="0" sz="2000" spc="19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thanh tra. </a:t>
            </a:r>
            <a:r>
              <a:rPr dirty="0" sz="2000" spc="-345">
                <a:solidFill>
                  <a:srgbClr val="10181E"/>
                </a:solidFill>
                <a:latin typeface="Arial MT"/>
                <a:cs typeface="Arial MT"/>
              </a:rPr>
              <a:t>Cơ</a:t>
            </a:r>
            <a:r>
              <a:rPr dirty="0" sz="2000" spc="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quan 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nào</a:t>
            </a:r>
            <a:r>
              <a:rPr dirty="0" sz="2000" spc="9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có</a:t>
            </a:r>
            <a:r>
              <a:rPr dirty="0" sz="2000" spc="9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ch</a:t>
            </a:r>
            <a:r>
              <a:rPr dirty="0" sz="2000" spc="-670">
                <a:solidFill>
                  <a:srgbClr val="10181E"/>
                </a:solidFill>
                <a:latin typeface="Arial MT"/>
                <a:cs typeface="Arial MT"/>
              </a:rPr>
              <a:t>ứ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000" spc="9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năng</a:t>
            </a:r>
            <a:r>
              <a:rPr dirty="0" sz="2000" spc="9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phê</a:t>
            </a:r>
            <a:r>
              <a:rPr dirty="0" sz="2000" spc="9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du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yệ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kế</a:t>
            </a:r>
            <a:r>
              <a:rPr dirty="0" sz="2000" spc="9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ho</a:t>
            </a:r>
            <a:r>
              <a:rPr dirty="0" sz="2000" spc="-890">
                <a:solidFill>
                  <a:srgbClr val="10181E"/>
                </a:solidFill>
                <a:latin typeface="Arial MT"/>
                <a:cs typeface="Arial MT"/>
              </a:rPr>
              <a:t>ạ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ch</a:t>
            </a:r>
            <a:r>
              <a:rPr dirty="0" sz="2000" spc="9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an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9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a</a:t>
            </a:r>
            <a:r>
              <a:rPr dirty="0" sz="2000" spc="9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hì</a:t>
            </a:r>
            <a:r>
              <a:rPr dirty="0" sz="2000" spc="8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40">
                <a:solidFill>
                  <a:srgbClr val="10181E"/>
                </a:solidFill>
                <a:latin typeface="Arial MT"/>
                <a:cs typeface="Arial MT"/>
              </a:rPr>
              <a:t>cơ 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quan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đó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có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ch</a:t>
            </a:r>
            <a:r>
              <a:rPr dirty="0" sz="2000" spc="-670">
                <a:solidFill>
                  <a:srgbClr val="10181E"/>
                </a:solidFill>
                <a:latin typeface="Arial MT"/>
                <a:cs typeface="Arial MT"/>
              </a:rPr>
              <a:t>ứ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năng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phê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du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yệ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1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kế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ho</a:t>
            </a:r>
            <a:r>
              <a:rPr dirty="0" sz="2000" spc="-890">
                <a:solidFill>
                  <a:srgbClr val="10181E"/>
                </a:solidFill>
                <a:latin typeface="Arial MT"/>
                <a:cs typeface="Arial MT"/>
              </a:rPr>
              <a:t>ạ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ch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k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000" spc="-890">
                <a:solidFill>
                  <a:srgbClr val="10181E"/>
                </a:solidFill>
                <a:latin typeface="Arial MT"/>
                <a:cs typeface="Arial MT"/>
              </a:rPr>
              <a:t>ể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m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t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a.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dirty="0" spc="-265"/>
              <a:t>21</a:t>
            </a:fld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737235">
              <a:lnSpc>
                <a:spcPct val="100000"/>
              </a:lnSpc>
              <a:spcBef>
                <a:spcPts val="100"/>
              </a:spcBef>
            </a:pPr>
            <a:r>
              <a:rPr dirty="0"/>
              <a:t>Thanh</a:t>
            </a:r>
            <a:r>
              <a:rPr dirty="0" spc="-15"/>
              <a:t> </a:t>
            </a:r>
            <a:r>
              <a:rPr dirty="0" spc="-5"/>
              <a:t>tra,</a:t>
            </a:r>
            <a:r>
              <a:rPr dirty="0" spc="-20"/>
              <a:t> </a:t>
            </a:r>
            <a:r>
              <a:rPr dirty="0" spc="-5"/>
              <a:t>kiểm</a:t>
            </a:r>
            <a:r>
              <a:rPr dirty="0" spc="-15"/>
              <a:t> </a:t>
            </a:r>
            <a:r>
              <a:rPr dirty="0" spc="-5"/>
              <a:t>tra </a:t>
            </a:r>
            <a:r>
              <a:rPr dirty="0"/>
              <a:t>về</a:t>
            </a:r>
            <a:r>
              <a:rPr dirty="0" spc="-10"/>
              <a:t> </a:t>
            </a:r>
            <a:r>
              <a:rPr dirty="0" spc="-5"/>
              <a:t>BVMT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43423" y="1211579"/>
            <a:ext cx="6242685" cy="36830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2000" spc="-5" b="1">
                <a:solidFill>
                  <a:srgbClr val="10181E"/>
                </a:solidFill>
                <a:latin typeface="Arial"/>
                <a:cs typeface="Arial"/>
              </a:rPr>
              <a:t>Kiểm</a:t>
            </a:r>
            <a:r>
              <a:rPr dirty="0" sz="2000" spc="-35" b="1">
                <a:solidFill>
                  <a:srgbClr val="10181E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10181E"/>
                </a:solidFill>
                <a:latin typeface="Arial"/>
                <a:cs typeface="Arial"/>
              </a:rPr>
              <a:t>tra</a:t>
            </a:r>
            <a:r>
              <a:rPr dirty="0" sz="2000" spc="-30" b="1">
                <a:solidFill>
                  <a:srgbClr val="10181E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10181E"/>
                </a:solidFill>
                <a:latin typeface="Arial"/>
                <a:cs typeface="Arial"/>
              </a:rPr>
              <a:t>về</a:t>
            </a:r>
            <a:r>
              <a:rPr dirty="0" sz="2000" spc="-30" b="1">
                <a:solidFill>
                  <a:srgbClr val="10181E"/>
                </a:solidFill>
                <a:latin typeface="Arial"/>
                <a:cs typeface="Arial"/>
              </a:rPr>
              <a:t> </a:t>
            </a:r>
            <a:r>
              <a:rPr dirty="0" sz="2000" spc="-45" b="1">
                <a:solidFill>
                  <a:srgbClr val="10181E"/>
                </a:solidFill>
                <a:latin typeface="Arial"/>
                <a:cs typeface="Arial"/>
              </a:rPr>
              <a:t>BVMT:</a:t>
            </a:r>
            <a:endParaRPr sz="2000">
              <a:latin typeface="Arial"/>
              <a:cs typeface="Arial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600"/>
              </a:spcBef>
              <a:buClr>
                <a:srgbClr val="9BCF63"/>
              </a:buClr>
              <a:buSzPct val="90000"/>
              <a:buChar char="-"/>
              <a:tabLst>
                <a:tab pos="355600" algn="l"/>
              </a:tabLst>
            </a:pPr>
            <a:r>
              <a:rPr dirty="0" sz="2000" spc="-7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ì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5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25">
                <a:solidFill>
                  <a:srgbClr val="10181E"/>
                </a:solidFill>
                <a:latin typeface="Arial MT"/>
                <a:cs typeface="Arial MT"/>
              </a:rPr>
              <a:t>ự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,</a:t>
            </a:r>
            <a:r>
              <a:rPr dirty="0" sz="2000" spc="21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890">
                <a:solidFill>
                  <a:srgbClr val="10181E"/>
                </a:solidFill>
                <a:latin typeface="Arial MT"/>
                <a:cs typeface="Arial MT"/>
              </a:rPr>
              <a:t>ủ</a:t>
            </a:r>
            <a:r>
              <a:rPr dirty="0" sz="2000" spc="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04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695">
                <a:solidFill>
                  <a:srgbClr val="10181E"/>
                </a:solidFill>
                <a:latin typeface="Arial MT"/>
                <a:cs typeface="Arial MT"/>
              </a:rPr>
              <a:t>ụ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000" spc="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củ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a</a:t>
            </a:r>
            <a:r>
              <a:rPr dirty="0" sz="2000" spc="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cu</a:t>
            </a:r>
            <a:r>
              <a:rPr dirty="0" sz="2000" spc="-890">
                <a:solidFill>
                  <a:srgbClr val="10181E"/>
                </a:solidFill>
                <a:latin typeface="Arial MT"/>
                <a:cs typeface="Arial MT"/>
              </a:rPr>
              <a:t>ộ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000" spc="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k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000" spc="-890">
                <a:solidFill>
                  <a:srgbClr val="10181E"/>
                </a:solidFill>
                <a:latin typeface="Arial MT"/>
                <a:cs typeface="Arial MT"/>
              </a:rPr>
              <a:t>ể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m</a:t>
            </a:r>
            <a:r>
              <a:rPr dirty="0" sz="2000" spc="21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a</a:t>
            </a:r>
            <a:r>
              <a:rPr dirty="0" sz="2000" spc="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595">
                <a:solidFill>
                  <a:srgbClr val="10181E"/>
                </a:solidFill>
                <a:latin typeface="Arial MT"/>
                <a:cs typeface="Arial MT"/>
              </a:rPr>
              <a:t>đột</a:t>
            </a:r>
            <a:r>
              <a:rPr dirty="0" sz="2000" spc="21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xu</a:t>
            </a:r>
            <a:r>
              <a:rPr dirty="0" sz="2000" spc="-890">
                <a:solidFill>
                  <a:srgbClr val="10181E"/>
                </a:solidFill>
                <a:latin typeface="Arial MT"/>
                <a:cs typeface="Arial MT"/>
              </a:rPr>
              <a:t>ấ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21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không  báo </a:t>
            </a:r>
            <a:r>
              <a:rPr dirty="0" sz="2000" spc="-2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000" spc="-67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000" spc="-690">
                <a:solidFill>
                  <a:srgbClr val="10181E"/>
                </a:solidFill>
                <a:latin typeface="Arial MT"/>
                <a:cs typeface="Arial MT"/>
              </a:rPr>
              <a:t>ớ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 </a:t>
            </a:r>
            <a:r>
              <a:rPr dirty="0" sz="2000" spc="-2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5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2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000" spc="-690">
                <a:solidFill>
                  <a:srgbClr val="10181E"/>
                </a:solidFill>
                <a:latin typeface="Arial MT"/>
                <a:cs typeface="Arial MT"/>
              </a:rPr>
              <a:t>ơ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g </a:t>
            </a:r>
            <a:r>
              <a:rPr dirty="0" sz="2000" spc="-2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5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20">
                <a:solidFill>
                  <a:srgbClr val="10181E"/>
                </a:solidFill>
                <a:latin typeface="Arial MT"/>
                <a:cs typeface="Arial MT"/>
              </a:rPr>
              <a:t>ự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như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an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 </a:t>
            </a:r>
            <a:r>
              <a:rPr dirty="0" sz="2000" spc="-2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a </a:t>
            </a:r>
            <a:r>
              <a:rPr dirty="0" sz="2000" spc="-2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595">
                <a:solidFill>
                  <a:srgbClr val="10181E"/>
                </a:solidFill>
                <a:latin typeface="Arial MT"/>
                <a:cs typeface="Arial MT"/>
              </a:rPr>
              <a:t>đột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xu</a:t>
            </a:r>
            <a:r>
              <a:rPr dirty="0" sz="2000" spc="-890">
                <a:solidFill>
                  <a:srgbClr val="10181E"/>
                </a:solidFill>
                <a:latin typeface="Arial MT"/>
                <a:cs typeface="Arial MT"/>
              </a:rPr>
              <a:t>ấ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t </a:t>
            </a:r>
            <a:r>
              <a:rPr dirty="0" sz="2000" spc="-2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không 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báo</a:t>
            </a:r>
            <a:r>
              <a:rPr dirty="0" sz="2000" spc="-1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9">
                <a:solidFill>
                  <a:srgbClr val="10181E"/>
                </a:solidFill>
                <a:latin typeface="Arial MT"/>
                <a:cs typeface="Arial MT"/>
              </a:rPr>
              <a:t>trước.</a:t>
            </a:r>
            <a:endParaRPr sz="2000">
              <a:latin typeface="Arial MT"/>
              <a:cs typeface="Arial MT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600"/>
              </a:spcBef>
              <a:buClr>
                <a:srgbClr val="9BCF63"/>
              </a:buClr>
              <a:buSzPct val="90000"/>
              <a:buChar char="-"/>
              <a:tabLst>
                <a:tab pos="355600" algn="l"/>
              </a:tabLst>
            </a:pP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Thẩm</a:t>
            </a:r>
            <a:r>
              <a:rPr dirty="0" sz="2000" spc="-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80">
                <a:solidFill>
                  <a:srgbClr val="10181E"/>
                </a:solidFill>
                <a:latin typeface="Arial MT"/>
                <a:cs typeface="Arial MT"/>
              </a:rPr>
              <a:t>quyền</a:t>
            </a:r>
            <a:r>
              <a:rPr dirty="0" sz="2000" spc="-1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kiểm</a:t>
            </a:r>
            <a:r>
              <a:rPr dirty="0" sz="2000" spc="-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tra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việc</a:t>
            </a:r>
            <a:r>
              <a:rPr dirty="0" sz="2000" spc="-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chấp</a:t>
            </a:r>
            <a:r>
              <a:rPr dirty="0" sz="2000" spc="-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hành pháp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luật</a:t>
            </a:r>
            <a:r>
              <a:rPr dirty="0" sz="2000" spc="10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về </a:t>
            </a:r>
            <a:r>
              <a:rPr dirty="0" sz="2000" spc="-4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300">
                <a:solidFill>
                  <a:srgbClr val="10181E"/>
                </a:solidFill>
                <a:latin typeface="Arial MT"/>
                <a:cs typeface="Arial MT"/>
              </a:rPr>
              <a:t>bảo</a:t>
            </a:r>
            <a:r>
              <a:rPr dirty="0" sz="2000" spc="2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vệ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m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ôi </a:t>
            </a:r>
            <a:r>
              <a:rPr dirty="0" sz="2000" spc="-2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000" spc="-67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000" spc="-690">
                <a:solidFill>
                  <a:srgbClr val="10181E"/>
                </a:solidFill>
                <a:latin typeface="Arial MT"/>
                <a:cs typeface="Arial MT"/>
              </a:rPr>
              <a:t>ờ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g </a:t>
            </a:r>
            <a:r>
              <a:rPr dirty="0" sz="2000" spc="-2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quy</a:t>
            </a:r>
            <a:r>
              <a:rPr dirty="0" sz="2000" spc="2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225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000" spc="-1220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nh</a:t>
            </a:r>
            <a:r>
              <a:rPr dirty="0" sz="2000" spc="2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04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695">
                <a:solidFill>
                  <a:srgbClr val="10181E"/>
                </a:solidFill>
                <a:latin typeface="Arial MT"/>
                <a:cs typeface="Arial MT"/>
              </a:rPr>
              <a:t>ạ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i </a:t>
            </a:r>
            <a:r>
              <a:rPr dirty="0" sz="2000" spc="-2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kho</a:t>
            </a:r>
            <a:r>
              <a:rPr dirty="0" sz="2000" spc="-890">
                <a:solidFill>
                  <a:srgbClr val="10181E"/>
                </a:solidFill>
                <a:latin typeface="Arial MT"/>
                <a:cs typeface="Arial MT"/>
              </a:rPr>
              <a:t>ả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 </a:t>
            </a:r>
            <a:r>
              <a:rPr dirty="0" sz="2000" spc="-2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2 </a:t>
            </a:r>
            <a:r>
              <a:rPr dirty="0" sz="2000" spc="-2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395">
                <a:solidFill>
                  <a:srgbClr val="10181E"/>
                </a:solidFill>
                <a:latin typeface="Arial MT"/>
                <a:cs typeface="Arial MT"/>
              </a:rPr>
              <a:t>Đi</a:t>
            </a:r>
            <a:r>
              <a:rPr dirty="0" sz="2000" spc="-655">
                <a:solidFill>
                  <a:srgbClr val="10181E"/>
                </a:solidFill>
                <a:latin typeface="Arial MT"/>
                <a:cs typeface="Arial MT"/>
              </a:rPr>
              <a:t>ề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u </a:t>
            </a:r>
            <a:r>
              <a:rPr dirty="0" sz="2000" spc="-2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163  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gh</a:t>
            </a:r>
            <a:r>
              <a:rPr dirty="0" sz="2000" spc="-1560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225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000" spc="-1220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nh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số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08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/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202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2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/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 spc="-555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-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000" spc="-260">
                <a:solidFill>
                  <a:srgbClr val="10181E"/>
                </a:solidFill>
                <a:latin typeface="Arial MT"/>
                <a:cs typeface="Arial MT"/>
              </a:rPr>
              <a:t>P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.</a:t>
            </a:r>
            <a:endParaRPr sz="2000">
              <a:latin typeface="Arial MT"/>
              <a:cs typeface="Arial MT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600"/>
              </a:spcBef>
              <a:buClr>
                <a:srgbClr val="9BCF63"/>
              </a:buClr>
              <a:buSzPct val="90000"/>
              <a:buChar char="-"/>
              <a:tabLst>
                <a:tab pos="355600" algn="l"/>
              </a:tabLst>
            </a:pPr>
            <a:r>
              <a:rPr dirty="0" sz="2000" spc="-145">
                <a:solidFill>
                  <a:srgbClr val="10181E"/>
                </a:solidFill>
                <a:latin typeface="Arial MT"/>
                <a:cs typeface="Arial MT"/>
              </a:rPr>
              <a:t>Đoàn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kiểm 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tra </a:t>
            </a:r>
            <a:r>
              <a:rPr dirty="0" sz="2000" spc="-300">
                <a:solidFill>
                  <a:srgbClr val="10181E"/>
                </a:solidFill>
                <a:latin typeface="Arial MT"/>
                <a:cs typeface="Arial MT"/>
              </a:rPr>
              <a:t>của</a:t>
            </a:r>
            <a:r>
              <a:rPr dirty="0" sz="2000" spc="-29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lực </a:t>
            </a:r>
            <a:r>
              <a:rPr dirty="0" sz="2000" spc="-275">
                <a:solidFill>
                  <a:srgbClr val="10181E"/>
                </a:solidFill>
                <a:latin typeface="Arial MT"/>
                <a:cs typeface="Arial MT"/>
              </a:rPr>
              <a:t>lượng</a:t>
            </a:r>
            <a:r>
              <a:rPr dirty="0" sz="2000" spc="-2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CSMT có </a:t>
            </a:r>
            <a:r>
              <a:rPr dirty="0" sz="2000" spc="-335">
                <a:solidFill>
                  <a:srgbClr val="10181E"/>
                </a:solidFill>
                <a:latin typeface="Arial MT"/>
                <a:cs typeface="Arial MT"/>
              </a:rPr>
              <a:t>sự</a:t>
            </a:r>
            <a:r>
              <a:rPr dirty="0" sz="2000" spc="-33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tham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gia 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300">
                <a:solidFill>
                  <a:srgbClr val="10181E"/>
                </a:solidFill>
                <a:latin typeface="Arial MT"/>
                <a:cs typeface="Arial MT"/>
              </a:rPr>
              <a:t>của</a:t>
            </a:r>
            <a:r>
              <a:rPr dirty="0" sz="2000" spc="-29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345">
                <a:solidFill>
                  <a:srgbClr val="10181E"/>
                </a:solidFill>
                <a:latin typeface="Arial MT"/>
                <a:cs typeface="Arial MT"/>
              </a:rPr>
              <a:t>cơ</a:t>
            </a:r>
            <a:r>
              <a:rPr dirty="0" sz="2000" spc="-3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quan chuyên 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môn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về</a:t>
            </a:r>
            <a:r>
              <a:rPr dirty="0" sz="2000" spc="-4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50">
                <a:solidFill>
                  <a:srgbClr val="10181E"/>
                </a:solidFill>
                <a:latin typeface="Arial MT"/>
                <a:cs typeface="Arial MT"/>
              </a:rPr>
              <a:t>BVMT,</a:t>
            </a:r>
            <a:r>
              <a:rPr dirty="0" sz="2000" spc="45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thành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phần </a:t>
            </a:r>
            <a:r>
              <a:rPr dirty="0" sz="2000" spc="-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phiên làm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việc</a:t>
            </a:r>
            <a:r>
              <a:rPr dirty="0" sz="2000" spc="-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595">
                <a:solidFill>
                  <a:srgbClr val="10181E"/>
                </a:solidFill>
                <a:latin typeface="Arial MT"/>
                <a:cs typeface="Arial MT"/>
              </a:rPr>
              <a:t>đầu</a:t>
            </a:r>
            <a:r>
              <a:rPr dirty="0" sz="2000" spc="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tiên </a:t>
            </a:r>
            <a:r>
              <a:rPr dirty="0" sz="2000" spc="-300">
                <a:solidFill>
                  <a:srgbClr val="10181E"/>
                </a:solidFill>
                <a:latin typeface="Arial MT"/>
                <a:cs typeface="Arial MT"/>
              </a:rPr>
              <a:t>của</a:t>
            </a:r>
            <a:r>
              <a:rPr dirty="0" sz="2000" spc="-29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đoàn</a:t>
            </a:r>
            <a:r>
              <a:rPr dirty="0" sz="2000" spc="-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kiểm</a:t>
            </a:r>
            <a:r>
              <a:rPr dirty="0" sz="2000" spc="-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tra </a:t>
            </a:r>
            <a:r>
              <a:rPr dirty="0" sz="2000" spc="-300">
                <a:solidFill>
                  <a:srgbClr val="10181E"/>
                </a:solidFill>
                <a:latin typeface="Arial MT"/>
                <a:cs typeface="Arial MT"/>
              </a:rPr>
              <a:t>của</a:t>
            </a:r>
            <a:r>
              <a:rPr dirty="0" sz="2000" spc="-29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lực </a:t>
            </a:r>
            <a:r>
              <a:rPr dirty="0" sz="2000" spc="-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20">
                <a:solidFill>
                  <a:srgbClr val="10181E"/>
                </a:solidFill>
                <a:latin typeface="Arial MT"/>
                <a:cs typeface="Arial MT"/>
              </a:rPr>
              <a:t>l</a:t>
            </a:r>
            <a:r>
              <a:rPr dirty="0" sz="2000" spc="-55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000" spc="-690">
                <a:solidFill>
                  <a:srgbClr val="10181E"/>
                </a:solidFill>
                <a:latin typeface="Arial MT"/>
                <a:cs typeface="Arial MT"/>
              </a:rPr>
              <a:t>ợ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g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S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M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do</a:t>
            </a:r>
            <a:r>
              <a:rPr dirty="0" sz="2000" spc="-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7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000" spc="-67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000" spc="-690">
                <a:solidFill>
                  <a:srgbClr val="10181E"/>
                </a:solidFill>
                <a:latin typeface="Arial MT"/>
                <a:cs typeface="Arial MT"/>
              </a:rPr>
              <a:t>ở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g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đoàn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k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000" spc="-890">
                <a:solidFill>
                  <a:srgbClr val="10181E"/>
                </a:solidFill>
                <a:latin typeface="Arial MT"/>
                <a:cs typeface="Arial MT"/>
              </a:rPr>
              <a:t>ể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m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t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a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qu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yế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1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225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000" spc="-1220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dirty="0" spc="-265"/>
              <a:t>21</a:t>
            </a:fld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737235">
              <a:lnSpc>
                <a:spcPct val="100000"/>
              </a:lnSpc>
              <a:spcBef>
                <a:spcPts val="100"/>
              </a:spcBef>
            </a:pPr>
            <a:r>
              <a:rPr dirty="0"/>
              <a:t>Thanh</a:t>
            </a:r>
            <a:r>
              <a:rPr dirty="0" spc="-15"/>
              <a:t> </a:t>
            </a:r>
            <a:r>
              <a:rPr dirty="0" spc="-5"/>
              <a:t>tra,</a:t>
            </a:r>
            <a:r>
              <a:rPr dirty="0" spc="-20"/>
              <a:t> </a:t>
            </a:r>
            <a:r>
              <a:rPr dirty="0" spc="-5"/>
              <a:t>kiểm</a:t>
            </a:r>
            <a:r>
              <a:rPr dirty="0" spc="-15"/>
              <a:t> </a:t>
            </a:r>
            <a:r>
              <a:rPr dirty="0" spc="-5"/>
              <a:t>tra </a:t>
            </a:r>
            <a:r>
              <a:rPr dirty="0"/>
              <a:t>về</a:t>
            </a:r>
            <a:r>
              <a:rPr dirty="0" spc="-10"/>
              <a:t> </a:t>
            </a:r>
            <a:r>
              <a:rPr dirty="0" spc="-5"/>
              <a:t>BVMT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36313" y="1194917"/>
            <a:ext cx="6650990" cy="3459479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2400" spc="-5" b="1">
                <a:solidFill>
                  <a:srgbClr val="10181E"/>
                </a:solidFill>
                <a:latin typeface="Arial"/>
                <a:cs typeface="Arial"/>
              </a:rPr>
              <a:t>Kiểm</a:t>
            </a:r>
            <a:r>
              <a:rPr dirty="0" sz="2400" spc="-25" b="1">
                <a:solidFill>
                  <a:srgbClr val="10181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10181E"/>
                </a:solidFill>
                <a:latin typeface="Arial"/>
                <a:cs typeface="Arial"/>
              </a:rPr>
              <a:t>tra</a:t>
            </a:r>
            <a:r>
              <a:rPr dirty="0" sz="2400" spc="-25" b="1">
                <a:solidFill>
                  <a:srgbClr val="10181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10181E"/>
                </a:solidFill>
                <a:latin typeface="Arial"/>
                <a:cs typeface="Arial"/>
              </a:rPr>
              <a:t>về</a:t>
            </a:r>
            <a:r>
              <a:rPr dirty="0" sz="2400" spc="-25" b="1">
                <a:solidFill>
                  <a:srgbClr val="10181E"/>
                </a:solidFill>
                <a:latin typeface="Arial"/>
                <a:cs typeface="Arial"/>
              </a:rPr>
              <a:t> </a:t>
            </a:r>
            <a:r>
              <a:rPr dirty="0" sz="2400" spc="-55" b="1">
                <a:solidFill>
                  <a:srgbClr val="10181E"/>
                </a:solidFill>
                <a:latin typeface="Arial"/>
                <a:cs typeface="Arial"/>
              </a:rPr>
              <a:t>BVMT:</a:t>
            </a:r>
            <a:endParaRPr sz="2400">
              <a:latin typeface="Arial"/>
              <a:cs typeface="Arial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615"/>
              </a:spcBef>
              <a:buClr>
                <a:srgbClr val="9BCF63"/>
              </a:buClr>
              <a:buSzPct val="90000"/>
              <a:buChar char="-"/>
              <a:tabLst>
                <a:tab pos="355600" algn="l"/>
              </a:tabLst>
            </a:pP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u</a:t>
            </a:r>
            <a:r>
              <a:rPr dirty="0" sz="2000" spc="-894">
                <a:solidFill>
                  <a:srgbClr val="10181E"/>
                </a:solidFill>
                <a:latin typeface="Arial MT"/>
                <a:cs typeface="Arial MT"/>
              </a:rPr>
              <a:t>ộ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000" spc="6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k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000" spc="-890">
                <a:solidFill>
                  <a:srgbClr val="10181E"/>
                </a:solidFill>
                <a:latin typeface="Arial MT"/>
                <a:cs typeface="Arial MT"/>
              </a:rPr>
              <a:t>ể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m</a:t>
            </a:r>
            <a:r>
              <a:rPr dirty="0" sz="2000" spc="5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a</a:t>
            </a:r>
            <a:r>
              <a:rPr dirty="0" sz="2000" spc="6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04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695">
                <a:solidFill>
                  <a:srgbClr val="10181E"/>
                </a:solidFill>
                <a:latin typeface="Arial MT"/>
                <a:cs typeface="Arial MT"/>
              </a:rPr>
              <a:t>ố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000" spc="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đa</a:t>
            </a:r>
            <a:r>
              <a:rPr dirty="0" sz="2000" spc="6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không</a:t>
            </a:r>
            <a:r>
              <a:rPr dirty="0" sz="2000" spc="6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quá</a:t>
            </a:r>
            <a:r>
              <a:rPr dirty="0" sz="2000" spc="6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07</a:t>
            </a:r>
            <a:r>
              <a:rPr dirty="0" sz="2000" spc="6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ngày</a:t>
            </a:r>
            <a:r>
              <a:rPr dirty="0" sz="2000" spc="6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kể</a:t>
            </a:r>
            <a:r>
              <a:rPr dirty="0" sz="2000" spc="6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5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20">
                <a:solidFill>
                  <a:srgbClr val="10181E"/>
                </a:solidFill>
                <a:latin typeface="Arial MT"/>
                <a:cs typeface="Arial MT"/>
              </a:rPr>
              <a:t>ừ</a:t>
            </a:r>
            <a:r>
              <a:rPr dirty="0" sz="2000" spc="6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ngày</a:t>
            </a:r>
            <a:r>
              <a:rPr dirty="0" sz="2000" spc="6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35">
                <a:solidFill>
                  <a:srgbClr val="10181E"/>
                </a:solidFill>
                <a:latin typeface="Arial MT"/>
                <a:cs typeface="Arial MT"/>
              </a:rPr>
              <a:t>bắt  </a:t>
            </a:r>
            <a:r>
              <a:rPr dirty="0" sz="2000" spc="-595">
                <a:solidFill>
                  <a:srgbClr val="10181E"/>
                </a:solidFill>
                <a:latin typeface="Arial MT"/>
                <a:cs typeface="Arial MT"/>
              </a:rPr>
              <a:t>đầu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6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k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000" spc="-890">
                <a:solidFill>
                  <a:srgbClr val="10181E"/>
                </a:solidFill>
                <a:latin typeface="Arial MT"/>
                <a:cs typeface="Arial MT"/>
              </a:rPr>
              <a:t>ể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m </a:t>
            </a:r>
            <a:r>
              <a:rPr dirty="0" sz="2000" spc="-2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a </a:t>
            </a:r>
            <a:r>
              <a:rPr dirty="0" sz="2000" spc="-26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04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695">
                <a:solidFill>
                  <a:srgbClr val="10181E"/>
                </a:solidFill>
                <a:latin typeface="Arial MT"/>
                <a:cs typeface="Arial MT"/>
              </a:rPr>
              <a:t>ạ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i </a:t>
            </a:r>
            <a:r>
              <a:rPr dirty="0" sz="2000" spc="-25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9">
                <a:solidFill>
                  <a:srgbClr val="10181E"/>
                </a:solidFill>
                <a:latin typeface="Arial MT"/>
                <a:cs typeface="Arial MT"/>
              </a:rPr>
              <a:t>nơi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5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775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000" spc="-78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000" spc="-345">
                <a:solidFill>
                  <a:srgbClr val="10181E"/>
                </a:solidFill>
                <a:latin typeface="Arial MT"/>
                <a:cs typeface="Arial MT"/>
              </a:rPr>
              <a:t>ợc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6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k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000" spc="-890">
                <a:solidFill>
                  <a:srgbClr val="10181E"/>
                </a:solidFill>
                <a:latin typeface="Arial MT"/>
                <a:cs typeface="Arial MT"/>
              </a:rPr>
              <a:t>ể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m </a:t>
            </a:r>
            <a:r>
              <a:rPr dirty="0" sz="2000" spc="-2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a; </a:t>
            </a:r>
            <a:r>
              <a:rPr dirty="0" sz="2000" spc="-2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000" spc="-67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000" spc="-690">
                <a:solidFill>
                  <a:srgbClr val="10181E"/>
                </a:solidFill>
                <a:latin typeface="Arial MT"/>
                <a:cs typeface="Arial MT"/>
              </a:rPr>
              <a:t>ờ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g </a:t>
            </a:r>
            <a:r>
              <a:rPr dirty="0" sz="2000" spc="-26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9">
                <a:solidFill>
                  <a:srgbClr val="10181E"/>
                </a:solidFill>
                <a:latin typeface="Arial MT"/>
                <a:cs typeface="Arial MT"/>
              </a:rPr>
              <a:t>hợp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6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75">
                <a:solidFill>
                  <a:srgbClr val="10181E"/>
                </a:solidFill>
                <a:latin typeface="Arial MT"/>
                <a:cs typeface="Arial MT"/>
              </a:rPr>
              <a:t>ph</a:t>
            </a:r>
            <a:r>
              <a:rPr dirty="0" sz="2000" spc="-320">
                <a:solidFill>
                  <a:srgbClr val="10181E"/>
                </a:solidFill>
                <a:latin typeface="Arial MT"/>
                <a:cs typeface="Arial MT"/>
              </a:rPr>
              <a:t>ứ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  </a:t>
            </a:r>
            <a:r>
              <a:rPr dirty="0" sz="2000" spc="-204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695">
                <a:solidFill>
                  <a:srgbClr val="10181E"/>
                </a:solidFill>
                <a:latin typeface="Arial MT"/>
                <a:cs typeface="Arial MT"/>
              </a:rPr>
              <a:t>ạ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p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hì</a:t>
            </a:r>
            <a:r>
              <a:rPr dirty="0" sz="2000" spc="-1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690">
                <a:solidFill>
                  <a:srgbClr val="10181E"/>
                </a:solidFill>
                <a:latin typeface="Arial MT"/>
                <a:cs typeface="Arial MT"/>
              </a:rPr>
              <a:t>ờ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i </a:t>
            </a:r>
            <a:r>
              <a:rPr dirty="0" sz="2000" spc="-300">
                <a:solidFill>
                  <a:srgbClr val="10181E"/>
                </a:solidFill>
                <a:latin typeface="Arial MT"/>
                <a:cs typeface="Arial MT"/>
              </a:rPr>
              <a:t>hạn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l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à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15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ngà</a:t>
            </a:r>
            <a:r>
              <a:rPr dirty="0" sz="2000" spc="-155">
                <a:solidFill>
                  <a:srgbClr val="10181E"/>
                </a:solidFill>
                <a:latin typeface="Arial MT"/>
                <a:cs typeface="Arial MT"/>
              </a:rPr>
              <a:t>y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.</a:t>
            </a:r>
            <a:endParaRPr sz="2000">
              <a:latin typeface="Arial MT"/>
              <a:cs typeface="Arial MT"/>
            </a:endParaRPr>
          </a:p>
          <a:p>
            <a:pPr algn="just" marL="355600" marR="5715" indent="-342900">
              <a:lnSpc>
                <a:spcPct val="100000"/>
              </a:lnSpc>
              <a:spcBef>
                <a:spcPts val="600"/>
              </a:spcBef>
              <a:buClr>
                <a:srgbClr val="9BCF63"/>
              </a:buClr>
              <a:buSzPct val="90000"/>
              <a:buChar char="-"/>
              <a:tabLst>
                <a:tab pos="355600" algn="l"/>
              </a:tabLst>
            </a:pPr>
            <a:r>
              <a:rPr dirty="0" sz="2000" spc="-240">
                <a:solidFill>
                  <a:srgbClr val="10181E"/>
                </a:solidFill>
                <a:latin typeface="Arial MT"/>
                <a:cs typeface="Arial MT"/>
              </a:rPr>
              <a:t>Trường</a:t>
            </a:r>
            <a:r>
              <a:rPr dirty="0" sz="2000" spc="-2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9">
                <a:solidFill>
                  <a:srgbClr val="10181E"/>
                </a:solidFill>
                <a:latin typeface="Arial MT"/>
                <a:cs typeface="Arial MT"/>
              </a:rPr>
              <a:t>hợp</a:t>
            </a:r>
            <a:r>
              <a:rPr dirty="0" sz="2000" spc="1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300">
                <a:solidFill>
                  <a:srgbClr val="10181E"/>
                </a:solidFill>
                <a:latin typeface="Arial MT"/>
                <a:cs typeface="Arial MT"/>
              </a:rPr>
              <a:t>cần</a:t>
            </a:r>
            <a:r>
              <a:rPr dirty="0" sz="2000" spc="-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80">
                <a:solidFill>
                  <a:srgbClr val="10181E"/>
                </a:solidFill>
                <a:latin typeface="Arial MT"/>
                <a:cs typeface="Arial MT"/>
              </a:rPr>
              <a:t>thiết</a:t>
            </a:r>
            <a:r>
              <a:rPr dirty="0" sz="2000" spc="19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thì </a:t>
            </a:r>
            <a:r>
              <a:rPr dirty="0" sz="2000" spc="-240">
                <a:solidFill>
                  <a:srgbClr val="10181E"/>
                </a:solidFill>
                <a:latin typeface="Arial MT"/>
                <a:cs typeface="Arial MT"/>
              </a:rPr>
              <a:t>Trưởng</a:t>
            </a:r>
            <a:r>
              <a:rPr dirty="0" sz="2000" spc="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đoàn</a:t>
            </a:r>
            <a:r>
              <a:rPr dirty="0" sz="2000" spc="10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kiểm</a:t>
            </a:r>
            <a:r>
              <a:rPr dirty="0" sz="2000" spc="10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tra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kiến </a:t>
            </a:r>
            <a:r>
              <a:rPr dirty="0" sz="2000" spc="-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390">
                <a:solidFill>
                  <a:srgbClr val="10181E"/>
                </a:solidFill>
                <a:latin typeface="Arial MT"/>
                <a:cs typeface="Arial MT"/>
              </a:rPr>
              <a:t>nghị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75">
                <a:solidFill>
                  <a:srgbClr val="10181E"/>
                </a:solidFill>
                <a:latin typeface="Arial MT"/>
                <a:cs typeface="Arial MT"/>
              </a:rPr>
              <a:t>ng</a:t>
            </a:r>
            <a:r>
              <a:rPr dirty="0" sz="2000" spc="-32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000" spc="-345">
                <a:solidFill>
                  <a:srgbClr val="10181E"/>
                </a:solidFill>
                <a:latin typeface="Arial MT"/>
                <a:cs typeface="Arial MT"/>
              </a:rPr>
              <a:t>ời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 có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894">
                <a:solidFill>
                  <a:srgbClr val="10181E"/>
                </a:solidFill>
                <a:latin typeface="Arial MT"/>
                <a:cs typeface="Arial MT"/>
              </a:rPr>
              <a:t>ẩ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m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qu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yề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04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695">
                <a:solidFill>
                  <a:srgbClr val="10181E"/>
                </a:solidFill>
                <a:latin typeface="Arial MT"/>
                <a:cs typeface="Arial MT"/>
              </a:rPr>
              <a:t>ổ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ch</a:t>
            </a:r>
            <a:r>
              <a:rPr dirty="0" sz="2000" spc="-670">
                <a:solidFill>
                  <a:srgbClr val="10181E"/>
                </a:solidFill>
                <a:latin typeface="Arial MT"/>
                <a:cs typeface="Arial MT"/>
              </a:rPr>
              <a:t>ứ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an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a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595">
                <a:solidFill>
                  <a:srgbClr val="10181E"/>
                </a:solidFill>
                <a:latin typeface="Arial MT"/>
                <a:cs typeface="Arial MT"/>
              </a:rPr>
              <a:t>đột</a:t>
            </a:r>
            <a:r>
              <a:rPr dirty="0" sz="2000" spc="-1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xu</a:t>
            </a:r>
            <a:r>
              <a:rPr dirty="0" sz="2000" spc="-890">
                <a:solidFill>
                  <a:srgbClr val="10181E"/>
                </a:solidFill>
                <a:latin typeface="Arial MT"/>
                <a:cs typeface="Arial MT"/>
              </a:rPr>
              <a:t>ấ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.</a:t>
            </a:r>
            <a:endParaRPr sz="2000">
              <a:latin typeface="Arial MT"/>
              <a:cs typeface="Arial MT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600"/>
              </a:spcBef>
              <a:buClr>
                <a:srgbClr val="9BCF63"/>
              </a:buClr>
              <a:buSzPct val="90000"/>
              <a:buChar char="-"/>
              <a:tabLst>
                <a:tab pos="355600" algn="l"/>
              </a:tabLst>
            </a:pP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Khi</a:t>
            </a:r>
            <a:r>
              <a:rPr dirty="0" sz="2000" spc="25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phát</a:t>
            </a:r>
            <a:r>
              <a:rPr dirty="0" sz="2000" spc="2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hiện</a:t>
            </a:r>
            <a:r>
              <a:rPr dirty="0" sz="2000" spc="-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vi</a:t>
            </a:r>
            <a:r>
              <a:rPr dirty="0" sz="2000" spc="25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phạm</a:t>
            </a:r>
            <a:r>
              <a:rPr dirty="0" sz="2000" spc="-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trong</a:t>
            </a:r>
            <a:r>
              <a:rPr dirty="0" sz="2000" spc="25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quá</a:t>
            </a:r>
            <a:r>
              <a:rPr dirty="0" sz="2000" spc="25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trình</a:t>
            </a:r>
            <a:r>
              <a:rPr dirty="0" sz="2000" spc="2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kiểm</a:t>
            </a:r>
            <a:r>
              <a:rPr dirty="0" sz="2000" spc="-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tra,</a:t>
            </a:r>
            <a:r>
              <a:rPr dirty="0" sz="2000" spc="2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75">
                <a:solidFill>
                  <a:srgbClr val="10181E"/>
                </a:solidFill>
                <a:latin typeface="Arial MT"/>
                <a:cs typeface="Arial MT"/>
              </a:rPr>
              <a:t>người </a:t>
            </a:r>
            <a:r>
              <a:rPr dirty="0" sz="2000" spc="-5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có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9">
                <a:solidFill>
                  <a:srgbClr val="10181E"/>
                </a:solidFill>
                <a:latin typeface="Arial MT"/>
                <a:cs typeface="Arial MT"/>
              </a:rPr>
              <a:t>thẩm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80">
                <a:solidFill>
                  <a:srgbClr val="10181E"/>
                </a:solidFill>
                <a:latin typeface="Arial MT"/>
                <a:cs typeface="Arial MT"/>
              </a:rPr>
              <a:t>quyền</a:t>
            </a:r>
            <a:r>
              <a:rPr dirty="0" sz="2000" spc="-1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đang</a:t>
            </a:r>
            <a:r>
              <a:rPr dirty="0" sz="2000" spc="-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thi</a:t>
            </a:r>
            <a:r>
              <a:rPr dirty="0" sz="2000" spc="5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hành</a:t>
            </a:r>
            <a:r>
              <a:rPr dirty="0" sz="2000" spc="55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công</a:t>
            </a:r>
            <a:r>
              <a:rPr dirty="0" sz="2000" spc="55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vụ</a:t>
            </a:r>
            <a:r>
              <a:rPr dirty="0" sz="2000" spc="-33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phải</a:t>
            </a:r>
            <a:r>
              <a:rPr dirty="0" sz="2000" spc="1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300">
                <a:solidFill>
                  <a:srgbClr val="10181E"/>
                </a:solidFill>
                <a:latin typeface="Arial MT"/>
                <a:cs typeface="Arial MT"/>
              </a:rPr>
              <a:t>lập </a:t>
            </a:r>
            <a:r>
              <a:rPr dirty="0" sz="2000" spc="-29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BBVPHC và </a:t>
            </a:r>
            <a:r>
              <a:rPr dirty="0" sz="2000" spc="-150">
                <a:solidFill>
                  <a:srgbClr val="10181E"/>
                </a:solidFill>
                <a:latin typeface="Arial MT"/>
                <a:cs typeface="Arial MT"/>
              </a:rPr>
              <a:t>chuyển</a:t>
            </a:r>
            <a:r>
              <a:rPr dirty="0" sz="2000" spc="-1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75">
                <a:solidFill>
                  <a:srgbClr val="10181E"/>
                </a:solidFill>
                <a:latin typeface="Arial MT"/>
                <a:cs typeface="Arial MT"/>
              </a:rPr>
              <a:t>người</a:t>
            </a:r>
            <a:r>
              <a:rPr dirty="0" sz="2000" spc="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có </a:t>
            </a:r>
            <a:r>
              <a:rPr dirty="0" sz="2000" spc="-229">
                <a:solidFill>
                  <a:srgbClr val="10181E"/>
                </a:solidFill>
                <a:latin typeface="Arial MT"/>
                <a:cs typeface="Arial MT"/>
              </a:rPr>
              <a:t>thẩm</a:t>
            </a:r>
            <a:r>
              <a:rPr dirty="0" sz="2000" spc="9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80">
                <a:solidFill>
                  <a:srgbClr val="10181E"/>
                </a:solidFill>
                <a:latin typeface="Arial MT"/>
                <a:cs typeface="Arial MT"/>
              </a:rPr>
              <a:t>quyền</a:t>
            </a:r>
            <a:r>
              <a:rPr dirty="0" sz="2000" spc="19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335">
                <a:solidFill>
                  <a:srgbClr val="10181E"/>
                </a:solidFill>
                <a:latin typeface="Arial MT"/>
                <a:cs typeface="Arial MT"/>
              </a:rPr>
              <a:t>xử</a:t>
            </a:r>
            <a:r>
              <a:rPr dirty="0" sz="2000" spc="-1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lý. </a:t>
            </a:r>
            <a:r>
              <a:rPr dirty="0" sz="2000" spc="-300">
                <a:solidFill>
                  <a:srgbClr val="10181E"/>
                </a:solidFill>
                <a:latin typeface="Arial MT"/>
                <a:cs typeface="Arial MT"/>
              </a:rPr>
              <a:t>Kết </a:t>
            </a:r>
            <a:r>
              <a:rPr dirty="0" sz="2000" spc="-29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300">
                <a:solidFill>
                  <a:srgbClr val="10181E"/>
                </a:solidFill>
                <a:latin typeface="Arial MT"/>
                <a:cs typeface="Arial MT"/>
              </a:rPr>
              <a:t>quả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k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000" spc="-890">
                <a:solidFill>
                  <a:srgbClr val="10181E"/>
                </a:solidFill>
                <a:latin typeface="Arial MT"/>
                <a:cs typeface="Arial MT"/>
              </a:rPr>
              <a:t>ể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m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t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a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phải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có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ôn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g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báo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bằng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vă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300">
                <a:solidFill>
                  <a:srgbClr val="10181E"/>
                </a:solidFill>
                <a:latin typeface="Arial MT"/>
                <a:cs typeface="Arial MT"/>
              </a:rPr>
              <a:t>bản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dirty="0" spc="-265"/>
              <a:t>21</a:t>
            </a:fld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737235">
              <a:lnSpc>
                <a:spcPct val="100000"/>
              </a:lnSpc>
              <a:spcBef>
                <a:spcPts val="100"/>
              </a:spcBef>
            </a:pPr>
            <a:r>
              <a:rPr dirty="0"/>
              <a:t>Thanh</a:t>
            </a:r>
            <a:r>
              <a:rPr dirty="0" spc="-15"/>
              <a:t> </a:t>
            </a:r>
            <a:r>
              <a:rPr dirty="0" spc="-5"/>
              <a:t>tra,</a:t>
            </a:r>
            <a:r>
              <a:rPr dirty="0" spc="-20"/>
              <a:t> </a:t>
            </a:r>
            <a:r>
              <a:rPr dirty="0" spc="-5"/>
              <a:t>kiểm</a:t>
            </a:r>
            <a:r>
              <a:rPr dirty="0" spc="-15"/>
              <a:t> </a:t>
            </a:r>
            <a:r>
              <a:rPr dirty="0" spc="-5"/>
              <a:t>tra </a:t>
            </a:r>
            <a:r>
              <a:rPr dirty="0"/>
              <a:t>về</a:t>
            </a:r>
            <a:r>
              <a:rPr dirty="0" spc="-10"/>
              <a:t> </a:t>
            </a:r>
            <a:r>
              <a:rPr dirty="0" spc="-5"/>
              <a:t>BVMT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61689" y="1046988"/>
            <a:ext cx="475551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85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000" spc="-400">
                <a:solidFill>
                  <a:srgbClr val="10181E"/>
                </a:solidFill>
                <a:latin typeface="Arial MT"/>
                <a:cs typeface="Arial MT"/>
              </a:rPr>
              <a:t>ơ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ch</a:t>
            </a:r>
            <a:r>
              <a:rPr dirty="0" sz="2000" spc="-890">
                <a:solidFill>
                  <a:srgbClr val="10181E"/>
                </a:solidFill>
                <a:latin typeface="Arial MT"/>
                <a:cs typeface="Arial MT"/>
              </a:rPr>
              <a:t>ế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phối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9">
                <a:solidFill>
                  <a:srgbClr val="10181E"/>
                </a:solidFill>
                <a:latin typeface="Arial MT"/>
                <a:cs typeface="Arial MT"/>
              </a:rPr>
              <a:t>hợp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ron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g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an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a,</a:t>
            </a:r>
            <a:r>
              <a:rPr dirty="0" sz="2000" spc="-1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k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000" spc="-890">
                <a:solidFill>
                  <a:srgbClr val="10181E"/>
                </a:solidFill>
                <a:latin typeface="Arial MT"/>
                <a:cs typeface="Arial MT"/>
              </a:rPr>
              <a:t>ể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m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t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a: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61689" y="1427988"/>
            <a:ext cx="6436995" cy="3530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100"/>
              </a:spcBef>
              <a:buClr>
                <a:srgbClr val="9BCF63"/>
              </a:buClr>
              <a:buSzPct val="90000"/>
              <a:buChar char="-"/>
              <a:tabLst>
                <a:tab pos="355600" algn="l"/>
              </a:tabLst>
            </a:pP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ần</a:t>
            </a:r>
            <a:r>
              <a:rPr dirty="0" sz="2000" spc="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su</a:t>
            </a:r>
            <a:r>
              <a:rPr dirty="0" sz="2000" spc="-890">
                <a:solidFill>
                  <a:srgbClr val="10181E"/>
                </a:solidFill>
                <a:latin typeface="Arial MT"/>
                <a:cs typeface="Arial MT"/>
              </a:rPr>
              <a:t>ấ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an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a</a:t>
            </a:r>
            <a:r>
              <a:rPr dirty="0" sz="2000" spc="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không</a:t>
            </a:r>
            <a:r>
              <a:rPr dirty="0" sz="2000" spc="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quá</a:t>
            </a:r>
            <a:r>
              <a:rPr dirty="0" sz="2000" spc="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01</a:t>
            </a:r>
            <a:r>
              <a:rPr dirty="0" sz="2000" spc="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60">
                <a:solidFill>
                  <a:srgbClr val="10181E"/>
                </a:solidFill>
                <a:latin typeface="Arial MT"/>
                <a:cs typeface="Arial MT"/>
              </a:rPr>
              <a:t>l</a:t>
            </a:r>
            <a:r>
              <a:rPr dirty="0" sz="2000" spc="-735">
                <a:solidFill>
                  <a:srgbClr val="10181E"/>
                </a:solidFill>
                <a:latin typeface="Arial MT"/>
                <a:cs typeface="Arial MT"/>
              </a:rPr>
              <a:t>ầ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/</a:t>
            </a:r>
            <a:r>
              <a:rPr dirty="0" sz="2000" spc="-300">
                <a:solidFill>
                  <a:srgbClr val="10181E"/>
                </a:solidFill>
                <a:latin typeface="Arial MT"/>
                <a:cs typeface="Arial MT"/>
              </a:rPr>
              <a:t>năm</a:t>
            </a:r>
            <a:r>
              <a:rPr dirty="0" sz="2000" spc="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595">
                <a:solidFill>
                  <a:srgbClr val="10181E"/>
                </a:solidFill>
                <a:latin typeface="Arial MT"/>
                <a:cs typeface="Arial MT"/>
              </a:rPr>
              <a:t>đối</a:t>
            </a:r>
            <a:r>
              <a:rPr dirty="0" sz="2000" spc="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345">
                <a:solidFill>
                  <a:srgbClr val="10181E"/>
                </a:solidFill>
                <a:latin typeface="Arial MT"/>
                <a:cs typeface="Arial MT"/>
              </a:rPr>
              <a:t>vớ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000" spc="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09">
                <a:solidFill>
                  <a:srgbClr val="10181E"/>
                </a:solidFill>
                <a:latin typeface="Arial MT"/>
                <a:cs typeface="Arial MT"/>
              </a:rPr>
              <a:t>m</a:t>
            </a:r>
            <a:r>
              <a:rPr dirty="0" sz="2000" spc="-484">
                <a:solidFill>
                  <a:srgbClr val="10181E"/>
                </a:solidFill>
                <a:latin typeface="Arial MT"/>
                <a:cs typeface="Arial MT"/>
              </a:rPr>
              <a:t>ộ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t  </a:t>
            </a:r>
            <a:r>
              <a:rPr dirty="0" sz="2000" spc="-204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695">
                <a:solidFill>
                  <a:srgbClr val="10181E"/>
                </a:solidFill>
                <a:latin typeface="Arial MT"/>
                <a:cs typeface="Arial MT"/>
              </a:rPr>
              <a:t>ổ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ch</a:t>
            </a:r>
            <a:r>
              <a:rPr dirty="0" sz="2000" spc="-670">
                <a:solidFill>
                  <a:srgbClr val="10181E"/>
                </a:solidFill>
                <a:latin typeface="Arial MT"/>
                <a:cs typeface="Arial MT"/>
              </a:rPr>
              <a:t>ứ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,</a:t>
            </a:r>
            <a:r>
              <a:rPr dirty="0" sz="2000" spc="-1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cá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nhân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t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000" spc="-665">
                <a:solidFill>
                  <a:srgbClr val="10181E"/>
                </a:solidFill>
                <a:latin typeface="Arial MT"/>
                <a:cs typeface="Arial MT"/>
              </a:rPr>
              <a:t>ừ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t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000" spc="-67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000" spc="-690">
                <a:solidFill>
                  <a:srgbClr val="10181E"/>
                </a:solidFill>
                <a:latin typeface="Arial MT"/>
                <a:cs typeface="Arial MT"/>
              </a:rPr>
              <a:t>ờ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g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9">
                <a:solidFill>
                  <a:srgbClr val="10181E"/>
                </a:solidFill>
                <a:latin typeface="Arial MT"/>
                <a:cs typeface="Arial MT"/>
              </a:rPr>
              <a:t>hợp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an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a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595">
                <a:solidFill>
                  <a:srgbClr val="10181E"/>
                </a:solidFill>
                <a:latin typeface="Arial MT"/>
                <a:cs typeface="Arial MT"/>
              </a:rPr>
              <a:t>đột</a:t>
            </a:r>
            <a:r>
              <a:rPr dirty="0" sz="2000" spc="-1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xu</a:t>
            </a:r>
            <a:r>
              <a:rPr dirty="0" sz="2000" spc="-890">
                <a:solidFill>
                  <a:srgbClr val="10181E"/>
                </a:solidFill>
                <a:latin typeface="Arial MT"/>
                <a:cs typeface="Arial MT"/>
              </a:rPr>
              <a:t>ấ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.</a:t>
            </a:r>
            <a:endParaRPr sz="2000">
              <a:latin typeface="Arial MT"/>
              <a:cs typeface="Arial MT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600"/>
              </a:spcBef>
              <a:buClr>
                <a:srgbClr val="9BCF63"/>
              </a:buClr>
              <a:buSzPct val="90000"/>
              <a:buChar char="-"/>
              <a:tabLst>
                <a:tab pos="355600" algn="l"/>
              </a:tabLst>
            </a:pPr>
            <a:r>
              <a:rPr dirty="0" sz="2000" spc="-240">
                <a:solidFill>
                  <a:srgbClr val="10181E"/>
                </a:solidFill>
                <a:latin typeface="Arial MT"/>
                <a:cs typeface="Arial MT"/>
              </a:rPr>
              <a:t>L</a:t>
            </a:r>
            <a:r>
              <a:rPr dirty="0" sz="2000" spc="-430">
                <a:solidFill>
                  <a:srgbClr val="10181E"/>
                </a:solidFill>
                <a:latin typeface="Arial MT"/>
                <a:cs typeface="Arial MT"/>
              </a:rPr>
              <a:t>ự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 </a:t>
            </a:r>
            <a:r>
              <a:rPr dirty="0" sz="2000" spc="-2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20">
                <a:solidFill>
                  <a:srgbClr val="10181E"/>
                </a:solidFill>
                <a:latin typeface="Arial MT"/>
                <a:cs typeface="Arial MT"/>
              </a:rPr>
              <a:t>l</a:t>
            </a:r>
            <a:r>
              <a:rPr dirty="0" sz="2000" spc="-55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000" spc="-690">
                <a:solidFill>
                  <a:srgbClr val="10181E"/>
                </a:solidFill>
                <a:latin typeface="Arial MT"/>
                <a:cs typeface="Arial MT"/>
              </a:rPr>
              <a:t>ợ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g </a:t>
            </a:r>
            <a:r>
              <a:rPr dirty="0" sz="2000" spc="-2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S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M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25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k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000" spc="-890">
                <a:solidFill>
                  <a:srgbClr val="10181E"/>
                </a:solidFill>
                <a:latin typeface="Arial MT"/>
                <a:cs typeface="Arial MT"/>
              </a:rPr>
              <a:t>ể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m </a:t>
            </a:r>
            <a:r>
              <a:rPr dirty="0" sz="2000" spc="-2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a </a:t>
            </a:r>
            <a:r>
              <a:rPr dirty="0" sz="2000" spc="-2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595">
                <a:solidFill>
                  <a:srgbClr val="10181E"/>
                </a:solidFill>
                <a:latin typeface="Arial MT"/>
                <a:cs typeface="Arial MT"/>
              </a:rPr>
              <a:t>đột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xu</a:t>
            </a:r>
            <a:r>
              <a:rPr dirty="0" sz="2000" spc="-890">
                <a:solidFill>
                  <a:srgbClr val="10181E"/>
                </a:solidFill>
                <a:latin typeface="Arial MT"/>
                <a:cs typeface="Arial MT"/>
              </a:rPr>
              <a:t>ấ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t </a:t>
            </a:r>
            <a:r>
              <a:rPr dirty="0" sz="2000" spc="-2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khi </a:t>
            </a:r>
            <a:r>
              <a:rPr dirty="0" sz="2000" spc="-26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có </a:t>
            </a:r>
            <a:r>
              <a:rPr dirty="0" sz="2000" spc="-2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300">
                <a:solidFill>
                  <a:srgbClr val="10181E"/>
                </a:solidFill>
                <a:latin typeface="Arial MT"/>
                <a:cs typeface="Arial MT"/>
              </a:rPr>
              <a:t>dấu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000" spc="-305">
                <a:solidFill>
                  <a:srgbClr val="10181E"/>
                </a:solidFill>
                <a:latin typeface="Arial MT"/>
                <a:cs typeface="Arial MT"/>
              </a:rPr>
              <a:t>ệu 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hoạt</a:t>
            </a:r>
            <a:r>
              <a:rPr dirty="0" sz="2000" spc="229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động</a:t>
            </a:r>
            <a:r>
              <a:rPr dirty="0" sz="2000" spc="2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phạm</a:t>
            </a:r>
            <a:r>
              <a:rPr dirty="0" sz="2000" spc="2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04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695">
                <a:solidFill>
                  <a:srgbClr val="10181E"/>
                </a:solidFill>
                <a:latin typeface="Arial MT"/>
                <a:cs typeface="Arial MT"/>
              </a:rPr>
              <a:t>ộ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,</a:t>
            </a:r>
            <a:r>
              <a:rPr dirty="0" sz="2000" spc="229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vi</a:t>
            </a:r>
            <a:r>
              <a:rPr dirty="0" sz="2000" spc="2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phạm</a:t>
            </a:r>
            <a:r>
              <a:rPr dirty="0" sz="2000" spc="2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pháp</a:t>
            </a:r>
            <a:r>
              <a:rPr dirty="0" sz="2000" spc="2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l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u</a:t>
            </a:r>
            <a:r>
              <a:rPr dirty="0" sz="2000" spc="-894">
                <a:solidFill>
                  <a:srgbClr val="10181E"/>
                </a:solidFill>
                <a:latin typeface="Arial MT"/>
                <a:cs typeface="Arial MT"/>
              </a:rPr>
              <a:t>ậ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2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có</a:t>
            </a:r>
            <a:r>
              <a:rPr dirty="0" sz="2000" spc="2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li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ê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 spc="2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quan  </a:t>
            </a:r>
            <a:r>
              <a:rPr dirty="0" sz="2000" spc="-595">
                <a:solidFill>
                  <a:srgbClr val="10181E"/>
                </a:solidFill>
                <a:latin typeface="Arial MT"/>
                <a:cs typeface="Arial MT"/>
              </a:rPr>
              <a:t>đến</a:t>
            </a:r>
            <a:r>
              <a:rPr dirty="0" sz="2000" spc="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04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695">
                <a:solidFill>
                  <a:srgbClr val="10181E"/>
                </a:solidFill>
                <a:latin typeface="Arial MT"/>
                <a:cs typeface="Arial MT"/>
              </a:rPr>
              <a:t>ộ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000" spc="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phạm</a:t>
            </a:r>
            <a:r>
              <a:rPr dirty="0" sz="2000" spc="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m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ôi</a:t>
            </a:r>
            <a:r>
              <a:rPr dirty="0" sz="2000" spc="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000" spc="-67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000" spc="-690">
                <a:solidFill>
                  <a:srgbClr val="10181E"/>
                </a:solidFill>
                <a:latin typeface="Arial MT"/>
                <a:cs typeface="Arial MT"/>
              </a:rPr>
              <a:t>ờ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g;</a:t>
            </a:r>
            <a:r>
              <a:rPr dirty="0" sz="2000" spc="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khi</a:t>
            </a:r>
            <a:r>
              <a:rPr dirty="0" sz="2000" spc="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có</a:t>
            </a:r>
            <a:r>
              <a:rPr dirty="0" sz="2000" spc="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04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695">
                <a:solidFill>
                  <a:srgbClr val="10181E"/>
                </a:solidFill>
                <a:latin typeface="Arial MT"/>
                <a:cs typeface="Arial MT"/>
              </a:rPr>
              <a:t>ố</a:t>
            </a:r>
            <a:r>
              <a:rPr dirty="0" sz="2000" spc="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g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á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,</a:t>
            </a:r>
            <a:r>
              <a:rPr dirty="0" sz="2000" spc="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 spc="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báo</a:t>
            </a:r>
            <a:r>
              <a:rPr dirty="0" sz="2000" spc="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về</a:t>
            </a:r>
            <a:r>
              <a:rPr dirty="0" sz="2000" spc="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04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695">
                <a:solidFill>
                  <a:srgbClr val="10181E"/>
                </a:solidFill>
                <a:latin typeface="Arial MT"/>
                <a:cs typeface="Arial MT"/>
              </a:rPr>
              <a:t>ộ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i  </a:t>
            </a:r>
            <a:r>
              <a:rPr dirty="0" sz="2000" spc="-215">
                <a:solidFill>
                  <a:srgbClr val="10181E"/>
                </a:solidFill>
                <a:latin typeface="Arial MT"/>
                <a:cs typeface="Arial MT"/>
              </a:rPr>
              <a:t>phạ</a:t>
            </a:r>
            <a:r>
              <a:rPr dirty="0" sz="2000" spc="-260">
                <a:solidFill>
                  <a:srgbClr val="10181E"/>
                </a:solidFill>
                <a:latin typeface="Arial MT"/>
                <a:cs typeface="Arial MT"/>
              </a:rPr>
              <a:t>m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,</a:t>
            </a:r>
            <a:r>
              <a:rPr dirty="0" sz="2000" spc="6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k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000" spc="-890">
                <a:solidFill>
                  <a:srgbClr val="10181E"/>
                </a:solidFill>
                <a:latin typeface="Arial MT"/>
                <a:cs typeface="Arial MT"/>
              </a:rPr>
              <a:t>ế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 spc="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390">
                <a:solidFill>
                  <a:srgbClr val="10181E"/>
                </a:solidFill>
                <a:latin typeface="Arial MT"/>
                <a:cs typeface="Arial MT"/>
              </a:rPr>
              <a:t>nghị</a:t>
            </a:r>
            <a:r>
              <a:rPr dirty="0" sz="2000" spc="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kh</a:t>
            </a:r>
            <a:r>
              <a:rPr dirty="0" sz="2000" spc="-690">
                <a:solidFill>
                  <a:srgbClr val="10181E"/>
                </a:solidFill>
                <a:latin typeface="Arial MT"/>
                <a:cs typeface="Arial MT"/>
              </a:rPr>
              <a:t>ở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000" spc="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04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695">
                <a:solidFill>
                  <a:srgbClr val="10181E"/>
                </a:solidFill>
                <a:latin typeface="Arial MT"/>
                <a:cs typeface="Arial MT"/>
              </a:rPr>
              <a:t>ố</a:t>
            </a:r>
            <a:r>
              <a:rPr dirty="0" sz="2000" spc="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hoặc</a:t>
            </a:r>
            <a:r>
              <a:rPr dirty="0" sz="2000" spc="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có</a:t>
            </a:r>
            <a:r>
              <a:rPr dirty="0" sz="2000" spc="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 spc="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báo,</a:t>
            </a:r>
            <a:r>
              <a:rPr dirty="0" sz="2000" spc="6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phản</a:t>
            </a:r>
            <a:r>
              <a:rPr dirty="0" sz="2000" spc="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ánh</a:t>
            </a:r>
            <a:r>
              <a:rPr dirty="0" sz="2000" spc="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305">
                <a:solidFill>
                  <a:srgbClr val="10181E"/>
                </a:solidFill>
                <a:latin typeface="Arial MT"/>
                <a:cs typeface="Arial MT"/>
              </a:rPr>
              <a:t>về 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vi </a:t>
            </a:r>
            <a:r>
              <a:rPr dirty="0" sz="2000" spc="-2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phạm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5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quy </a:t>
            </a:r>
            <a:r>
              <a:rPr dirty="0" sz="2000" spc="-25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225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000" spc="-1220">
                <a:solidFill>
                  <a:srgbClr val="10181E"/>
                </a:solidFill>
                <a:latin typeface="Arial MT"/>
                <a:cs typeface="Arial MT"/>
              </a:rPr>
              <a:t>ị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nh </a:t>
            </a:r>
            <a:r>
              <a:rPr dirty="0" sz="2000" spc="-25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pháp </a:t>
            </a:r>
            <a:r>
              <a:rPr dirty="0" sz="2000" spc="-25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l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u</a:t>
            </a:r>
            <a:r>
              <a:rPr dirty="0" sz="2000" spc="-894">
                <a:solidFill>
                  <a:srgbClr val="10181E"/>
                </a:solidFill>
                <a:latin typeface="Arial MT"/>
                <a:cs typeface="Arial MT"/>
              </a:rPr>
              <a:t>ậ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t </a:t>
            </a:r>
            <a:r>
              <a:rPr dirty="0" sz="2000" spc="-254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li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ê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 </a:t>
            </a:r>
            <a:r>
              <a:rPr dirty="0" sz="2000" spc="-2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quan </a:t>
            </a:r>
            <a:r>
              <a:rPr dirty="0" sz="2000" spc="-2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595">
                <a:solidFill>
                  <a:srgbClr val="10181E"/>
                </a:solidFill>
                <a:latin typeface="Arial MT"/>
                <a:cs typeface="Arial MT"/>
              </a:rPr>
              <a:t>đến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04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695">
                <a:solidFill>
                  <a:srgbClr val="10181E"/>
                </a:solidFill>
                <a:latin typeface="Arial MT"/>
                <a:cs typeface="Arial MT"/>
              </a:rPr>
              <a:t>ộ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i </a:t>
            </a:r>
            <a:r>
              <a:rPr dirty="0" sz="2000" spc="-2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80">
                <a:solidFill>
                  <a:srgbClr val="10181E"/>
                </a:solidFill>
                <a:latin typeface="Arial MT"/>
                <a:cs typeface="Arial MT"/>
              </a:rPr>
              <a:t>phạm  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môi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00">
                <a:solidFill>
                  <a:srgbClr val="10181E"/>
                </a:solidFill>
                <a:latin typeface="Arial MT"/>
                <a:cs typeface="Arial MT"/>
              </a:rPr>
              <a:t>trường.</a:t>
            </a:r>
            <a:endParaRPr sz="2000">
              <a:latin typeface="Arial MT"/>
              <a:cs typeface="Arial MT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600"/>
              </a:spcBef>
              <a:buClr>
                <a:srgbClr val="9BCF63"/>
              </a:buClr>
              <a:buSzPct val="90000"/>
              <a:buChar char="-"/>
              <a:tabLst>
                <a:tab pos="355600" algn="l"/>
              </a:tabLst>
            </a:pP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P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000" spc="-894">
                <a:solidFill>
                  <a:srgbClr val="10181E"/>
                </a:solidFill>
                <a:latin typeface="Arial MT"/>
                <a:cs typeface="Arial MT"/>
              </a:rPr>
              <a:t>ả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000" spc="1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có</a:t>
            </a:r>
            <a:r>
              <a:rPr dirty="0" sz="2000" spc="1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335">
                <a:solidFill>
                  <a:srgbClr val="10181E"/>
                </a:solidFill>
                <a:latin typeface="Arial MT"/>
                <a:cs typeface="Arial MT"/>
              </a:rPr>
              <a:t>sự</a:t>
            </a:r>
            <a:r>
              <a:rPr dirty="0" sz="2000" spc="1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phối</a:t>
            </a:r>
            <a:r>
              <a:rPr dirty="0" sz="2000" spc="1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9">
                <a:solidFill>
                  <a:srgbClr val="10181E"/>
                </a:solidFill>
                <a:latin typeface="Arial MT"/>
                <a:cs typeface="Arial MT"/>
              </a:rPr>
              <a:t>hợp</a:t>
            </a:r>
            <a:r>
              <a:rPr dirty="0" sz="2000" spc="1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củ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a</a:t>
            </a:r>
            <a:r>
              <a:rPr dirty="0" sz="2000" spc="1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345">
                <a:solidFill>
                  <a:srgbClr val="10181E"/>
                </a:solidFill>
                <a:latin typeface="Arial MT"/>
                <a:cs typeface="Arial MT"/>
              </a:rPr>
              <a:t>cơ</a:t>
            </a:r>
            <a:r>
              <a:rPr dirty="0" sz="2000" spc="1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quan</a:t>
            </a:r>
            <a:r>
              <a:rPr dirty="0" sz="2000" spc="1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quản</a:t>
            </a:r>
            <a:r>
              <a:rPr dirty="0" sz="2000" spc="1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l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ý</a:t>
            </a:r>
            <a:r>
              <a:rPr dirty="0" sz="2000" spc="1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nhà</a:t>
            </a:r>
            <a:r>
              <a:rPr dirty="0" sz="2000" spc="1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4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 spc="-43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000" spc="-240">
                <a:solidFill>
                  <a:srgbClr val="10181E"/>
                </a:solidFill>
                <a:latin typeface="Arial MT"/>
                <a:cs typeface="Arial MT"/>
              </a:rPr>
              <a:t>ớc 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về</a:t>
            </a:r>
            <a:r>
              <a:rPr dirty="0" sz="2000" spc="-4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50">
                <a:solidFill>
                  <a:srgbClr val="10181E"/>
                </a:solidFill>
                <a:latin typeface="Arial MT"/>
                <a:cs typeface="Arial MT"/>
              </a:rPr>
              <a:t>BVMT,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lực </a:t>
            </a:r>
            <a:r>
              <a:rPr dirty="0" sz="2000" spc="-275">
                <a:solidFill>
                  <a:srgbClr val="10181E"/>
                </a:solidFill>
                <a:latin typeface="Arial MT"/>
                <a:cs typeface="Arial MT"/>
              </a:rPr>
              <a:t>lượng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Cảnh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sát 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phòng, </a:t>
            </a:r>
            <a:r>
              <a:rPr dirty="0" sz="2000" spc="-180">
                <a:solidFill>
                  <a:srgbClr val="10181E"/>
                </a:solidFill>
                <a:latin typeface="Arial MT"/>
                <a:cs typeface="Arial MT"/>
              </a:rPr>
              <a:t>chống </a:t>
            </a:r>
            <a:r>
              <a:rPr dirty="0" sz="2000" spc="-300">
                <a:solidFill>
                  <a:srgbClr val="10181E"/>
                </a:solidFill>
                <a:latin typeface="Arial MT"/>
                <a:cs typeface="Arial MT"/>
              </a:rPr>
              <a:t>tội</a:t>
            </a:r>
            <a:r>
              <a:rPr dirty="0" sz="2000" spc="-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10181E"/>
                </a:solidFill>
                <a:latin typeface="Arial MT"/>
                <a:cs typeface="Arial MT"/>
              </a:rPr>
              <a:t>phạm </a:t>
            </a:r>
            <a:r>
              <a:rPr dirty="0" sz="2000" spc="-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445">
                <a:solidFill>
                  <a:srgbClr val="10181E"/>
                </a:solidFill>
                <a:latin typeface="Arial MT"/>
                <a:cs typeface="Arial MT"/>
              </a:rPr>
              <a:t>về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m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ôi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000" spc="-67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000" spc="-690">
                <a:solidFill>
                  <a:srgbClr val="10181E"/>
                </a:solidFill>
                <a:latin typeface="Arial MT"/>
                <a:cs typeface="Arial MT"/>
              </a:rPr>
              <a:t>ờ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g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và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các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-345">
                <a:solidFill>
                  <a:srgbClr val="10181E"/>
                </a:solidFill>
                <a:latin typeface="Arial MT"/>
                <a:cs typeface="Arial MT"/>
              </a:rPr>
              <a:t>cơ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quan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khác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có</a:t>
            </a:r>
            <a:r>
              <a:rPr dirty="0" sz="20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 spc="5">
                <a:solidFill>
                  <a:srgbClr val="10181E"/>
                </a:solidFill>
                <a:latin typeface="Arial MT"/>
                <a:cs typeface="Arial MT"/>
              </a:rPr>
              <a:t>li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ê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qua</a:t>
            </a:r>
            <a:r>
              <a:rPr dirty="0" sz="2000" spc="-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000">
                <a:solidFill>
                  <a:srgbClr val="10181E"/>
                </a:solidFill>
                <a:latin typeface="Arial MT"/>
                <a:cs typeface="Arial MT"/>
              </a:rPr>
              <a:t>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4934" y="4836159"/>
            <a:ext cx="18351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95">
                <a:solidFill>
                  <a:srgbClr val="51B148"/>
                </a:solidFill>
                <a:latin typeface="Tahoma"/>
                <a:cs typeface="Tahoma"/>
              </a:rPr>
              <a:t>23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737235">
              <a:lnSpc>
                <a:spcPct val="100000"/>
              </a:lnSpc>
              <a:spcBef>
                <a:spcPts val="100"/>
              </a:spcBef>
            </a:pPr>
            <a:r>
              <a:rPr dirty="0"/>
              <a:t>Thanh</a:t>
            </a:r>
            <a:r>
              <a:rPr dirty="0" spc="-15"/>
              <a:t> </a:t>
            </a:r>
            <a:r>
              <a:rPr dirty="0" spc="-5"/>
              <a:t>tra,</a:t>
            </a:r>
            <a:r>
              <a:rPr dirty="0" spc="-20"/>
              <a:t> </a:t>
            </a:r>
            <a:r>
              <a:rPr dirty="0" spc="-5"/>
              <a:t>kiểm</a:t>
            </a:r>
            <a:r>
              <a:rPr dirty="0" spc="-15"/>
              <a:t> </a:t>
            </a:r>
            <a:r>
              <a:rPr dirty="0" spc="-5"/>
              <a:t>tra </a:t>
            </a:r>
            <a:r>
              <a:rPr dirty="0"/>
              <a:t>về</a:t>
            </a:r>
            <a:r>
              <a:rPr dirty="0" spc="-10"/>
              <a:t> </a:t>
            </a:r>
            <a:r>
              <a:rPr dirty="0" spc="-5"/>
              <a:t>BVMT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46004" y="1209548"/>
            <a:ext cx="6741159" cy="3482340"/>
          </a:xfrm>
          <a:prstGeom prst="rect">
            <a:avLst/>
          </a:prstGeom>
        </p:spPr>
        <p:txBody>
          <a:bodyPr wrap="square" lIns="0" tIns="9144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720"/>
              </a:spcBef>
            </a:pPr>
            <a:r>
              <a:rPr dirty="0" sz="2400" spc="-415">
                <a:solidFill>
                  <a:srgbClr val="10181E"/>
                </a:solidFill>
                <a:latin typeface="Arial MT"/>
                <a:cs typeface="Arial MT"/>
              </a:rPr>
              <a:t>Cơ</a:t>
            </a:r>
            <a:r>
              <a:rPr dirty="0" sz="2400" spc="-2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360">
                <a:solidFill>
                  <a:srgbClr val="10181E"/>
                </a:solidFill>
                <a:latin typeface="Arial MT"/>
                <a:cs typeface="Arial MT"/>
              </a:rPr>
              <a:t>chế</a:t>
            </a:r>
            <a:r>
              <a:rPr dirty="0" sz="2400" spc="-30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phối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80">
                <a:solidFill>
                  <a:srgbClr val="10181E"/>
                </a:solidFill>
                <a:latin typeface="Arial MT"/>
                <a:cs typeface="Arial MT"/>
              </a:rPr>
              <a:t>hợp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trong</a:t>
            </a:r>
            <a:r>
              <a:rPr dirty="0" sz="2400" spc="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thanh tra,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kiểm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tra:</a:t>
            </a:r>
            <a:endParaRPr sz="2400">
              <a:latin typeface="Arial MT"/>
              <a:cs typeface="Arial MT"/>
            </a:endParaRPr>
          </a:p>
          <a:p>
            <a:pPr algn="just" marL="355600" marR="5080" indent="-342900">
              <a:lnSpc>
                <a:spcPct val="100200"/>
              </a:lnSpc>
              <a:spcBef>
                <a:spcPts val="620"/>
              </a:spcBef>
            </a:pPr>
            <a:r>
              <a:rPr dirty="0" sz="1800">
                <a:solidFill>
                  <a:srgbClr val="9BCF63"/>
                </a:solidFill>
                <a:latin typeface="Arial MT"/>
                <a:cs typeface="Arial MT"/>
              </a:rPr>
              <a:t>-</a:t>
            </a:r>
            <a:r>
              <a:rPr dirty="0" sz="1800" spc="5">
                <a:solidFill>
                  <a:srgbClr val="9BCF63"/>
                </a:solidFill>
                <a:latin typeface="Arial MT"/>
                <a:cs typeface="Arial MT"/>
              </a:rPr>
              <a:t> </a:t>
            </a:r>
            <a:r>
              <a:rPr dirty="0" sz="2400" spc="-265">
                <a:solidFill>
                  <a:srgbClr val="10181E"/>
                </a:solidFill>
                <a:latin typeface="Arial MT"/>
                <a:cs typeface="Arial MT"/>
              </a:rPr>
              <a:t>Lực</a:t>
            </a:r>
            <a:r>
              <a:rPr dirty="0" sz="2400" spc="-26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325">
                <a:solidFill>
                  <a:srgbClr val="10181E"/>
                </a:solidFill>
                <a:latin typeface="Arial MT"/>
                <a:cs typeface="Arial MT"/>
              </a:rPr>
              <a:t>lượng</a:t>
            </a:r>
            <a:r>
              <a:rPr dirty="0" sz="2400" spc="-3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CSMT</a:t>
            </a:r>
            <a:r>
              <a:rPr dirty="0" sz="2400" spc="65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không</a:t>
            </a:r>
            <a:r>
              <a:rPr dirty="0" sz="2400" spc="6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kiểm</a:t>
            </a:r>
            <a:r>
              <a:rPr dirty="0" sz="2400" spc="13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tra</a:t>
            </a:r>
            <a:r>
              <a:rPr dirty="0" sz="2400" spc="66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các</a:t>
            </a:r>
            <a:r>
              <a:rPr dirty="0" sz="2400" spc="6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715">
                <a:solidFill>
                  <a:srgbClr val="10181E"/>
                </a:solidFill>
                <a:latin typeface="Arial MT"/>
                <a:cs typeface="Arial MT"/>
              </a:rPr>
              <a:t>đối </a:t>
            </a:r>
            <a:r>
              <a:rPr dirty="0" sz="2400" spc="-65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18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 spc="-62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400" spc="-830">
                <a:solidFill>
                  <a:srgbClr val="10181E"/>
                </a:solidFill>
                <a:latin typeface="Arial MT"/>
                <a:cs typeface="Arial MT"/>
              </a:rPr>
              <a:t>ợ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ng</a:t>
            </a:r>
            <a:r>
              <a:rPr dirty="0" sz="2400" spc="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hu</a:t>
            </a:r>
            <a:r>
              <a:rPr dirty="0" sz="2400" spc="-1070">
                <a:solidFill>
                  <a:srgbClr val="10181E"/>
                </a:solidFill>
                <a:latin typeface="Arial MT"/>
                <a:cs typeface="Arial MT"/>
              </a:rPr>
              <a:t>ộ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400" spc="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kế</a:t>
            </a:r>
            <a:r>
              <a:rPr dirty="0" sz="2400" spc="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ho</a:t>
            </a:r>
            <a:r>
              <a:rPr dirty="0" sz="2400" spc="-1070">
                <a:solidFill>
                  <a:srgbClr val="10181E"/>
                </a:solidFill>
                <a:latin typeface="Arial MT"/>
                <a:cs typeface="Arial MT"/>
              </a:rPr>
              <a:t>ạ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ch</a:t>
            </a:r>
            <a:r>
              <a:rPr dirty="0" sz="2400" spc="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ki</a:t>
            </a:r>
            <a:r>
              <a:rPr dirty="0" sz="2400" spc="-1070">
                <a:solidFill>
                  <a:srgbClr val="10181E"/>
                </a:solidFill>
                <a:latin typeface="Arial MT"/>
                <a:cs typeface="Arial MT"/>
              </a:rPr>
              <a:t>ể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m</a:t>
            </a:r>
            <a:r>
              <a:rPr dirty="0" sz="2400" spc="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ra,</a:t>
            </a:r>
            <a:r>
              <a:rPr dirty="0" sz="2400" spc="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hanh</a:t>
            </a:r>
            <a:r>
              <a:rPr dirty="0" sz="2400" spc="8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ra</a:t>
            </a:r>
            <a:r>
              <a:rPr dirty="0" sz="2400" spc="8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hàng  </a:t>
            </a:r>
            <a:r>
              <a:rPr dirty="0" sz="2400" spc="-360">
                <a:solidFill>
                  <a:srgbClr val="10181E"/>
                </a:solidFill>
                <a:latin typeface="Arial MT"/>
                <a:cs typeface="Arial MT"/>
              </a:rPr>
              <a:t>năm</a:t>
            </a:r>
            <a:r>
              <a:rPr dirty="0" sz="2400" spc="229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do</a:t>
            </a:r>
            <a:r>
              <a:rPr dirty="0" sz="2400" spc="229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434">
                <a:solidFill>
                  <a:srgbClr val="10181E"/>
                </a:solidFill>
                <a:latin typeface="Arial MT"/>
                <a:cs typeface="Arial MT"/>
              </a:rPr>
              <a:t>B</a:t>
            </a:r>
            <a:r>
              <a:rPr dirty="0" sz="2400" spc="-640">
                <a:solidFill>
                  <a:srgbClr val="10181E"/>
                </a:solidFill>
                <a:latin typeface="Arial MT"/>
                <a:cs typeface="Arial MT"/>
              </a:rPr>
              <a:t>ộ</a:t>
            </a:r>
            <a:r>
              <a:rPr dirty="0" sz="2400" spc="229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 spc="5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M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,</a:t>
            </a:r>
            <a:r>
              <a:rPr dirty="0" sz="2400" spc="2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U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B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ND</a:t>
            </a:r>
            <a:r>
              <a:rPr dirty="0" sz="2400" spc="229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cấ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p</a:t>
            </a:r>
            <a:r>
              <a:rPr dirty="0" sz="2400" spc="229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41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 spc="-1460">
                <a:solidFill>
                  <a:srgbClr val="10181E"/>
                </a:solidFill>
                <a:latin typeface="Arial MT"/>
                <a:cs typeface="Arial MT"/>
              </a:rPr>
              <a:t>ỉ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nh,</a:t>
            </a:r>
            <a:r>
              <a:rPr dirty="0" sz="2400" spc="22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cấ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p</a:t>
            </a:r>
            <a:r>
              <a:rPr dirty="0" sz="2400" spc="229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hu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yệ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  phê </a:t>
            </a:r>
            <a:r>
              <a:rPr dirty="0" sz="2400" spc="-180">
                <a:solidFill>
                  <a:srgbClr val="10181E"/>
                </a:solidFill>
                <a:latin typeface="Arial MT"/>
                <a:cs typeface="Arial MT"/>
              </a:rPr>
              <a:t>duyệt,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trừ</a:t>
            </a:r>
            <a:r>
              <a:rPr dirty="0" sz="2400" spc="-2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trường</a:t>
            </a:r>
            <a:r>
              <a:rPr dirty="0" sz="2400" spc="-2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80">
                <a:solidFill>
                  <a:srgbClr val="10181E"/>
                </a:solidFill>
                <a:latin typeface="Arial MT"/>
                <a:cs typeface="Arial MT"/>
              </a:rPr>
              <a:t>hợp</a:t>
            </a:r>
            <a:r>
              <a:rPr dirty="0" sz="2400" spc="-2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phát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hiện</a:t>
            </a:r>
            <a:r>
              <a:rPr dirty="0" sz="2400" spc="-2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360">
                <a:solidFill>
                  <a:srgbClr val="10181E"/>
                </a:solidFill>
                <a:latin typeface="Arial MT"/>
                <a:cs typeface="Arial MT"/>
              </a:rPr>
              <a:t>dấu</a:t>
            </a:r>
            <a:r>
              <a:rPr dirty="0" sz="2400" spc="-35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hiệu </a:t>
            </a:r>
            <a:r>
              <a:rPr dirty="0" sz="2400" spc="-2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hoạt</a:t>
            </a:r>
            <a:r>
              <a:rPr dirty="0" sz="2400" spc="-2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động</a:t>
            </a:r>
            <a:r>
              <a:rPr dirty="0" sz="2400" spc="-53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phạm</a:t>
            </a:r>
            <a:r>
              <a:rPr dirty="0" sz="2400" spc="-2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360">
                <a:solidFill>
                  <a:srgbClr val="10181E"/>
                </a:solidFill>
                <a:latin typeface="Arial MT"/>
                <a:cs typeface="Arial MT"/>
              </a:rPr>
              <a:t>tội</a:t>
            </a:r>
            <a:r>
              <a:rPr dirty="0" sz="2400" spc="-35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về</a:t>
            </a:r>
            <a:r>
              <a:rPr dirty="0" sz="2400" spc="-53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BVMT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hoặc</a:t>
            </a:r>
            <a:r>
              <a:rPr dirty="0" sz="2400" spc="-2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00">
                <a:solidFill>
                  <a:srgbClr val="10181E"/>
                </a:solidFill>
                <a:latin typeface="Arial MT"/>
                <a:cs typeface="Arial MT"/>
              </a:rPr>
              <a:t>thực</a:t>
            </a:r>
            <a:r>
              <a:rPr dirty="0" sz="2400" spc="2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hiện </a:t>
            </a:r>
            <a:r>
              <a:rPr dirty="0" sz="2400" spc="-2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theo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quy </a:t>
            </a:r>
            <a:r>
              <a:rPr dirty="0" sz="2400" spc="-735">
                <a:solidFill>
                  <a:srgbClr val="10181E"/>
                </a:solidFill>
                <a:latin typeface="Arial MT"/>
                <a:cs typeface="Arial MT"/>
              </a:rPr>
              <a:t>định</a:t>
            </a:r>
            <a:r>
              <a:rPr dirty="0" sz="2400" spc="5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pháp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luật</a:t>
            </a:r>
            <a:r>
              <a:rPr dirty="0" sz="2400" spc="1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về</a:t>
            </a:r>
            <a:r>
              <a:rPr dirty="0" sz="2400" spc="-53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40">
                <a:solidFill>
                  <a:srgbClr val="10181E"/>
                </a:solidFill>
                <a:latin typeface="Arial MT"/>
                <a:cs typeface="Arial MT"/>
              </a:rPr>
              <a:t>tố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tụng</a:t>
            </a:r>
            <a:r>
              <a:rPr dirty="0" sz="2400" spc="5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hình </a:t>
            </a:r>
            <a:r>
              <a:rPr dirty="0" sz="2400" spc="-400">
                <a:solidFill>
                  <a:srgbClr val="10181E"/>
                </a:solidFill>
                <a:latin typeface="Arial MT"/>
                <a:cs typeface="Arial MT"/>
              </a:rPr>
              <a:t>sự </a:t>
            </a:r>
            <a:r>
              <a:rPr dirty="0" sz="2400" spc="-39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hoặc</a:t>
            </a:r>
            <a:r>
              <a:rPr dirty="0" sz="2400" spc="13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phải</a:t>
            </a:r>
            <a:r>
              <a:rPr dirty="0" sz="2400" spc="13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ngăn</a:t>
            </a:r>
            <a:r>
              <a:rPr dirty="0" sz="2400" spc="13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chặn</a:t>
            </a:r>
            <a:r>
              <a:rPr dirty="0" sz="2400" spc="13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ngay hành vi vi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phạm </a:t>
            </a:r>
            <a:r>
              <a:rPr dirty="0" sz="2400" spc="-2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pháp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lu</a:t>
            </a:r>
            <a:r>
              <a:rPr dirty="0" sz="2400" spc="-1070">
                <a:solidFill>
                  <a:srgbClr val="10181E"/>
                </a:solidFill>
                <a:latin typeface="Arial MT"/>
                <a:cs typeface="Arial MT"/>
              </a:rPr>
              <a:t>ậ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gây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ô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nh</a:t>
            </a:r>
            <a:r>
              <a:rPr dirty="0" sz="24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ễm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môi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400" spc="-79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400" spc="-830">
                <a:solidFill>
                  <a:srgbClr val="10181E"/>
                </a:solidFill>
                <a:latin typeface="Arial MT"/>
                <a:cs typeface="Arial MT"/>
              </a:rPr>
              <a:t>ờ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ng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đang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xả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y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ra.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9534" y="4831702"/>
            <a:ext cx="231775" cy="2343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dirty="0" sz="1300" spc="-105">
                <a:solidFill>
                  <a:srgbClr val="51B148"/>
                </a:solidFill>
                <a:latin typeface="Tahoma"/>
                <a:cs typeface="Tahoma"/>
              </a:rPr>
              <a:t>25</a:t>
            </a:fld>
            <a:endParaRPr sz="13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737235">
              <a:lnSpc>
                <a:spcPct val="100000"/>
              </a:lnSpc>
              <a:spcBef>
                <a:spcPts val="100"/>
              </a:spcBef>
            </a:pPr>
            <a:r>
              <a:rPr dirty="0"/>
              <a:t>Thanh</a:t>
            </a:r>
            <a:r>
              <a:rPr dirty="0" spc="-15"/>
              <a:t> </a:t>
            </a:r>
            <a:r>
              <a:rPr dirty="0" spc="-5"/>
              <a:t>tra,</a:t>
            </a:r>
            <a:r>
              <a:rPr dirty="0" spc="-20"/>
              <a:t> </a:t>
            </a:r>
            <a:r>
              <a:rPr dirty="0" spc="-5"/>
              <a:t>kiểm</a:t>
            </a:r>
            <a:r>
              <a:rPr dirty="0" spc="-15"/>
              <a:t> </a:t>
            </a:r>
            <a:r>
              <a:rPr dirty="0" spc="-5"/>
              <a:t>tra </a:t>
            </a:r>
            <a:r>
              <a:rPr dirty="0"/>
              <a:t>về</a:t>
            </a:r>
            <a:r>
              <a:rPr dirty="0" spc="-10"/>
              <a:t> </a:t>
            </a:r>
            <a:r>
              <a:rPr dirty="0" spc="-5"/>
              <a:t>BVMT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92757" y="1209548"/>
            <a:ext cx="6593840" cy="3113405"/>
          </a:xfrm>
          <a:prstGeom prst="rect">
            <a:avLst/>
          </a:prstGeom>
        </p:spPr>
        <p:txBody>
          <a:bodyPr wrap="square" lIns="0" tIns="9144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720"/>
              </a:spcBef>
            </a:pPr>
            <a:r>
              <a:rPr dirty="0" sz="2400" spc="-415">
                <a:solidFill>
                  <a:srgbClr val="10181E"/>
                </a:solidFill>
                <a:latin typeface="Arial MT"/>
                <a:cs typeface="Arial MT"/>
              </a:rPr>
              <a:t>Cơ</a:t>
            </a:r>
            <a:r>
              <a:rPr dirty="0" sz="2400" spc="-2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360">
                <a:solidFill>
                  <a:srgbClr val="10181E"/>
                </a:solidFill>
                <a:latin typeface="Arial MT"/>
                <a:cs typeface="Arial MT"/>
              </a:rPr>
              <a:t>chế</a:t>
            </a:r>
            <a:r>
              <a:rPr dirty="0" sz="2400" spc="-30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phối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80">
                <a:solidFill>
                  <a:srgbClr val="10181E"/>
                </a:solidFill>
                <a:latin typeface="Arial MT"/>
                <a:cs typeface="Arial MT"/>
              </a:rPr>
              <a:t>hợp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trong</a:t>
            </a:r>
            <a:r>
              <a:rPr dirty="0" sz="2400" spc="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thanh tra,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kiểm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tra:</a:t>
            </a:r>
            <a:endParaRPr sz="2400">
              <a:latin typeface="Arial MT"/>
              <a:cs typeface="Arial MT"/>
            </a:endParaRPr>
          </a:p>
          <a:p>
            <a:pPr algn="just" marL="355600" marR="5080" indent="-342900">
              <a:lnSpc>
                <a:spcPct val="100099"/>
              </a:lnSpc>
              <a:spcBef>
                <a:spcPts val="625"/>
              </a:spcBef>
            </a:pPr>
            <a:r>
              <a:rPr dirty="0" sz="1800">
                <a:solidFill>
                  <a:srgbClr val="9BCF63"/>
                </a:solidFill>
                <a:latin typeface="Arial MT"/>
                <a:cs typeface="Arial MT"/>
              </a:rPr>
              <a:t>-</a:t>
            </a:r>
            <a:r>
              <a:rPr dirty="0" sz="1800" spc="5">
                <a:solidFill>
                  <a:srgbClr val="9BCF63"/>
                </a:solidFill>
                <a:latin typeface="Arial MT"/>
                <a:cs typeface="Arial MT"/>
              </a:rPr>
              <a:t> </a:t>
            </a:r>
            <a:r>
              <a:rPr dirty="0" sz="2400" spc="-280">
                <a:solidFill>
                  <a:srgbClr val="10181E"/>
                </a:solidFill>
                <a:latin typeface="Arial MT"/>
                <a:cs typeface="Arial MT"/>
              </a:rPr>
              <a:t>Việc</a:t>
            </a:r>
            <a:r>
              <a:rPr dirty="0" sz="2400" spc="-27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kiểm</a:t>
            </a:r>
            <a:r>
              <a:rPr dirty="0" sz="2400" spc="-2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tra </a:t>
            </a:r>
            <a:r>
              <a:rPr dirty="0" sz="2400" spc="-360">
                <a:solidFill>
                  <a:srgbClr val="10181E"/>
                </a:solidFill>
                <a:latin typeface="Arial MT"/>
                <a:cs typeface="Arial MT"/>
              </a:rPr>
              <a:t>của</a:t>
            </a:r>
            <a:r>
              <a:rPr dirty="0" sz="2400" spc="-35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65">
                <a:solidFill>
                  <a:srgbClr val="10181E"/>
                </a:solidFill>
                <a:latin typeface="Arial MT"/>
                <a:cs typeface="Arial MT"/>
              </a:rPr>
              <a:t>lực</a:t>
            </a:r>
            <a:r>
              <a:rPr dirty="0" sz="2400" spc="-26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325">
                <a:solidFill>
                  <a:srgbClr val="10181E"/>
                </a:solidFill>
                <a:latin typeface="Arial MT"/>
                <a:cs typeface="Arial MT"/>
              </a:rPr>
              <a:t>lượng</a:t>
            </a:r>
            <a:r>
              <a:rPr dirty="0" sz="2400" spc="-32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cảnh</a:t>
            </a:r>
            <a:r>
              <a:rPr dirty="0" sz="2400" spc="-2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sát phòng, </a:t>
            </a:r>
            <a:r>
              <a:rPr dirty="0" sz="2400" spc="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ch</a:t>
            </a:r>
            <a:r>
              <a:rPr dirty="0" sz="2400" spc="-1070">
                <a:solidFill>
                  <a:srgbClr val="10181E"/>
                </a:solidFill>
                <a:latin typeface="Arial MT"/>
                <a:cs typeface="Arial MT"/>
              </a:rPr>
              <a:t>ố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ng</a:t>
            </a:r>
            <a:r>
              <a:rPr dirty="0" sz="2400" spc="3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4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 spc="-835">
                <a:solidFill>
                  <a:srgbClr val="10181E"/>
                </a:solidFill>
                <a:latin typeface="Arial MT"/>
                <a:cs typeface="Arial MT"/>
              </a:rPr>
              <a:t>ộ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400" spc="3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phạm</a:t>
            </a:r>
            <a:r>
              <a:rPr dirty="0" sz="2400" spc="3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về</a:t>
            </a:r>
            <a:r>
              <a:rPr dirty="0" sz="2400" spc="3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môi</a:t>
            </a:r>
            <a:r>
              <a:rPr dirty="0" sz="2400" spc="3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r</a:t>
            </a:r>
            <a:r>
              <a:rPr dirty="0" sz="2400" spc="-790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400" spc="-830">
                <a:solidFill>
                  <a:srgbClr val="10181E"/>
                </a:solidFill>
                <a:latin typeface="Arial MT"/>
                <a:cs typeface="Arial MT"/>
              </a:rPr>
              <a:t>ờ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ng</a:t>
            </a:r>
            <a:r>
              <a:rPr dirty="0" sz="2400" spc="3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400" spc="-790">
                <a:solidFill>
                  <a:srgbClr val="10181E"/>
                </a:solidFill>
                <a:latin typeface="Arial MT"/>
                <a:cs typeface="Arial MT"/>
              </a:rPr>
              <a:t>ự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400" spc="3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h</a:t>
            </a:r>
            <a:r>
              <a:rPr dirty="0" sz="2400" spc="5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ện</a:t>
            </a:r>
            <a:r>
              <a:rPr dirty="0" sz="2400" spc="3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khi  </a:t>
            </a:r>
            <a:r>
              <a:rPr dirty="0" sz="2400" spc="-360">
                <a:solidFill>
                  <a:srgbClr val="10181E"/>
                </a:solidFill>
                <a:latin typeface="Arial MT"/>
                <a:cs typeface="Arial MT"/>
              </a:rPr>
              <a:t>đáp</a:t>
            </a:r>
            <a:r>
              <a:rPr dirty="0" sz="2400" spc="-35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65">
                <a:solidFill>
                  <a:srgbClr val="10181E"/>
                </a:solidFill>
                <a:latin typeface="Arial MT"/>
                <a:cs typeface="Arial MT"/>
              </a:rPr>
              <a:t>ứng</a:t>
            </a:r>
            <a:r>
              <a:rPr dirty="0" sz="2400" spc="-26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1070">
                <a:solidFill>
                  <a:srgbClr val="10181E"/>
                </a:solidFill>
                <a:latin typeface="Arial MT"/>
                <a:cs typeface="Arial MT"/>
              </a:rPr>
              <a:t>đủ</a:t>
            </a:r>
            <a:r>
              <a:rPr dirty="0" sz="2400" spc="16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360">
                <a:solidFill>
                  <a:srgbClr val="10181E"/>
                </a:solidFill>
                <a:latin typeface="Arial MT"/>
                <a:cs typeface="Arial MT"/>
              </a:rPr>
              <a:t>một</a:t>
            </a:r>
            <a:r>
              <a:rPr dirty="0" sz="2400" spc="-35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trong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các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điều</a:t>
            </a:r>
            <a:r>
              <a:rPr dirty="0" sz="2400" spc="-4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kiện</a:t>
            </a:r>
            <a:r>
              <a:rPr dirty="0" sz="2400" spc="12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quy </a:t>
            </a:r>
            <a:r>
              <a:rPr dirty="0" sz="2400" spc="-735">
                <a:solidFill>
                  <a:srgbClr val="10181E"/>
                </a:solidFill>
                <a:latin typeface="Arial MT"/>
                <a:cs typeface="Arial MT"/>
              </a:rPr>
              <a:t>định </a:t>
            </a:r>
            <a:r>
              <a:rPr dirty="0" sz="2400" spc="-65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4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 spc="-835">
                <a:solidFill>
                  <a:srgbClr val="10181E"/>
                </a:solidFill>
                <a:latin typeface="Arial MT"/>
                <a:cs typeface="Arial MT"/>
              </a:rPr>
              <a:t>ạ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400" spc="1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875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400" spc="-190">
                <a:solidFill>
                  <a:srgbClr val="10181E"/>
                </a:solidFill>
                <a:latin typeface="Arial MT"/>
                <a:cs typeface="Arial MT"/>
              </a:rPr>
              <a:t>i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ểm</a:t>
            </a:r>
            <a:r>
              <a:rPr dirty="0" sz="2400" spc="16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b</a:t>
            </a:r>
            <a:r>
              <a:rPr dirty="0" sz="2400" spc="16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kho</a:t>
            </a:r>
            <a:r>
              <a:rPr dirty="0" sz="2400" spc="-1070">
                <a:solidFill>
                  <a:srgbClr val="10181E"/>
                </a:solidFill>
                <a:latin typeface="Arial MT"/>
                <a:cs typeface="Arial MT"/>
              </a:rPr>
              <a:t>ả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400" spc="16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3</a:t>
            </a:r>
            <a:r>
              <a:rPr dirty="0" sz="2400" spc="16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80">
                <a:solidFill>
                  <a:srgbClr val="10181E"/>
                </a:solidFill>
                <a:latin typeface="Arial MT"/>
                <a:cs typeface="Arial MT"/>
              </a:rPr>
              <a:t>Điề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u</a:t>
            </a:r>
            <a:r>
              <a:rPr dirty="0" sz="2400" spc="1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160</a:t>
            </a:r>
            <a:r>
              <a:rPr dirty="0" sz="2400" spc="1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củ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a</a:t>
            </a:r>
            <a:r>
              <a:rPr dirty="0" sz="2400" spc="16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Luật</a:t>
            </a:r>
            <a:r>
              <a:rPr dirty="0" sz="2400" spc="15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BV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M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T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, 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đồng</a:t>
            </a:r>
            <a:r>
              <a:rPr dirty="0" sz="2400" spc="-53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10">
                <a:solidFill>
                  <a:srgbClr val="10181E"/>
                </a:solidFill>
                <a:latin typeface="Arial MT"/>
                <a:cs typeface="Arial MT"/>
              </a:rPr>
              <a:t>thời</a:t>
            </a:r>
            <a:r>
              <a:rPr dirty="0" sz="2400" spc="24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phải</a:t>
            </a:r>
            <a:r>
              <a:rPr dirty="0" sz="2400" spc="12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không </a:t>
            </a:r>
            <a:r>
              <a:rPr dirty="0" sz="2400" spc="-215">
                <a:solidFill>
                  <a:srgbClr val="10181E"/>
                </a:solidFill>
                <a:latin typeface="Arial MT"/>
                <a:cs typeface="Arial MT"/>
              </a:rPr>
              <a:t>thuộc</a:t>
            </a:r>
            <a:r>
              <a:rPr dirty="0" sz="2400" spc="24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kế</a:t>
            </a:r>
            <a:r>
              <a:rPr dirty="0" sz="2400" spc="-4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215">
                <a:solidFill>
                  <a:srgbClr val="10181E"/>
                </a:solidFill>
                <a:latin typeface="Arial MT"/>
                <a:cs typeface="Arial MT"/>
              </a:rPr>
              <a:t>hoạch</a:t>
            </a:r>
            <a:r>
              <a:rPr dirty="0" sz="2400" spc="23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thanh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tra, </a:t>
            </a:r>
            <a:r>
              <a:rPr dirty="0" sz="2400" spc="-270">
                <a:solidFill>
                  <a:srgbClr val="10181E"/>
                </a:solidFill>
                <a:latin typeface="Arial MT"/>
                <a:cs typeface="Arial MT"/>
              </a:rPr>
              <a:t>kiểm</a:t>
            </a:r>
            <a:r>
              <a:rPr dirty="0" sz="2400" spc="12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tra </a:t>
            </a:r>
            <a:r>
              <a:rPr dirty="0" sz="2400" spc="-360">
                <a:solidFill>
                  <a:srgbClr val="10181E"/>
                </a:solidFill>
                <a:latin typeface="Arial MT"/>
                <a:cs typeface="Arial MT"/>
              </a:rPr>
              <a:t>của</a:t>
            </a:r>
            <a:r>
              <a:rPr dirty="0" sz="2400" spc="-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40">
                <a:solidFill>
                  <a:srgbClr val="10181E"/>
                </a:solidFill>
                <a:latin typeface="Arial MT"/>
                <a:cs typeface="Arial MT"/>
              </a:rPr>
              <a:t>Bộ</a:t>
            </a:r>
            <a:r>
              <a:rPr dirty="0" sz="2400" spc="-409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5">
                <a:solidFill>
                  <a:srgbClr val="10181E"/>
                </a:solidFill>
                <a:latin typeface="Arial MT"/>
                <a:cs typeface="Arial MT"/>
              </a:rPr>
              <a:t>TNMT, 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UBND </a:t>
            </a:r>
            <a:r>
              <a:rPr dirty="0" sz="2400" spc="-360">
                <a:solidFill>
                  <a:srgbClr val="10181E"/>
                </a:solidFill>
                <a:latin typeface="Arial MT"/>
                <a:cs typeface="Arial MT"/>
              </a:rPr>
              <a:t>cấp</a:t>
            </a:r>
            <a:r>
              <a:rPr dirty="0" sz="2400" spc="-5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375">
                <a:solidFill>
                  <a:srgbClr val="10181E"/>
                </a:solidFill>
                <a:latin typeface="Arial MT"/>
                <a:cs typeface="Arial MT"/>
              </a:rPr>
              <a:t>tỉnh, </a:t>
            </a:r>
            <a:r>
              <a:rPr dirty="0" sz="2400" spc="-37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cấ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p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hu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yệ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n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535">
                <a:solidFill>
                  <a:srgbClr val="10181E"/>
                </a:solidFill>
                <a:latin typeface="Arial MT"/>
                <a:cs typeface="Arial MT"/>
              </a:rPr>
              <a:t>đã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 spc="-930">
                <a:solidFill>
                  <a:srgbClr val="10181E"/>
                </a:solidFill>
                <a:latin typeface="Arial MT"/>
                <a:cs typeface="Arial MT"/>
              </a:rPr>
              <a:t>đ</a:t>
            </a:r>
            <a:r>
              <a:rPr dirty="0" sz="2400" spc="-925">
                <a:solidFill>
                  <a:srgbClr val="10181E"/>
                </a:solidFill>
                <a:latin typeface="Arial MT"/>
                <a:cs typeface="Arial MT"/>
              </a:rPr>
              <a:t>ư</a:t>
            </a:r>
            <a:r>
              <a:rPr dirty="0" sz="2400" spc="-830">
                <a:solidFill>
                  <a:srgbClr val="10181E"/>
                </a:solidFill>
                <a:latin typeface="Arial MT"/>
                <a:cs typeface="Arial MT"/>
              </a:rPr>
              <a:t>ợ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c</a:t>
            </a:r>
            <a:r>
              <a:rPr dirty="0" sz="2400" spc="-10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ban</a:t>
            </a:r>
            <a:r>
              <a:rPr dirty="0" sz="2400" spc="-5">
                <a:solidFill>
                  <a:srgbClr val="10181E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10181E"/>
                </a:solidFill>
                <a:latin typeface="Arial MT"/>
                <a:cs typeface="Arial MT"/>
              </a:rPr>
              <a:t>hành.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9534" y="4831702"/>
            <a:ext cx="231775" cy="2343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dirty="0" sz="1300" spc="-105">
                <a:solidFill>
                  <a:srgbClr val="51B148"/>
                </a:solidFill>
                <a:latin typeface="Tahoma"/>
                <a:cs typeface="Tahoma"/>
              </a:rPr>
              <a:t>25</a:t>
            </a:fld>
            <a:endParaRPr sz="13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737235">
              <a:lnSpc>
                <a:spcPct val="100000"/>
              </a:lnSpc>
              <a:spcBef>
                <a:spcPts val="100"/>
              </a:spcBef>
            </a:pPr>
            <a:r>
              <a:rPr dirty="0"/>
              <a:t>Thanh</a:t>
            </a:r>
            <a:r>
              <a:rPr dirty="0" spc="-15"/>
              <a:t> </a:t>
            </a:r>
            <a:r>
              <a:rPr dirty="0" spc="-5"/>
              <a:t>tra,</a:t>
            </a:r>
            <a:r>
              <a:rPr dirty="0" spc="-20"/>
              <a:t> </a:t>
            </a:r>
            <a:r>
              <a:rPr dirty="0" spc="-5"/>
              <a:t>kiểm</a:t>
            </a:r>
            <a:r>
              <a:rPr dirty="0" spc="-15"/>
              <a:t> </a:t>
            </a:r>
            <a:r>
              <a:rPr dirty="0" spc="-5"/>
              <a:t>tra </a:t>
            </a:r>
            <a:r>
              <a:rPr dirty="0"/>
              <a:t>về</a:t>
            </a:r>
            <a:r>
              <a:rPr dirty="0" spc="-10"/>
              <a:t> </a:t>
            </a:r>
            <a:r>
              <a:rPr dirty="0" spc="-5"/>
              <a:t>BVMT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Hình ảnh" ma:contentTypeID="0x0101020026084579F570BB4A92F084D93C888CCF" ma:contentTypeVersion="1" ma:contentTypeDescription="Tải lên hình ảnh hoặc ảnh chụp." ma:contentTypeScope="" ma:versionID="4790ff9c8b0011c8f21eded4da48ecaa">
  <xsd:schema xmlns:xsd="http://www.w3.org/2001/XMLSchema" xmlns:p="http://schemas.microsoft.com/office/2006/metadata/properties" xmlns:ns1="http://schemas.microsoft.com/sharepoint/v3" xmlns:ns2="63f82c29-fac6-496d-be17-7989c11b8557" targetNamespace="http://schemas.microsoft.com/office/2006/metadata/properties" ma:root="true" ma:fieldsID="69ef5e373fd5d5056ce25cb9e4d851af" ns1:_="" ns2:_="">
    <xsd:import namespace="http://schemas.microsoft.com/sharepoint/v3"/>
    <xsd:import namespace="63f82c29-fac6-496d-be17-7989c11b8557"/>
    <xsd:element name="properties">
      <xsd:complexType>
        <xsd:sequence>
          <xsd:element name="documentManagement">
            <xsd:complexType>
              <xsd:all>
                <xsd:element ref="ns1:ImageWidth" minOccurs="0"/>
                <xsd:element ref="ns1:ImageHeight" minOccurs="0"/>
                <xsd:element ref="ns1:ImageCreateDate" minOccurs="0"/>
                <xsd:element ref="ns1:Description" minOccurs="0"/>
                <xsd:element ref="ns2:Ch_x1ecd_n_x0020_h_x00ec_nh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ImageWidth" ma:index="11" nillable="true" ma:displayName="Độ rộng Hình ảnh" ma:internalName="ImageWidth" ma:readOnly="true">
      <xsd:simpleType>
        <xsd:restriction base="dms:Unknown"/>
      </xsd:simpleType>
    </xsd:element>
    <xsd:element name="ImageHeight" ma:index="12" nillable="true" ma:displayName="Chiều cao Hình ảnh" ma:internalName="ImageHeight" ma:readOnly="true">
      <xsd:simpleType>
        <xsd:restriction base="dms:Unknown"/>
      </xsd:simpleType>
    </xsd:element>
    <xsd:element name="ImageCreateDate" ma:index="13" nillable="true" ma:displayName="Ngày Chụp Hình ảnh" ma:format="DateTime" ma:hidden="true" ma:internalName="ImageCreateDate">
      <xsd:simpleType>
        <xsd:restriction base="dms:DateTime"/>
      </xsd:simpleType>
    </xsd:element>
    <xsd:element name="Description" ma:index="14" nillable="true" ma:displayName="Mô tả" ma:description="Được sử dụng làm văn bản thay thế cho hình ảnh" ma:hidden="true" ma:internalName="Description">
      <xsd:simpleType>
        <xsd:restriction base="dms:Note"/>
      </xsd:simpleType>
    </xsd:element>
  </xsd:schema>
  <xsd:schema xmlns:xsd="http://www.w3.org/2001/XMLSchema" xmlns:dms="http://schemas.microsoft.com/office/2006/documentManagement/types" targetNamespace="63f82c29-fac6-496d-be17-7989c11b8557" elementFormDefault="qualified">
    <xsd:import namespace="http://schemas.microsoft.com/office/2006/documentManagement/types"/>
    <xsd:element name="Ch_x1ecd_n_x0020_h_x00ec_nh" ma:index="23" nillable="true" ma:displayName="Chọn hình" ma:internalName="Ch_x1ecd_n_x0020_h_x00ec_nh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Loại Nội dung" ma:readOnly="true"/>
        <xsd:element ref="dc:title" minOccurs="0" maxOccurs="1" ma:index="8" ma:displayName="Tiêu đề"/>
        <xsd:element ref="dc:subject" minOccurs="0" maxOccurs="1"/>
        <xsd:element ref="dc:description" minOccurs="0" maxOccurs="1"/>
        <xsd:element name="keywords" minOccurs="0" maxOccurs="1" type="xsd:string" ma:index="20" ma:displayName="Từ khoá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h_x1ecd_n_x0020_h_x00ec_nh xmlns="63f82c29-fac6-496d-be17-7989c11b8557" xsi:nil="true"/>
    <ImageCreateDate xmlns="http://schemas.microsoft.com/sharepoint/v3" xsi:nil="true"/>
    <Description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8AA04125-7ECB-4E07-985B-442E7423BBB5}"/>
</file>

<file path=customXml/itemProps2.xml><?xml version="1.0" encoding="utf-8"?>
<ds:datastoreItem xmlns:ds="http://schemas.openxmlformats.org/officeDocument/2006/customXml" ds:itemID="{58992ECE-6EDE-48A4-BDDB-4E03B6709AEB}"/>
</file>

<file path=customXml/itemProps3.xml><?xml version="1.0" encoding="utf-8"?>
<ds:datastoreItem xmlns:ds="http://schemas.openxmlformats.org/officeDocument/2006/customXml" ds:itemID="{2A361E9C-3107-45B7-8285-6D7DA4A6314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keywords/>
  <dcterms:created xsi:type="dcterms:W3CDTF">2022-03-28T02:46:35Z</dcterms:created>
  <dcterms:modified xsi:type="dcterms:W3CDTF">2022-03-28T02:46:35Z</dcterms:modified>
  <cp:contentType>Hình ảnh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2022-03-25T00:00:00Z</vt:filetime>
  </property>
  <property fmtid="{D5CDD505-2E9C-101B-9397-08002B2CF9AE}" pid="3" name="LastSaved">
    <vt:filetime>2022-03-28T00:00:00Z</vt:filetime>
  </property>
  <property fmtid="{D5CDD505-2E9C-101B-9397-08002B2CF9AE}" pid="4" name="ContentTypeId">
    <vt:lpwstr>0x0101020026084579F570BB4A92F084D93C888CCF</vt:lpwstr>
  </property>
</Properties>
</file>