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customXml" Target="../customXml/item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customXml" Target="../customXml/item2.xml"/><Relationship Id="rId8" Type="http://schemas.openxmlformats.org/officeDocument/2006/relationships/slide" Target="slides/slide3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387" y="5734050"/>
            <a:ext cx="1714500" cy="9080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5481" y="393699"/>
            <a:ext cx="7793037" cy="88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313179"/>
            <a:ext cx="8072120" cy="470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352790" y="6250850"/>
            <a:ext cx="280034" cy="240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568" y="761491"/>
            <a:ext cx="8401050" cy="133604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algn="ctr" marL="12700" marR="5080">
              <a:lnSpc>
                <a:spcPct val="120000"/>
              </a:lnSpc>
              <a:spcBef>
                <a:spcPts val="50"/>
              </a:spcBef>
            </a:pPr>
            <a:r>
              <a:rPr dirty="0" sz="2400" spc="-5">
                <a:latin typeface="Times New Roman"/>
                <a:cs typeface="Times New Roman"/>
              </a:rPr>
              <a:t>Một </a:t>
            </a:r>
            <a:r>
              <a:rPr dirty="0" sz="2400">
                <a:latin typeface="Times New Roman"/>
                <a:cs typeface="Times New Roman"/>
              </a:rPr>
              <a:t>số </a:t>
            </a:r>
            <a:r>
              <a:rPr dirty="0" sz="2400" spc="-5">
                <a:latin typeface="Times New Roman"/>
                <a:cs typeface="Times New Roman"/>
              </a:rPr>
              <a:t>điểm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mới </a:t>
            </a:r>
            <a:r>
              <a:rPr dirty="0" sz="2400">
                <a:latin typeface="Times New Roman"/>
                <a:cs typeface="Times New Roman"/>
              </a:rPr>
              <a:t>về</a:t>
            </a:r>
            <a:r>
              <a:rPr dirty="0" sz="2400" spc="-5">
                <a:latin typeface="Times New Roman"/>
                <a:cs typeface="Times New Roman"/>
              </a:rPr>
              <a:t> tiêu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chí </a:t>
            </a:r>
            <a:r>
              <a:rPr dirty="0" sz="2400">
                <a:latin typeface="Times New Roman"/>
                <a:cs typeface="Times New Roman"/>
              </a:rPr>
              <a:t>môi</a:t>
            </a:r>
            <a:r>
              <a:rPr dirty="0" sz="2400" spc="-5">
                <a:latin typeface="Times New Roman"/>
                <a:cs typeface="Times New Roman"/>
              </a:rPr>
              <a:t> trường,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ĐMC,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ĐTM </a:t>
            </a:r>
            <a:r>
              <a:rPr dirty="0" sz="2400">
                <a:latin typeface="Times New Roman"/>
                <a:cs typeface="Times New Roman"/>
              </a:rPr>
              <a:t>sơ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bộ,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ĐTM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của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Luật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Bảo</a:t>
            </a:r>
            <a:r>
              <a:rPr dirty="0" sz="2400">
                <a:latin typeface="Times New Roman"/>
                <a:cs typeface="Times New Roman"/>
              </a:rPr>
              <a:t> vệ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môi</a:t>
            </a:r>
            <a:r>
              <a:rPr dirty="0" sz="2400" spc="-5">
                <a:latin typeface="Times New Roman"/>
                <a:cs typeface="Times New Roman"/>
              </a:rPr>
              <a:t> trường </a:t>
            </a:r>
            <a:r>
              <a:rPr dirty="0" sz="2400">
                <a:latin typeface="Times New Roman"/>
                <a:cs typeface="Times New Roman"/>
              </a:rPr>
              <a:t>2020 và Nghị</a:t>
            </a:r>
            <a:r>
              <a:rPr dirty="0" sz="2400" spc="-5">
                <a:latin typeface="Times New Roman"/>
                <a:cs typeface="Times New Roman"/>
              </a:rPr>
              <a:t> định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hướng</a:t>
            </a:r>
            <a:r>
              <a:rPr dirty="0" sz="2400">
                <a:latin typeface="Times New Roman"/>
                <a:cs typeface="Times New Roman"/>
              </a:rPr>
              <a:t> dẫn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thi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hành </a:t>
            </a:r>
            <a:r>
              <a:rPr dirty="0" sz="2400" spc="-5">
                <a:latin typeface="Times New Roman"/>
                <a:cs typeface="Times New Roman"/>
              </a:rPr>
              <a:t>Luật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79790" y="6266179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2636837"/>
            <a:ext cx="9144000" cy="1368425"/>
            <a:chOff x="0" y="2636837"/>
            <a:chExt cx="9144000" cy="13684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36837"/>
              <a:ext cx="9144000" cy="13684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2636837"/>
              <a:ext cx="3276600" cy="13684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5237" y="2636838"/>
              <a:ext cx="3382962" cy="1230311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539750" cy="4492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387" y="5734050"/>
            <a:ext cx="1714500" cy="9080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40111" y="486156"/>
            <a:ext cx="226314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825" b="0">
                <a:latin typeface="Arial MT"/>
                <a:cs typeface="Arial MT"/>
              </a:rPr>
              <a:t>N</a:t>
            </a:r>
            <a:r>
              <a:rPr dirty="0" sz="4400" spc="-1135" b="0">
                <a:latin typeface="Arial MT"/>
                <a:cs typeface="Arial MT"/>
              </a:rPr>
              <a:t>ộ</a:t>
            </a:r>
            <a:r>
              <a:rPr dirty="0" sz="4400" b="0">
                <a:latin typeface="Arial MT"/>
                <a:cs typeface="Arial MT"/>
              </a:rPr>
              <a:t>i dung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7365" y="6098450"/>
            <a:ext cx="178435" cy="26797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dirty="0" sz="1400">
                <a:latin typeface="Arial MT"/>
                <a:cs typeface="Arial MT"/>
              </a:rPr>
              <a:t>3</a:t>
            </a:fld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296668"/>
            <a:ext cx="7646670" cy="265938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584200" marR="443230" indent="-571500">
              <a:lnSpc>
                <a:spcPct val="101899"/>
              </a:lnSpc>
              <a:spcBef>
                <a:spcPts val="25"/>
              </a:spcBef>
              <a:buAutoNum type="romanUcPeriod"/>
              <a:tabLst>
                <a:tab pos="583565" algn="l"/>
                <a:tab pos="584200" algn="l"/>
              </a:tabLst>
            </a:pPr>
            <a:r>
              <a:rPr dirty="0" sz="3200" b="1">
                <a:latin typeface="Arial"/>
                <a:cs typeface="Arial"/>
              </a:rPr>
              <a:t>PHÂN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LOẠI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DỰ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ÁN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ĐẦU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TƯ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THEO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TIÊU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CHÍ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VỀ</a:t>
            </a:r>
            <a:r>
              <a:rPr dirty="0" sz="3200" spc="-5" b="1">
                <a:latin typeface="Arial"/>
                <a:cs typeface="Arial"/>
              </a:rPr>
              <a:t> MÔI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TRƯỜNG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romanUcPeriod"/>
            </a:pPr>
            <a:endParaRPr sz="4750">
              <a:latin typeface="Arial"/>
              <a:cs typeface="Arial"/>
            </a:endParaRPr>
          </a:p>
          <a:p>
            <a:pPr marL="12700" marR="5080">
              <a:lnSpc>
                <a:spcPts val="3790"/>
              </a:lnSpc>
              <a:spcBef>
                <a:spcPts val="5"/>
              </a:spcBef>
              <a:buAutoNum type="romanUcPeriod"/>
              <a:tabLst>
                <a:tab pos="463550" algn="l"/>
              </a:tabLst>
            </a:pPr>
            <a:r>
              <a:rPr dirty="0" sz="3200" spc="-5" b="1">
                <a:latin typeface="Arial"/>
                <a:cs typeface="Arial"/>
              </a:rPr>
              <a:t>MỘT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SỐ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ĐIỂM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MỚI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VỀ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ĐMC,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ĐTM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SƠ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BỘ,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ĐTM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387" y="5734050"/>
            <a:ext cx="1714500" cy="9080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92437" y="141732"/>
            <a:ext cx="315976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Luật</a:t>
            </a:r>
            <a:r>
              <a:rPr dirty="0" sz="3200" spc="-45"/>
              <a:t> </a:t>
            </a:r>
            <a:r>
              <a:rPr dirty="0" sz="3200" spc="-5"/>
              <a:t>BVMT</a:t>
            </a:r>
            <a:r>
              <a:rPr dirty="0" sz="3200" spc="-45"/>
              <a:t> </a:t>
            </a:r>
            <a:r>
              <a:rPr dirty="0" sz="3200" spc="-10"/>
              <a:t>2020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8127365" y="6098450"/>
            <a:ext cx="178435" cy="26797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dirty="0" sz="1400">
                <a:latin typeface="Arial MT"/>
                <a:cs typeface="Arial MT"/>
              </a:rPr>
              <a:t>3</a:t>
            </a:fld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27" y="1010411"/>
            <a:ext cx="8208009" cy="520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3256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Điều</a:t>
            </a:r>
            <a:r>
              <a:rPr dirty="0" sz="2000">
                <a:latin typeface="Times New Roman"/>
                <a:cs typeface="Times New Roman"/>
              </a:rPr>
              <a:t> 25. Đối</a:t>
            </a:r>
            <a:r>
              <a:rPr dirty="0" sz="2000" spc="-5">
                <a:latin typeface="Times New Roman"/>
                <a:cs typeface="Times New Roman"/>
              </a:rPr>
              <a:t> tượng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phải thực hiện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chiến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lược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26.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Thực</a:t>
            </a:r>
            <a:r>
              <a:rPr dirty="0" sz="2000" spc="-5">
                <a:latin typeface="Times New Roman"/>
                <a:cs typeface="Times New Roman"/>
              </a:rPr>
              <a:t> hiện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môi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chiến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lược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27. Nội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dung </a:t>
            </a:r>
            <a:r>
              <a:rPr dirty="0" sz="2000" spc="-5">
                <a:latin typeface="Times New Roman"/>
                <a:cs typeface="Times New Roman"/>
              </a:rPr>
              <a:t>đánh giá môi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chiến lược</a:t>
            </a:r>
            <a:endParaRPr sz="2000">
              <a:latin typeface="Times New Roman"/>
              <a:cs typeface="Times New Roman"/>
            </a:endParaRPr>
          </a:p>
          <a:p>
            <a:pPr marL="12700" marR="228346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28. </a:t>
            </a:r>
            <a:r>
              <a:rPr dirty="0" sz="2000" spc="-25">
                <a:latin typeface="Times New Roman"/>
                <a:cs typeface="Times New Roman"/>
              </a:rPr>
              <a:t>Tiêu </a:t>
            </a:r>
            <a:r>
              <a:rPr dirty="0" sz="2000" spc="-5">
                <a:latin typeface="Times New Roman"/>
                <a:cs typeface="Times New Roman"/>
              </a:rPr>
              <a:t>chí </a:t>
            </a:r>
            <a:r>
              <a:rPr dirty="0" sz="2000">
                <a:latin typeface="Times New Roman"/>
                <a:cs typeface="Times New Roman"/>
              </a:rPr>
              <a:t>về </a:t>
            </a:r>
            <a:r>
              <a:rPr dirty="0" sz="2000" spc="-5">
                <a:latin typeface="Times New Roman"/>
                <a:cs typeface="Times New Roman"/>
              </a:rPr>
              <a:t>môi trường </a:t>
            </a:r>
            <a:r>
              <a:rPr dirty="0" sz="2000">
                <a:latin typeface="Times New Roman"/>
                <a:cs typeface="Times New Roman"/>
              </a:rPr>
              <a:t>để </a:t>
            </a:r>
            <a:r>
              <a:rPr dirty="0" sz="2000" spc="-5">
                <a:latin typeface="Times New Roman"/>
                <a:cs typeface="Times New Roman"/>
              </a:rPr>
              <a:t>phân loại </a:t>
            </a:r>
            <a:r>
              <a:rPr dirty="0" sz="2000">
                <a:latin typeface="Times New Roman"/>
                <a:cs typeface="Times New Roman"/>
              </a:rPr>
              <a:t>dự </a:t>
            </a:r>
            <a:r>
              <a:rPr dirty="0" sz="2000" spc="-5">
                <a:latin typeface="Times New Roman"/>
                <a:cs typeface="Times New Roman"/>
              </a:rPr>
              <a:t>án đầu tư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29. Đánh</a:t>
            </a:r>
            <a:r>
              <a:rPr dirty="0" sz="2000" spc="-5">
                <a:latin typeface="Times New Roman"/>
                <a:cs typeface="Times New Roman"/>
              </a:rPr>
              <a:t> giá sơ</a:t>
            </a:r>
            <a:r>
              <a:rPr dirty="0" sz="2000">
                <a:latin typeface="Times New Roman"/>
                <a:cs typeface="Times New Roman"/>
              </a:rPr>
              <a:t> bộ</a:t>
            </a:r>
            <a:r>
              <a:rPr dirty="0" sz="2000" spc="-5">
                <a:latin typeface="Times New Roman"/>
                <a:cs typeface="Times New Roman"/>
              </a:rPr>
              <a:t>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 marR="1633855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</a:t>
            </a:r>
            <a:r>
              <a:rPr dirty="0" sz="2000">
                <a:latin typeface="Times New Roman"/>
                <a:cs typeface="Times New Roman"/>
              </a:rPr>
              <a:t> 30. Đối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tượng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phải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thực hiện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31.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Thực</a:t>
            </a:r>
            <a:r>
              <a:rPr dirty="0" sz="2000" spc="-5">
                <a:latin typeface="Times New Roman"/>
                <a:cs typeface="Times New Roman"/>
              </a:rPr>
              <a:t> hiện 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 </a:t>
            </a:r>
            <a:r>
              <a:rPr dirty="0" sz="2000">
                <a:latin typeface="Times New Roman"/>
                <a:cs typeface="Times New Roman"/>
              </a:rPr>
              <a:t>động</a:t>
            </a:r>
            <a:r>
              <a:rPr dirty="0" sz="2000" spc="-5">
                <a:latin typeface="Times New Roman"/>
                <a:cs typeface="Times New Roman"/>
              </a:rPr>
              <a:t> môi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 marR="197231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32. Nội dung </a:t>
            </a:r>
            <a:r>
              <a:rPr dirty="0" sz="2000" spc="-5">
                <a:latin typeface="Times New Roman"/>
                <a:cs typeface="Times New Roman"/>
              </a:rPr>
              <a:t>của báo cáo đánh 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 trường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33.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Tham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vấn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trong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34.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Thẩm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định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báo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cáo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</a:t>
            </a:r>
            <a:r>
              <a:rPr dirty="0" sz="2000">
                <a:latin typeface="Times New Roman"/>
                <a:cs typeface="Times New Roman"/>
              </a:rPr>
              <a:t> 35.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Thẩm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quyền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thẩm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định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báo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cáo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</a:t>
            </a:r>
            <a:r>
              <a:rPr dirty="0" sz="2000">
                <a:latin typeface="Times New Roman"/>
                <a:cs typeface="Times New Roman"/>
              </a:rPr>
              <a:t> động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 </a:t>
            </a:r>
            <a:r>
              <a:rPr dirty="0" sz="2000">
                <a:latin typeface="Times New Roman"/>
                <a:cs typeface="Times New Roman"/>
              </a:rPr>
              <a:t>36. Quyết </a:t>
            </a:r>
            <a:r>
              <a:rPr dirty="0" sz="2000" spc="-5">
                <a:latin typeface="Times New Roman"/>
                <a:cs typeface="Times New Roman"/>
              </a:rPr>
              <a:t>định </a:t>
            </a:r>
            <a:r>
              <a:rPr dirty="0" sz="2000">
                <a:latin typeface="Times New Roman"/>
                <a:cs typeface="Times New Roman"/>
              </a:rPr>
              <a:t>phê </a:t>
            </a:r>
            <a:r>
              <a:rPr dirty="0" sz="2000" spc="-5">
                <a:latin typeface="Times New Roman"/>
                <a:cs typeface="Times New Roman"/>
              </a:rPr>
              <a:t>duyệt kết </a:t>
            </a:r>
            <a:r>
              <a:rPr dirty="0" sz="2000">
                <a:latin typeface="Times New Roman"/>
                <a:cs typeface="Times New Roman"/>
              </a:rPr>
              <a:t>quả </a:t>
            </a:r>
            <a:r>
              <a:rPr dirty="0" sz="2000" spc="-5">
                <a:latin typeface="Times New Roman"/>
                <a:cs typeface="Times New Roman"/>
              </a:rPr>
              <a:t>thẩm định báo cáo đánh 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 marR="129539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</a:t>
            </a:r>
            <a:r>
              <a:rPr dirty="0" sz="2000">
                <a:latin typeface="Times New Roman"/>
                <a:cs typeface="Times New Roman"/>
              </a:rPr>
              <a:t> 37.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Trách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nhiệm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của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chủ</a:t>
            </a:r>
            <a:r>
              <a:rPr dirty="0" sz="2000">
                <a:latin typeface="Times New Roman"/>
                <a:cs typeface="Times New Roman"/>
              </a:rPr>
              <a:t> dự </a:t>
            </a:r>
            <a:r>
              <a:rPr dirty="0" sz="2000" spc="-5">
                <a:latin typeface="Times New Roman"/>
                <a:cs typeface="Times New Roman"/>
              </a:rPr>
              <a:t>án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đầu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tư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sau</a:t>
            </a:r>
            <a:r>
              <a:rPr dirty="0" sz="2000">
                <a:latin typeface="Times New Roman"/>
                <a:cs typeface="Times New Roman"/>
              </a:rPr>
              <a:t> khi</a:t>
            </a:r>
            <a:r>
              <a:rPr dirty="0" sz="2000" spc="-5">
                <a:latin typeface="Times New Roman"/>
                <a:cs typeface="Times New Roman"/>
              </a:rPr>
              <a:t> có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quyết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định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phê</a:t>
            </a:r>
            <a:r>
              <a:rPr dirty="0" sz="2000" spc="-5">
                <a:latin typeface="Times New Roman"/>
                <a:cs typeface="Times New Roman"/>
              </a:rPr>
              <a:t> duyệt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kết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quả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thẩm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định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báo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cáo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  <a:p>
            <a:pPr marL="12700" marR="441325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Điều</a:t>
            </a:r>
            <a:r>
              <a:rPr dirty="0" sz="2000">
                <a:latin typeface="Times New Roman"/>
                <a:cs typeface="Times New Roman"/>
              </a:rPr>
              <a:t> 38.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Trách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nhiệm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của cơ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quan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thẩm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định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báo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cáo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đánh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giá tác </a:t>
            </a:r>
            <a:r>
              <a:rPr dirty="0" sz="2000">
                <a:latin typeface="Times New Roman"/>
                <a:cs typeface="Times New Roman"/>
              </a:rPr>
              <a:t>động </a:t>
            </a:r>
            <a:r>
              <a:rPr dirty="0" sz="2000" spc="-5">
                <a:latin typeface="Times New Roman"/>
                <a:cs typeface="Times New Roman"/>
              </a:rPr>
              <a:t>môi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trường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387" y="5734050"/>
            <a:ext cx="1714500" cy="9080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5187" y="321563"/>
            <a:ext cx="487362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Nghị</a:t>
            </a:r>
            <a:r>
              <a:rPr dirty="0" sz="3200" spc="-40"/>
              <a:t> </a:t>
            </a:r>
            <a:r>
              <a:rPr dirty="0" sz="3200" spc="-5"/>
              <a:t>định</a:t>
            </a:r>
            <a:r>
              <a:rPr dirty="0" sz="3200" spc="-40"/>
              <a:t> </a:t>
            </a:r>
            <a:r>
              <a:rPr dirty="0" sz="3200" spc="-5"/>
              <a:t>08/2022/NĐ-CP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47052" y="856995"/>
            <a:ext cx="8251190" cy="529844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386715">
              <a:lnSpc>
                <a:spcPct val="101299"/>
              </a:lnSpc>
              <a:spcBef>
                <a:spcPts val="75"/>
              </a:spcBef>
            </a:pPr>
            <a:r>
              <a:rPr dirty="0" sz="1600" spc="-5">
                <a:latin typeface="Times New Roman"/>
                <a:cs typeface="Times New Roman"/>
              </a:rPr>
              <a:t>Điều </a:t>
            </a:r>
            <a:r>
              <a:rPr dirty="0" sz="1600">
                <a:latin typeface="Times New Roman"/>
                <a:cs typeface="Times New Roman"/>
              </a:rPr>
              <a:t>24. </a:t>
            </a:r>
            <a:r>
              <a:rPr dirty="0" sz="1600" spc="-5">
                <a:latin typeface="Times New Roman"/>
                <a:cs typeface="Times New Roman"/>
              </a:rPr>
              <a:t>Danh </a:t>
            </a:r>
            <a:r>
              <a:rPr dirty="0" sz="1600">
                <a:latin typeface="Times New Roman"/>
                <a:cs typeface="Times New Roman"/>
              </a:rPr>
              <a:t>mục chiến lược phát triển ngành, lĩnh </a:t>
            </a:r>
            <a:r>
              <a:rPr dirty="0" sz="1600" spc="-5">
                <a:latin typeface="Times New Roman"/>
                <a:cs typeface="Times New Roman"/>
              </a:rPr>
              <a:t>vực </a:t>
            </a:r>
            <a:r>
              <a:rPr dirty="0" sz="1600">
                <a:latin typeface="Times New Roman"/>
                <a:cs typeface="Times New Roman"/>
              </a:rPr>
              <a:t>quy mô quốc gia, cấp vùng, quy hoạch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ngành quốc gia và quy hoạch có tính chất kỹ thuật, chuyên ngành phải thực hiện đánh giá môi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chiến lược</a:t>
            </a:r>
            <a:endParaRPr sz="1600">
              <a:latin typeface="Times New Roman"/>
              <a:cs typeface="Times New Roman"/>
            </a:endParaRPr>
          </a:p>
          <a:p>
            <a:pPr marL="12700" marR="3494404">
              <a:lnSpc>
                <a:spcPct val="120000"/>
              </a:lnSpc>
            </a:pPr>
            <a:r>
              <a:rPr dirty="0" sz="1600" spc="-5">
                <a:latin typeface="Times New Roman"/>
                <a:cs typeface="Times New Roman"/>
              </a:rPr>
              <a:t>Điều </a:t>
            </a:r>
            <a:r>
              <a:rPr dirty="0" sz="1600">
                <a:latin typeface="Times New Roman"/>
                <a:cs typeface="Times New Roman"/>
              </a:rPr>
              <a:t>25.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Tiêu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chí về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môi trường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và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phân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loại dự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án đầu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Điều </a:t>
            </a:r>
            <a:r>
              <a:rPr dirty="0" sz="1600">
                <a:latin typeface="Times New Roman"/>
                <a:cs typeface="Times New Roman"/>
              </a:rPr>
              <a:t>26.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Tham</a:t>
            </a:r>
            <a:r>
              <a:rPr dirty="0" sz="1600">
                <a:latin typeface="Times New Roman"/>
                <a:cs typeface="Times New Roman"/>
              </a:rPr>
              <a:t> vấn trong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đánh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giá tác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động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môi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800"/>
              </a:lnSpc>
              <a:spcBef>
                <a:spcPts val="365"/>
              </a:spcBef>
            </a:pPr>
            <a:r>
              <a:rPr dirty="0" sz="1600" spc="-5">
                <a:latin typeface="Times New Roman"/>
                <a:cs typeface="Times New Roman"/>
              </a:rPr>
              <a:t>Điều </a:t>
            </a:r>
            <a:r>
              <a:rPr dirty="0" sz="1600">
                <a:latin typeface="Times New Roman"/>
                <a:cs typeface="Times New Roman"/>
              </a:rPr>
              <a:t>27. </a:t>
            </a:r>
            <a:r>
              <a:rPr dirty="0" sz="1600" spc="-15">
                <a:latin typeface="Times New Roman"/>
                <a:cs typeface="Times New Roman"/>
              </a:rPr>
              <a:t>Trách </a:t>
            </a:r>
            <a:r>
              <a:rPr dirty="0" sz="1600">
                <a:latin typeface="Times New Roman"/>
                <a:cs typeface="Times New Roman"/>
              </a:rPr>
              <a:t>nhiệm của chủ dự án đầu tư trong quá trình hoàn thiện báo cáo đánh giá tác động môi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 sau khi có văn bản yêu cầu chỉnh </a:t>
            </a:r>
            <a:r>
              <a:rPr dirty="0" sz="1600" spc="-5">
                <a:latin typeface="Times New Roman"/>
                <a:cs typeface="Times New Roman"/>
              </a:rPr>
              <a:t>sửa, </a:t>
            </a:r>
            <a:r>
              <a:rPr dirty="0" sz="1600">
                <a:latin typeface="Times New Roman"/>
                <a:cs typeface="Times New Roman"/>
              </a:rPr>
              <a:t>bổ sung; chuẩn bị, triển khai thực hiện dự án trước khi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vận hành trong trường hợp có thay đổi so với quyết định phê duyệt kết quả thẩm định báo cáo đánh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giá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tác động môi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</a:t>
            </a:r>
            <a:endParaRPr sz="1600">
              <a:latin typeface="Times New Roman"/>
              <a:cs typeface="Times New Roman"/>
            </a:endParaRPr>
          </a:p>
          <a:p>
            <a:pPr marL="12700" marR="300990">
              <a:lnSpc>
                <a:spcPct val="99400"/>
              </a:lnSpc>
              <a:spcBef>
                <a:spcPts val="375"/>
              </a:spcBef>
            </a:pPr>
            <a:r>
              <a:rPr dirty="0" sz="1600" spc="-5">
                <a:latin typeface="Times New Roman"/>
                <a:cs typeface="Times New Roman"/>
              </a:rPr>
              <a:t>Phụ </a:t>
            </a:r>
            <a:r>
              <a:rPr dirty="0" sz="1600">
                <a:latin typeface="Times New Roman"/>
                <a:cs typeface="Times New Roman"/>
              </a:rPr>
              <a:t>lục I. </a:t>
            </a:r>
            <a:r>
              <a:rPr dirty="0" sz="1600" spc="-5">
                <a:latin typeface="Times New Roman"/>
                <a:cs typeface="Times New Roman"/>
              </a:rPr>
              <a:t>Danh </a:t>
            </a:r>
            <a:r>
              <a:rPr dirty="0" sz="1600">
                <a:latin typeface="Times New Roman"/>
                <a:cs typeface="Times New Roman"/>
              </a:rPr>
              <a:t>mục chiến lược phát triển ngành, lĩnh </a:t>
            </a:r>
            <a:r>
              <a:rPr dirty="0" sz="1600" spc="-5">
                <a:latin typeface="Times New Roman"/>
                <a:cs typeface="Times New Roman"/>
              </a:rPr>
              <a:t>vực </a:t>
            </a:r>
            <a:r>
              <a:rPr dirty="0" sz="1600">
                <a:latin typeface="Times New Roman"/>
                <a:cs typeface="Times New Roman"/>
              </a:rPr>
              <a:t>quy mô quốc gia, cấp vùng, quy hoạch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ngành quốc gia và quy hoạch có tính chất kỹ thuật, chuyên ngành phải thực hiện đánh giá môi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chiến lược</a:t>
            </a:r>
            <a:endParaRPr sz="1600">
              <a:latin typeface="Times New Roman"/>
              <a:cs typeface="Times New Roman"/>
            </a:endParaRPr>
          </a:p>
          <a:p>
            <a:pPr marL="12700" marR="165735">
              <a:lnSpc>
                <a:spcPct val="109400"/>
              </a:lnSpc>
              <a:spcBef>
                <a:spcPts val="200"/>
              </a:spcBef>
            </a:pPr>
            <a:r>
              <a:rPr dirty="0" sz="1600" spc="-5">
                <a:latin typeface="Times New Roman"/>
                <a:cs typeface="Times New Roman"/>
              </a:rPr>
              <a:t>Phụ </a:t>
            </a:r>
            <a:r>
              <a:rPr dirty="0" sz="1600">
                <a:latin typeface="Times New Roman"/>
                <a:cs typeface="Times New Roman"/>
              </a:rPr>
              <a:t>lục II. </a:t>
            </a:r>
            <a:r>
              <a:rPr dirty="0" sz="1600" spc="-5">
                <a:latin typeface="Times New Roman"/>
                <a:cs typeface="Times New Roman"/>
              </a:rPr>
              <a:t>Danh </a:t>
            </a:r>
            <a:r>
              <a:rPr dirty="0" sz="1600">
                <a:latin typeface="Times New Roman"/>
                <a:cs typeface="Times New Roman"/>
              </a:rPr>
              <a:t>mục loại hình sản xuất, kinh doanh, dịch vụ có nguy cơ gây ô nhiễm môi trường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Phụ </a:t>
            </a:r>
            <a:r>
              <a:rPr dirty="0" sz="1600">
                <a:latin typeface="Times New Roman"/>
                <a:cs typeface="Times New Roman"/>
              </a:rPr>
              <a:t>lục III. </a:t>
            </a:r>
            <a:r>
              <a:rPr dirty="0" sz="1600" spc="-5">
                <a:latin typeface="Times New Roman"/>
                <a:cs typeface="Times New Roman"/>
              </a:rPr>
              <a:t>Danh </a:t>
            </a:r>
            <a:r>
              <a:rPr dirty="0" sz="1600">
                <a:latin typeface="Times New Roman"/>
                <a:cs typeface="Times New Roman"/>
              </a:rPr>
              <a:t>mục dự án đầu tư </a:t>
            </a:r>
            <a:r>
              <a:rPr dirty="0" sz="1600" spc="-5">
                <a:latin typeface="Times New Roman"/>
                <a:cs typeface="Times New Roman"/>
              </a:rPr>
              <a:t>Nhóm </a:t>
            </a:r>
            <a:r>
              <a:rPr dirty="0" sz="1600">
                <a:latin typeface="Times New Roman"/>
                <a:cs typeface="Times New Roman"/>
              </a:rPr>
              <a:t>I có nguy cơ tác động xấu đến môi trường ở mức độ cao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quy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định tại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khoản 3 </a:t>
            </a:r>
            <a:r>
              <a:rPr dirty="0" sz="1600" spc="-5">
                <a:latin typeface="Times New Roman"/>
                <a:cs typeface="Times New Roman"/>
              </a:rPr>
              <a:t>Điều</a:t>
            </a:r>
            <a:r>
              <a:rPr dirty="0" sz="1600">
                <a:latin typeface="Times New Roman"/>
                <a:cs typeface="Times New Roman"/>
              </a:rPr>
              <a:t> 28 </a:t>
            </a:r>
            <a:r>
              <a:rPr dirty="0" sz="1600" spc="-5">
                <a:latin typeface="Times New Roman"/>
                <a:cs typeface="Times New Roman"/>
              </a:rPr>
              <a:t>Luật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Bảo</a:t>
            </a:r>
            <a:r>
              <a:rPr dirty="0" sz="1600">
                <a:latin typeface="Times New Roman"/>
                <a:cs typeface="Times New Roman"/>
              </a:rPr>
              <a:t> vệ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môi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</a:t>
            </a:r>
            <a:endParaRPr sz="1600">
              <a:latin typeface="Times New Roman"/>
              <a:cs typeface="Times New Roman"/>
            </a:endParaRPr>
          </a:p>
          <a:p>
            <a:pPr marL="12700" marR="27940">
              <a:lnSpc>
                <a:spcPct val="101899"/>
              </a:lnSpc>
              <a:spcBef>
                <a:spcPts val="325"/>
              </a:spcBef>
            </a:pPr>
            <a:r>
              <a:rPr dirty="0" sz="1600" spc="-5">
                <a:latin typeface="Times New Roman"/>
                <a:cs typeface="Times New Roman"/>
              </a:rPr>
              <a:t>Phụ </a:t>
            </a:r>
            <a:r>
              <a:rPr dirty="0" sz="1600">
                <a:latin typeface="Times New Roman"/>
                <a:cs typeface="Times New Roman"/>
              </a:rPr>
              <a:t>lục </a:t>
            </a:r>
            <a:r>
              <a:rPr dirty="0" sz="1600" spc="-70">
                <a:latin typeface="Times New Roman"/>
                <a:cs typeface="Times New Roman"/>
              </a:rPr>
              <a:t>IV.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Danh </a:t>
            </a:r>
            <a:r>
              <a:rPr dirty="0" sz="1600">
                <a:latin typeface="Times New Roman"/>
                <a:cs typeface="Times New Roman"/>
              </a:rPr>
              <a:t>mục các dự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án đầu tư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Nhóm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II có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nguy cơ tác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động xấu đến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môi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 quy định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tại khoản 4 </a:t>
            </a:r>
            <a:r>
              <a:rPr dirty="0" sz="1600" spc="-5">
                <a:latin typeface="Times New Roman"/>
                <a:cs typeface="Times New Roman"/>
              </a:rPr>
              <a:t>Điều</a:t>
            </a:r>
            <a:r>
              <a:rPr dirty="0" sz="1600">
                <a:latin typeface="Times New Roman"/>
                <a:cs typeface="Times New Roman"/>
              </a:rPr>
              <a:t> 28 </a:t>
            </a:r>
            <a:r>
              <a:rPr dirty="0" sz="1600" spc="-5">
                <a:latin typeface="Times New Roman"/>
                <a:cs typeface="Times New Roman"/>
              </a:rPr>
              <a:t>Luật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Bảo</a:t>
            </a:r>
            <a:r>
              <a:rPr dirty="0" sz="1600">
                <a:latin typeface="Times New Roman"/>
                <a:cs typeface="Times New Roman"/>
              </a:rPr>
              <a:t> vệ môi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trường, trừ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dự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án quy định tại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Phụ</a:t>
            </a:r>
            <a:r>
              <a:rPr dirty="0" sz="1600">
                <a:latin typeface="Times New Roman"/>
                <a:cs typeface="Times New Roman"/>
              </a:rPr>
              <a:t> lục 3 phần </a:t>
            </a:r>
            <a:r>
              <a:rPr dirty="0" sz="1600" spc="-5">
                <a:latin typeface="Times New Roman"/>
                <a:cs typeface="Times New Roman"/>
              </a:rPr>
              <a:t>Phụ</a:t>
            </a:r>
            <a:r>
              <a:rPr dirty="0" sz="1600">
                <a:latin typeface="Times New Roman"/>
                <a:cs typeface="Times New Roman"/>
              </a:rPr>
              <a:t> lục ban hành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kèm theo </a:t>
            </a:r>
            <a:r>
              <a:rPr dirty="0" sz="1600" spc="-5">
                <a:latin typeface="Times New Roman"/>
                <a:cs typeface="Times New Roman"/>
              </a:rPr>
              <a:t>Nghị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định này</a:t>
            </a:r>
            <a:endParaRPr sz="1600">
              <a:latin typeface="Times New Roman"/>
              <a:cs typeface="Times New Roman"/>
            </a:endParaRPr>
          </a:p>
          <a:p>
            <a:pPr marL="12700" marR="56515">
              <a:lnSpc>
                <a:spcPts val="1900"/>
              </a:lnSpc>
              <a:spcBef>
                <a:spcPts val="465"/>
              </a:spcBef>
            </a:pPr>
            <a:r>
              <a:rPr dirty="0" sz="1600" spc="-5">
                <a:latin typeface="Times New Roman"/>
                <a:cs typeface="Times New Roman"/>
              </a:rPr>
              <a:t>P</a:t>
            </a:r>
            <a:r>
              <a:rPr dirty="0" sz="1600">
                <a:latin typeface="Times New Roman"/>
                <a:cs typeface="Times New Roman"/>
              </a:rPr>
              <a:t>hụ </a:t>
            </a:r>
            <a:r>
              <a:rPr dirty="0" sz="1600" spc="5">
                <a:latin typeface="Times New Roman"/>
                <a:cs typeface="Times New Roman"/>
              </a:rPr>
              <a:t>l</a:t>
            </a:r>
            <a:r>
              <a:rPr dirty="0" sz="1600">
                <a:latin typeface="Times New Roman"/>
                <a:cs typeface="Times New Roman"/>
              </a:rPr>
              <a:t>ục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210">
                <a:latin typeface="Times New Roman"/>
                <a:cs typeface="Times New Roman"/>
              </a:rPr>
              <a:t>V</a:t>
            </a:r>
            <a:r>
              <a:rPr dirty="0" sz="1600">
                <a:latin typeface="Times New Roman"/>
                <a:cs typeface="Times New Roman"/>
              </a:rPr>
              <a:t>. </a:t>
            </a:r>
            <a:r>
              <a:rPr dirty="0" sz="1600" spc="-10">
                <a:latin typeface="Times New Roman"/>
                <a:cs typeface="Times New Roman"/>
              </a:rPr>
              <a:t>D</a:t>
            </a:r>
            <a:r>
              <a:rPr dirty="0" sz="1600">
                <a:latin typeface="Times New Roman"/>
                <a:cs typeface="Times New Roman"/>
              </a:rPr>
              <a:t>anh </a:t>
            </a:r>
            <a:r>
              <a:rPr dirty="0" sz="1600" spc="5">
                <a:latin typeface="Times New Roman"/>
                <a:cs typeface="Times New Roman"/>
              </a:rPr>
              <a:t>m</a:t>
            </a:r>
            <a:r>
              <a:rPr dirty="0" sz="1600">
                <a:latin typeface="Times New Roman"/>
                <a:cs typeface="Times New Roman"/>
              </a:rPr>
              <a:t>ục các dự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án đầu </a:t>
            </a:r>
            <a:r>
              <a:rPr dirty="0" sz="1600" spc="5">
                <a:latin typeface="Times New Roman"/>
                <a:cs typeface="Times New Roman"/>
              </a:rPr>
              <a:t>t</a:t>
            </a:r>
            <a:r>
              <a:rPr dirty="0" sz="1600">
                <a:latin typeface="Times New Roman"/>
                <a:cs typeface="Times New Roman"/>
              </a:rPr>
              <a:t>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nhóm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III </a:t>
            </a:r>
            <a:r>
              <a:rPr dirty="0" sz="1600" spc="5">
                <a:latin typeface="Times New Roman"/>
                <a:cs typeface="Times New Roman"/>
              </a:rPr>
              <a:t>í</a:t>
            </a:r>
            <a:r>
              <a:rPr dirty="0" sz="1600">
                <a:latin typeface="Times New Roman"/>
                <a:cs typeface="Times New Roman"/>
              </a:rPr>
              <a:t>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có nguy cơ </a:t>
            </a:r>
            <a:r>
              <a:rPr dirty="0" sz="1600" spc="5">
                <a:latin typeface="Times New Roman"/>
                <a:cs typeface="Times New Roman"/>
              </a:rPr>
              <a:t>t</a:t>
            </a:r>
            <a:r>
              <a:rPr dirty="0" sz="1600">
                <a:latin typeface="Times New Roman"/>
                <a:cs typeface="Times New Roman"/>
              </a:rPr>
              <a:t>ác động xấu đến </a:t>
            </a:r>
            <a:r>
              <a:rPr dirty="0" sz="1600" spc="5">
                <a:latin typeface="Times New Roman"/>
                <a:cs typeface="Times New Roman"/>
              </a:rPr>
              <a:t>m</a:t>
            </a:r>
            <a:r>
              <a:rPr dirty="0" sz="1600">
                <a:latin typeface="Times New Roman"/>
                <a:cs typeface="Times New Roman"/>
              </a:rPr>
              <a:t>ôi</a:t>
            </a:r>
            <a:r>
              <a:rPr dirty="0" sz="1600" spc="5">
                <a:latin typeface="Times New Roman"/>
                <a:cs typeface="Times New Roman"/>
              </a:rPr>
              <a:t> t</a:t>
            </a:r>
            <a:r>
              <a:rPr dirty="0" sz="1600">
                <a:latin typeface="Times New Roman"/>
                <a:cs typeface="Times New Roman"/>
              </a:rPr>
              <a:t>r</a:t>
            </a:r>
            <a:r>
              <a:rPr dirty="0" sz="1600" spc="-5">
                <a:latin typeface="Times New Roman"/>
                <a:cs typeface="Times New Roman"/>
              </a:rPr>
              <a:t>ư</a:t>
            </a:r>
            <a:r>
              <a:rPr dirty="0" sz="1600">
                <a:latin typeface="Times New Roman"/>
                <a:cs typeface="Times New Roman"/>
              </a:rPr>
              <a:t>ờng quy đ</a:t>
            </a:r>
            <a:r>
              <a:rPr dirty="0" sz="1600" spc="5">
                <a:latin typeface="Times New Roman"/>
                <a:cs typeface="Times New Roman"/>
              </a:rPr>
              <a:t>ị</a:t>
            </a:r>
            <a:r>
              <a:rPr dirty="0" sz="1600">
                <a:latin typeface="Times New Roman"/>
                <a:cs typeface="Times New Roman"/>
              </a:rPr>
              <a:t>nh  </a:t>
            </a:r>
            <a:r>
              <a:rPr dirty="0" sz="1600">
                <a:latin typeface="Times New Roman"/>
                <a:cs typeface="Times New Roman"/>
              </a:rPr>
              <a:t>tại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khoản 5 </a:t>
            </a:r>
            <a:r>
              <a:rPr dirty="0" sz="1600" spc="-5">
                <a:latin typeface="Times New Roman"/>
                <a:cs typeface="Times New Roman"/>
              </a:rPr>
              <a:t>Điều</a:t>
            </a:r>
            <a:r>
              <a:rPr dirty="0" sz="1600">
                <a:latin typeface="Times New Roman"/>
                <a:cs typeface="Times New Roman"/>
              </a:rPr>
              <a:t> 28 </a:t>
            </a:r>
            <a:r>
              <a:rPr dirty="0" sz="1600" spc="-5">
                <a:latin typeface="Times New Roman"/>
                <a:cs typeface="Times New Roman"/>
              </a:rPr>
              <a:t>Luật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Bảo</a:t>
            </a:r>
            <a:r>
              <a:rPr dirty="0" sz="1600">
                <a:latin typeface="Times New Roman"/>
                <a:cs typeface="Times New Roman"/>
              </a:rPr>
              <a:t> vệ môi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trường, trừ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dự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án quy định tại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Phụ</a:t>
            </a:r>
            <a:r>
              <a:rPr dirty="0" sz="1600">
                <a:latin typeface="Times New Roman"/>
                <a:cs typeface="Times New Roman"/>
              </a:rPr>
              <a:t> lục 3 và </a:t>
            </a:r>
            <a:r>
              <a:rPr dirty="0" sz="1600" spc="-5">
                <a:latin typeface="Times New Roman"/>
                <a:cs typeface="Times New Roman"/>
              </a:rPr>
              <a:t>Phụ</a:t>
            </a:r>
            <a:r>
              <a:rPr dirty="0" sz="1600">
                <a:latin typeface="Times New Roman"/>
                <a:cs typeface="Times New Roman"/>
              </a:rPr>
              <a:t> lục 4 phần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Phụ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052" y="6126988"/>
            <a:ext cx="30829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Times New Roman"/>
                <a:cs typeface="Times New Roman"/>
              </a:rPr>
              <a:t>lục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ban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hành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kèm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theo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Nghị </a:t>
            </a:r>
            <a:r>
              <a:rPr dirty="0" sz="1600">
                <a:latin typeface="Times New Roman"/>
                <a:cs typeface="Times New Roman"/>
              </a:rPr>
              <a:t>định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này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55940" y="6124955"/>
            <a:ext cx="1244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4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8300" y="403859"/>
            <a:ext cx="586803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I.</a:t>
            </a:r>
            <a:r>
              <a:rPr dirty="0" sz="3200" spc="-20"/>
              <a:t> </a:t>
            </a:r>
            <a:r>
              <a:rPr dirty="0" sz="3200"/>
              <a:t>PHÂN</a:t>
            </a:r>
            <a:r>
              <a:rPr dirty="0" sz="3200" spc="-15"/>
              <a:t> </a:t>
            </a:r>
            <a:r>
              <a:rPr dirty="0" sz="3200" spc="-5"/>
              <a:t>LOẠI</a:t>
            </a:r>
            <a:r>
              <a:rPr dirty="0" sz="3200" spc="-20"/>
              <a:t> </a:t>
            </a:r>
            <a:r>
              <a:rPr dirty="0" sz="3200"/>
              <a:t>DỰ</a:t>
            </a:r>
            <a:r>
              <a:rPr dirty="0" sz="3200" spc="-20"/>
              <a:t> </a:t>
            </a:r>
            <a:r>
              <a:rPr dirty="0" sz="3200"/>
              <a:t>ÁN</a:t>
            </a:r>
            <a:r>
              <a:rPr dirty="0" sz="3200" spc="-20"/>
              <a:t> </a:t>
            </a:r>
            <a:r>
              <a:rPr dirty="0" sz="3200"/>
              <a:t>ĐẦU</a:t>
            </a:r>
            <a:r>
              <a:rPr dirty="0" sz="3200" spc="-15"/>
              <a:t> </a:t>
            </a:r>
            <a:r>
              <a:rPr dirty="0" sz="3200" spc="-5"/>
              <a:t>TƯ: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6689" y="900684"/>
            <a:ext cx="8860155" cy="4666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0885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latin typeface="Arial"/>
                <a:cs typeface="Arial"/>
              </a:rPr>
              <a:t>1.1.</a:t>
            </a:r>
            <a:r>
              <a:rPr dirty="0" sz="3200" spc="-20" b="1">
                <a:latin typeface="Arial"/>
                <a:cs typeface="Arial"/>
              </a:rPr>
              <a:t> Tiêu </a:t>
            </a:r>
            <a:r>
              <a:rPr dirty="0" sz="3200" spc="-5" b="1">
                <a:latin typeface="Arial"/>
                <a:cs typeface="Arial"/>
              </a:rPr>
              <a:t>chí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môi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trường:</a:t>
            </a:r>
            <a:endParaRPr sz="3200">
              <a:latin typeface="Arial"/>
              <a:cs typeface="Arial"/>
            </a:endParaRPr>
          </a:p>
          <a:p>
            <a:pPr marL="12700" marR="5080" indent="225425">
              <a:lnSpc>
                <a:spcPct val="103600"/>
              </a:lnSpc>
              <a:spcBef>
                <a:spcPts val="2340"/>
              </a:spcBef>
            </a:pPr>
            <a:r>
              <a:rPr dirty="0" sz="2800" spc="-5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ho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 1 </a:t>
            </a:r>
            <a:r>
              <a:rPr dirty="0" sz="2800" spc="-780">
                <a:latin typeface="Arial MT"/>
                <a:cs typeface="Arial MT"/>
              </a:rPr>
              <a:t>Đ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1240">
                <a:latin typeface="Arial MT"/>
                <a:cs typeface="Arial MT"/>
              </a:rPr>
              <a:t>ề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5">
                <a:latin typeface="Arial MT"/>
                <a:cs typeface="Arial MT"/>
              </a:rPr>
              <a:t>2</a:t>
            </a:r>
            <a:r>
              <a:rPr dirty="0" sz="2800">
                <a:latin typeface="Arial MT"/>
                <a:cs typeface="Arial MT"/>
              </a:rPr>
              <a:t>8 </a:t>
            </a:r>
            <a:r>
              <a:rPr dirty="0" sz="2800" spc="5">
                <a:latin typeface="Arial MT"/>
                <a:cs typeface="Arial MT"/>
              </a:rPr>
              <a:t>Lu</a:t>
            </a:r>
            <a:r>
              <a:rPr dirty="0" sz="2800" spc="-1240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o </a:t>
            </a:r>
            <a:r>
              <a:rPr dirty="0" sz="2800" spc="-625">
                <a:latin typeface="Arial MT"/>
                <a:cs typeface="Arial MT"/>
              </a:rPr>
              <a:t>vệ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c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  </a:t>
            </a:r>
            <a:r>
              <a:rPr dirty="0" sz="2800">
                <a:latin typeface="Arial MT"/>
                <a:cs typeface="Arial MT"/>
              </a:rPr>
              <a:t>tiêu chí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 spc="-6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môi </a:t>
            </a:r>
            <a:r>
              <a:rPr dirty="0" sz="2800" spc="-315">
                <a:latin typeface="Arial MT"/>
                <a:cs typeface="Arial MT"/>
              </a:rPr>
              <a:t>trường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1245">
                <a:latin typeface="Arial MT"/>
                <a:cs typeface="Arial MT"/>
              </a:rPr>
              <a:t>để</a:t>
            </a:r>
            <a:r>
              <a:rPr dirty="0" sz="2800">
                <a:latin typeface="Arial MT"/>
                <a:cs typeface="Arial MT"/>
              </a:rPr>
              <a:t> phân </a:t>
            </a:r>
            <a:r>
              <a:rPr dirty="0" sz="2800" spc="-310">
                <a:latin typeface="Arial MT"/>
                <a:cs typeface="Arial MT"/>
              </a:rPr>
              <a:t>loại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3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án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đầu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tư</a:t>
            </a:r>
            <a:r>
              <a:rPr dirty="0" sz="2800" spc="-310">
                <a:latin typeface="Arial MT"/>
                <a:cs typeface="Arial MT"/>
              </a:rPr>
              <a:t> gồm:</a:t>
            </a:r>
            <a:endParaRPr sz="2800">
              <a:latin typeface="Arial MT"/>
              <a:cs typeface="Arial MT"/>
            </a:endParaRPr>
          </a:p>
          <a:p>
            <a:pPr marL="426720" indent="-217804">
              <a:lnSpc>
                <a:spcPct val="100000"/>
              </a:lnSpc>
              <a:spcBef>
                <a:spcPts val="650"/>
              </a:spcBef>
              <a:buChar char="-"/>
              <a:tabLst>
                <a:tab pos="427355" algn="l"/>
              </a:tabLst>
            </a:pPr>
            <a:r>
              <a:rPr dirty="0" sz="2800" spc="-5">
                <a:latin typeface="Arial MT"/>
                <a:cs typeface="Arial MT"/>
              </a:rPr>
              <a:t>Q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ôn</a:t>
            </a:r>
            <a:r>
              <a:rPr dirty="0" sz="2800">
                <a:latin typeface="Arial MT"/>
                <a:cs typeface="Arial MT"/>
              </a:rPr>
              <a:t>g s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 spc="-1240">
                <a:latin typeface="Arial MT"/>
                <a:cs typeface="Arial MT"/>
              </a:rPr>
              <a:t>ấ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o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415">
                <a:latin typeface="Arial MT"/>
                <a:cs typeface="Arial MT"/>
              </a:rPr>
              <a:t>s</a:t>
            </a:r>
            <a:r>
              <a:rPr dirty="0" sz="2800" spc="-825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 x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 spc="-1240">
                <a:latin typeface="Arial MT"/>
                <a:cs typeface="Arial MT"/>
              </a:rPr>
              <a:t>ấ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;</a:t>
            </a:r>
            <a:endParaRPr sz="2800">
              <a:latin typeface="Arial MT"/>
              <a:cs typeface="Arial MT"/>
            </a:endParaRPr>
          </a:p>
          <a:p>
            <a:pPr marL="12700" marR="151130" indent="196850">
              <a:lnSpc>
                <a:spcPct val="100699"/>
              </a:lnSpc>
              <a:spcBef>
                <a:spcPts val="625"/>
              </a:spcBef>
              <a:buChar char="-"/>
              <a:tabLst>
                <a:tab pos="427355" algn="l"/>
              </a:tabLst>
            </a:pPr>
            <a:r>
              <a:rPr dirty="0" sz="2800">
                <a:latin typeface="Arial MT"/>
                <a:cs typeface="Arial MT"/>
              </a:rPr>
              <a:t>Di</a:t>
            </a:r>
            <a:r>
              <a:rPr dirty="0" sz="2800" spc="-1240">
                <a:latin typeface="Arial MT"/>
                <a:cs typeface="Arial MT"/>
              </a:rPr>
              <a:t>ệ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tí</a:t>
            </a:r>
            <a:r>
              <a:rPr dirty="0" sz="2800">
                <a:latin typeface="Arial MT"/>
                <a:cs typeface="Arial MT"/>
              </a:rPr>
              <a:t>ch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 spc="-1240">
                <a:latin typeface="Arial MT"/>
                <a:cs typeface="Arial MT"/>
              </a:rPr>
              <a:t>ụ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1240">
                <a:latin typeface="Arial MT"/>
                <a:cs typeface="Arial MT"/>
              </a:rPr>
              <a:t>đấ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</a:t>
            </a:r>
            <a:r>
              <a:rPr dirty="0" sz="2800">
                <a:latin typeface="Arial MT"/>
                <a:cs typeface="Arial MT"/>
              </a:rPr>
              <a:t>ô k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há</a:t>
            </a:r>
            <a:r>
              <a:rPr dirty="0" sz="2800">
                <a:latin typeface="Arial MT"/>
                <a:cs typeface="Arial MT"/>
              </a:rPr>
              <a:t>c,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 spc="-1240">
                <a:latin typeface="Arial MT"/>
                <a:cs typeface="Arial MT"/>
              </a:rPr>
              <a:t>ụ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à</a:t>
            </a:r>
            <a:r>
              <a:rPr dirty="0" sz="2800">
                <a:latin typeface="Arial MT"/>
                <a:cs typeface="Arial MT"/>
              </a:rPr>
              <a:t>i  </a:t>
            </a:r>
            <a:r>
              <a:rPr dirty="0" sz="2800">
                <a:latin typeface="Arial MT"/>
                <a:cs typeface="Arial MT"/>
              </a:rPr>
              <a:t>nguyên </a:t>
            </a:r>
            <a:r>
              <a:rPr dirty="0" sz="2800" spc="-380">
                <a:latin typeface="Arial MT"/>
                <a:cs typeface="Arial MT"/>
              </a:rPr>
              <a:t>nước,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khoáng </a:t>
            </a:r>
            <a:r>
              <a:rPr dirty="0" sz="2800" spc="-310">
                <a:latin typeface="Arial MT"/>
                <a:cs typeface="Arial MT"/>
              </a:rPr>
              <a:t>sản,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giao khu </a:t>
            </a:r>
            <a:r>
              <a:rPr dirty="0" sz="2800" spc="-310">
                <a:latin typeface="Arial MT"/>
                <a:cs typeface="Arial MT"/>
              </a:rPr>
              <a:t>vực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biển.</a:t>
            </a:r>
            <a:endParaRPr sz="2800">
              <a:latin typeface="Arial MT"/>
              <a:cs typeface="Arial MT"/>
            </a:endParaRPr>
          </a:p>
          <a:p>
            <a:pPr marL="307975">
              <a:lnSpc>
                <a:spcPct val="100000"/>
              </a:lnSpc>
              <a:spcBef>
                <a:spcPts val="645"/>
              </a:spcBef>
            </a:pPr>
            <a:r>
              <a:rPr dirty="0" sz="2800">
                <a:latin typeface="Arial MT"/>
                <a:cs typeface="Arial MT"/>
              </a:rPr>
              <a:t>-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Y</a:t>
            </a:r>
            <a:r>
              <a:rPr dirty="0" sz="2800" spc="-1240">
                <a:latin typeface="Arial MT"/>
                <a:cs typeface="Arial MT"/>
              </a:rPr>
              <a:t>ế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1245">
                <a:latin typeface="Arial MT"/>
                <a:cs typeface="Arial MT"/>
              </a:rPr>
              <a:t>ố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</a:t>
            </a:r>
            <a:endParaRPr sz="2800">
              <a:latin typeface="Arial MT"/>
              <a:cs typeface="Arial MT"/>
            </a:endParaRPr>
          </a:p>
          <a:p>
            <a:pPr marL="12700" marR="430530" indent="337820">
              <a:lnSpc>
                <a:spcPct val="103600"/>
              </a:lnSpc>
              <a:spcBef>
                <a:spcPts val="1035"/>
              </a:spcBef>
            </a:pPr>
            <a:r>
              <a:rPr dirty="0" sz="2800" spc="-25">
                <a:latin typeface="Arial MT"/>
                <a:cs typeface="Arial MT"/>
              </a:rPr>
              <a:t>Trên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290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sở</a:t>
            </a:r>
            <a:r>
              <a:rPr dirty="0" sz="2800" spc="-29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này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545">
                <a:latin typeface="Arial MT"/>
                <a:cs typeface="Arial MT"/>
              </a:rPr>
              <a:t>Nghị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60">
                <a:latin typeface="Arial MT"/>
                <a:cs typeface="Arial MT"/>
              </a:rPr>
              <a:t>08/2022/NĐ-CP </a:t>
            </a:r>
            <a:r>
              <a:rPr dirty="0" sz="2800">
                <a:latin typeface="Arial MT"/>
                <a:cs typeface="Arial MT"/>
              </a:rPr>
              <a:t>quy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855">
                <a:latin typeface="Arial MT"/>
                <a:cs typeface="Arial MT"/>
              </a:rPr>
              <a:t>định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cụ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ể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65">
                <a:latin typeface="Arial MT"/>
                <a:cs typeface="Arial MT"/>
              </a:rPr>
              <a:t>ơ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cụ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ể</a:t>
            </a:r>
            <a:r>
              <a:rPr dirty="0" sz="280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9790" y="6266179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2850" y="354075"/>
            <a:ext cx="417893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1.1.1.</a:t>
            </a:r>
            <a:r>
              <a:rPr dirty="0" spc="-25"/>
              <a:t> </a:t>
            </a:r>
            <a:r>
              <a:rPr dirty="0" spc="-5"/>
              <a:t>Quy</a:t>
            </a:r>
            <a:r>
              <a:rPr dirty="0" spc="-15"/>
              <a:t> </a:t>
            </a:r>
            <a:r>
              <a:rPr dirty="0" spc="-5"/>
              <a:t>mô</a:t>
            </a:r>
            <a:r>
              <a:rPr dirty="0" spc="-15"/>
              <a:t> </a:t>
            </a:r>
            <a:r>
              <a:rPr dirty="0"/>
              <a:t>của</a:t>
            </a:r>
            <a:r>
              <a:rPr dirty="0" spc="-15"/>
              <a:t> </a:t>
            </a:r>
            <a:r>
              <a:rPr dirty="0"/>
              <a:t>Dự</a:t>
            </a:r>
            <a:r>
              <a:rPr dirty="0" spc="-25"/>
              <a:t> </a:t>
            </a:r>
            <a:r>
              <a:rPr dirty="0" spc="5"/>
              <a:t>án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565" y="929132"/>
            <a:ext cx="8627110" cy="544512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1061720">
              <a:lnSpc>
                <a:spcPct val="100800"/>
              </a:lnSpc>
              <a:spcBef>
                <a:spcPts val="75"/>
              </a:spcBef>
            </a:pPr>
            <a:r>
              <a:rPr dirty="0" sz="2400" spc="-5">
                <a:latin typeface="Arial MT"/>
                <a:cs typeface="Arial MT"/>
              </a:rPr>
              <a:t>Q</a:t>
            </a:r>
            <a:r>
              <a:rPr dirty="0" sz="2400">
                <a:latin typeface="Arial MT"/>
                <a:cs typeface="Arial MT"/>
              </a:rPr>
              <a:t>uy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</a:t>
            </a:r>
            <a:r>
              <a:rPr dirty="0" sz="2400" spc="-795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 án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</a:t>
            </a:r>
            <a:r>
              <a:rPr dirty="0" sz="2400" spc="-5">
                <a:latin typeface="Arial MT"/>
                <a:cs typeface="Arial MT"/>
              </a:rPr>
              <a:t>Q</a:t>
            </a:r>
            <a:r>
              <a:rPr dirty="0" sz="2400">
                <a:latin typeface="Arial MT"/>
                <a:cs typeface="Arial MT"/>
              </a:rPr>
              <a:t>uy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1070">
                <a:latin typeface="Arial MT"/>
                <a:cs typeface="Arial MT"/>
              </a:rPr>
              <a:t>đ</a:t>
            </a:r>
            <a:r>
              <a:rPr dirty="0" sz="2400" spc="-1870">
                <a:latin typeface="Arial MT"/>
                <a:cs typeface="Arial MT"/>
              </a:rPr>
              <a:t>ị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i </a:t>
            </a:r>
            <a:r>
              <a:rPr dirty="0" sz="2400" spc="-5">
                <a:latin typeface="Arial MT"/>
                <a:cs typeface="Arial MT"/>
              </a:rPr>
              <a:t>K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ả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1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670">
                <a:latin typeface="Arial MT"/>
                <a:cs typeface="Arial MT"/>
              </a:rPr>
              <a:t>Đ</a:t>
            </a:r>
            <a:r>
              <a:rPr dirty="0" sz="2400">
                <a:latin typeface="Arial MT"/>
                <a:cs typeface="Arial MT"/>
              </a:rPr>
              <a:t>i</a:t>
            </a:r>
            <a:r>
              <a:rPr dirty="0" sz="2400" spc="-1070">
                <a:latin typeface="Arial MT"/>
                <a:cs typeface="Arial MT"/>
              </a:rPr>
              <a:t>ề</a:t>
            </a:r>
            <a:r>
              <a:rPr dirty="0" sz="2400">
                <a:latin typeface="Arial MT"/>
                <a:cs typeface="Arial MT"/>
              </a:rPr>
              <a:t>u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25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Ngh</a:t>
            </a:r>
            <a:r>
              <a:rPr dirty="0" sz="2400" spc="-1870">
                <a:latin typeface="Arial MT"/>
                <a:cs typeface="Arial MT"/>
              </a:rPr>
              <a:t>ị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1070">
                <a:latin typeface="Arial MT"/>
                <a:cs typeface="Arial MT"/>
              </a:rPr>
              <a:t>đ</a:t>
            </a:r>
            <a:r>
              <a:rPr dirty="0" sz="2400" spc="-1870">
                <a:latin typeface="Arial MT"/>
                <a:cs typeface="Arial MT"/>
              </a:rPr>
              <a:t>ị</a:t>
            </a:r>
            <a:r>
              <a:rPr dirty="0" sz="2400">
                <a:latin typeface="Arial MT"/>
                <a:cs typeface="Arial MT"/>
              </a:rPr>
              <a:t>nh  </a:t>
            </a:r>
            <a:r>
              <a:rPr dirty="0" sz="2400" spc="-50">
                <a:latin typeface="Arial MT"/>
                <a:cs typeface="Arial MT"/>
              </a:rPr>
              <a:t>08/2022/NĐ-CP: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99200"/>
              </a:lnSpc>
              <a:spcBef>
                <a:spcPts val="625"/>
              </a:spcBef>
              <a:buChar char="-"/>
              <a:tabLst>
                <a:tab pos="207645" algn="l"/>
              </a:tabLst>
            </a:pPr>
            <a:r>
              <a:rPr dirty="0" sz="2400" spc="-5">
                <a:latin typeface="Arial MT"/>
                <a:cs typeface="Arial MT"/>
              </a:rPr>
              <a:t>Quy </a:t>
            </a:r>
            <a:r>
              <a:rPr dirty="0" sz="2400">
                <a:latin typeface="Arial MT"/>
                <a:cs typeface="Arial MT"/>
              </a:rPr>
              <a:t>mô </a:t>
            </a:r>
            <a:r>
              <a:rPr dirty="0" sz="2400" spc="-670">
                <a:latin typeface="Arial MT"/>
                <a:cs typeface="Arial MT"/>
              </a:rPr>
              <a:t>được</a:t>
            </a:r>
            <a:r>
              <a:rPr dirty="0" sz="2400" spc="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phân </a:t>
            </a:r>
            <a:r>
              <a:rPr dirty="0" sz="2400" spc="-270">
                <a:latin typeface="Arial MT"/>
                <a:cs typeface="Arial MT"/>
              </a:rPr>
              <a:t>loại </a:t>
            </a:r>
            <a:r>
              <a:rPr dirty="0" sz="2400" spc="-5">
                <a:latin typeface="Arial MT"/>
                <a:cs typeface="Arial MT"/>
              </a:rPr>
              <a:t>theo </a:t>
            </a:r>
            <a:r>
              <a:rPr dirty="0" sz="2400" spc="-5" b="1" i="1">
                <a:latin typeface="Arial"/>
                <a:cs typeface="Arial"/>
              </a:rPr>
              <a:t>tiêu chí quy định </a:t>
            </a:r>
            <a:r>
              <a:rPr dirty="0" sz="2400" spc="-360">
                <a:latin typeface="Arial MT"/>
                <a:cs typeface="Arial MT"/>
              </a:rPr>
              <a:t>của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pháp </a:t>
            </a:r>
            <a:r>
              <a:rPr dirty="0" sz="2400" spc="-270">
                <a:latin typeface="Arial MT"/>
                <a:cs typeface="Arial MT"/>
              </a:rPr>
              <a:t>luật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540">
                <a:latin typeface="Arial MT"/>
                <a:cs typeface="Arial MT"/>
              </a:rPr>
              <a:t>về</a:t>
            </a:r>
            <a:r>
              <a:rPr dirty="0" sz="2400" spc="-535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đầu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405">
                <a:latin typeface="Arial MT"/>
                <a:cs typeface="Arial MT"/>
              </a:rPr>
              <a:t>tư</a:t>
            </a:r>
            <a:r>
              <a:rPr dirty="0" sz="2400" spc="-14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công, </a:t>
            </a:r>
            <a:r>
              <a:rPr dirty="0" sz="2400" spc="-360">
                <a:latin typeface="Arial MT"/>
                <a:cs typeface="Arial MT"/>
              </a:rPr>
              <a:t>gồm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 quan </a:t>
            </a:r>
            <a:r>
              <a:rPr dirty="0" sz="2400" spc="-220">
                <a:latin typeface="Arial MT"/>
                <a:cs typeface="Arial MT"/>
              </a:rPr>
              <a:t>trọng </a:t>
            </a:r>
            <a:r>
              <a:rPr dirty="0" sz="2400" spc="-270">
                <a:latin typeface="Arial MT"/>
                <a:cs typeface="Arial MT"/>
              </a:rPr>
              <a:t>quốc </a:t>
            </a:r>
            <a:r>
              <a:rPr dirty="0" sz="2400">
                <a:latin typeface="Arial MT"/>
                <a:cs typeface="Arial MT"/>
              </a:rPr>
              <a:t>gia, nhóm </a:t>
            </a:r>
            <a:r>
              <a:rPr dirty="0" sz="2400" spc="-5">
                <a:latin typeface="Arial MT"/>
                <a:cs typeface="Arial MT"/>
              </a:rPr>
              <a:t>A, </a:t>
            </a:r>
            <a:r>
              <a:rPr dirty="0" sz="2400">
                <a:latin typeface="Arial MT"/>
                <a:cs typeface="Arial MT"/>
              </a:rPr>
              <a:t>nhóm 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nhóm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C.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98700"/>
              </a:lnSpc>
              <a:spcBef>
                <a:spcPts val="660"/>
              </a:spcBef>
              <a:buChar char="-"/>
              <a:tabLst>
                <a:tab pos="236854" algn="l"/>
              </a:tabLst>
            </a:pPr>
            <a:r>
              <a:rPr dirty="0" sz="2400" spc="-5">
                <a:latin typeface="Arial MT"/>
                <a:cs typeface="Arial MT"/>
              </a:rPr>
              <a:t>Quy </a:t>
            </a:r>
            <a:r>
              <a:rPr dirty="0" sz="2400">
                <a:latin typeface="Arial MT"/>
                <a:cs typeface="Arial MT"/>
              </a:rPr>
              <a:t>mô </a:t>
            </a:r>
            <a:r>
              <a:rPr dirty="0" sz="2400" spc="-270">
                <a:latin typeface="Arial MT"/>
                <a:cs typeface="Arial MT"/>
              </a:rPr>
              <a:t>diện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tích </a:t>
            </a:r>
            <a:r>
              <a:rPr dirty="0" sz="2400" spc="-400">
                <a:latin typeface="Arial MT"/>
                <a:cs typeface="Arial MT"/>
              </a:rPr>
              <a:t>sử</a:t>
            </a:r>
            <a:r>
              <a:rPr dirty="0" sz="2400" spc="-39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dụng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đất,</a:t>
            </a:r>
            <a:r>
              <a:rPr dirty="0" sz="2400" spc="-53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đất</a:t>
            </a:r>
            <a:r>
              <a:rPr dirty="0" sz="2400" spc="2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 </a:t>
            </a:r>
            <a:r>
              <a:rPr dirty="0" sz="2400" spc="-360">
                <a:latin typeface="Arial MT"/>
                <a:cs typeface="Arial MT"/>
              </a:rPr>
              <a:t>mặt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405">
                <a:latin typeface="Arial MT"/>
                <a:cs typeface="Arial MT"/>
              </a:rPr>
              <a:t>nước</a:t>
            </a:r>
            <a:r>
              <a:rPr dirty="0" sz="2400" spc="-140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của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 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670">
                <a:latin typeface="Arial MT"/>
                <a:cs typeface="Arial MT"/>
              </a:rPr>
              <a:t>được</a:t>
            </a:r>
            <a:r>
              <a:rPr dirty="0" sz="2400" spc="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phân </a:t>
            </a:r>
            <a:r>
              <a:rPr dirty="0" sz="2400" spc="-5">
                <a:latin typeface="Arial MT"/>
                <a:cs typeface="Arial MT"/>
              </a:rPr>
              <a:t>thành </a:t>
            </a:r>
            <a:r>
              <a:rPr dirty="0" sz="2400">
                <a:latin typeface="Arial MT"/>
                <a:cs typeface="Arial MT"/>
              </a:rPr>
              <a:t>03 </a:t>
            </a:r>
            <a:r>
              <a:rPr dirty="0" sz="2400" spc="-215">
                <a:latin typeface="Arial MT"/>
                <a:cs typeface="Arial MT"/>
              </a:rPr>
              <a:t>loại: </a:t>
            </a:r>
            <a:r>
              <a:rPr dirty="0" sz="2400" spc="-210">
                <a:latin typeface="Arial MT"/>
                <a:cs typeface="Arial MT"/>
              </a:rPr>
              <a:t>lớn, </a:t>
            </a:r>
            <a:r>
              <a:rPr dirty="0" sz="2400" spc="-5">
                <a:latin typeface="Arial MT"/>
                <a:cs typeface="Arial MT"/>
              </a:rPr>
              <a:t>trung bình </a:t>
            </a:r>
            <a:r>
              <a:rPr dirty="0" sz="2400">
                <a:latin typeface="Arial MT"/>
                <a:cs typeface="Arial MT"/>
              </a:rPr>
              <a:t>và </a:t>
            </a:r>
            <a:r>
              <a:rPr dirty="0" sz="2400" spc="-270">
                <a:latin typeface="Arial MT"/>
                <a:cs typeface="Arial MT"/>
              </a:rPr>
              <a:t>nhỏ. </a:t>
            </a:r>
            <a:r>
              <a:rPr dirty="0" sz="2400" spc="-5">
                <a:latin typeface="Arial MT"/>
                <a:cs typeface="Arial MT"/>
              </a:rPr>
              <a:t>(&gt;100 </a:t>
            </a:r>
            <a:r>
              <a:rPr dirty="0" sz="2400">
                <a:latin typeface="Arial MT"/>
                <a:cs typeface="Arial MT"/>
              </a:rPr>
              <a:t>ha; 50- 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100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ha;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&lt;50 </a:t>
            </a:r>
            <a:r>
              <a:rPr dirty="0" sz="2400">
                <a:latin typeface="Arial MT"/>
                <a:cs typeface="Arial MT"/>
              </a:rPr>
              <a:t>ha).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100800"/>
              </a:lnSpc>
              <a:spcBef>
                <a:spcPts val="600"/>
              </a:spcBef>
              <a:buChar char="-"/>
              <a:tabLst>
                <a:tab pos="250190" algn="l"/>
              </a:tabLst>
            </a:pPr>
            <a:r>
              <a:rPr dirty="0" sz="2400" spc="-5">
                <a:latin typeface="Arial MT"/>
                <a:cs typeface="Arial MT"/>
              </a:rPr>
              <a:t>Q</a:t>
            </a:r>
            <a:r>
              <a:rPr dirty="0" sz="2400">
                <a:latin typeface="Arial MT"/>
                <a:cs typeface="Arial MT"/>
              </a:rPr>
              <a:t>uy </a:t>
            </a:r>
            <a:r>
              <a:rPr dirty="0" sz="2400" spc="-2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sử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dụng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khu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v</a:t>
            </a:r>
            <a:r>
              <a:rPr dirty="0" sz="2400" spc="-525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c </a:t>
            </a:r>
            <a:r>
              <a:rPr dirty="0" sz="2400" spc="-2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535">
                <a:latin typeface="Arial MT"/>
                <a:cs typeface="Arial MT"/>
              </a:rPr>
              <a:t>ển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930">
                <a:latin typeface="Arial MT"/>
                <a:cs typeface="Arial MT"/>
              </a:rPr>
              <a:t>đ</a:t>
            </a:r>
            <a:r>
              <a:rPr dirty="0" sz="2400" spc="-92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c </a:t>
            </a:r>
            <a:r>
              <a:rPr dirty="0" sz="2400" spc="-2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phân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hành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02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nhóm  </a:t>
            </a:r>
            <a:r>
              <a:rPr dirty="0" sz="2400" spc="-5">
                <a:latin typeface="Arial MT"/>
                <a:cs typeface="Arial MT"/>
              </a:rPr>
              <a:t>theo </a:t>
            </a:r>
            <a:r>
              <a:rPr dirty="0" sz="2400" spc="-270">
                <a:latin typeface="Arial MT"/>
                <a:cs typeface="Arial MT"/>
              </a:rPr>
              <a:t>thẩm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215">
                <a:latin typeface="Arial MT"/>
                <a:cs typeface="Arial MT"/>
              </a:rPr>
              <a:t>quyền</a:t>
            </a:r>
            <a:r>
              <a:rPr dirty="0" sz="2400" spc="23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cấp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giấy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phép </a:t>
            </a:r>
            <a:r>
              <a:rPr dirty="0" sz="2400" spc="-270">
                <a:latin typeface="Arial MT"/>
                <a:cs typeface="Arial MT"/>
              </a:rPr>
              <a:t>nhận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chìm </a:t>
            </a:r>
            <a:r>
              <a:rPr dirty="0" sz="2400" spc="-830">
                <a:latin typeface="Arial MT"/>
                <a:cs typeface="Arial MT"/>
              </a:rPr>
              <a:t>ở</a:t>
            </a:r>
            <a:r>
              <a:rPr dirty="0" sz="2400" spc="400">
                <a:latin typeface="Arial MT"/>
                <a:cs typeface="Arial MT"/>
              </a:rPr>
              <a:t> </a:t>
            </a:r>
            <a:r>
              <a:rPr dirty="0" sz="2400" spc="-215">
                <a:latin typeface="Arial MT"/>
                <a:cs typeface="Arial MT"/>
              </a:rPr>
              <a:t>biển,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giao khu 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v</a:t>
            </a:r>
            <a:r>
              <a:rPr dirty="0" sz="2400" spc="-525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535">
                <a:latin typeface="Arial MT"/>
                <a:cs typeface="Arial MT"/>
              </a:rPr>
              <a:t>ển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ao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khu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v</a:t>
            </a:r>
            <a:r>
              <a:rPr dirty="0" sz="2400" spc="-525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535">
                <a:latin typeface="Arial MT"/>
                <a:cs typeface="Arial MT"/>
              </a:rPr>
              <a:t>ển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1070">
                <a:latin typeface="Arial MT"/>
                <a:cs typeface="Arial MT"/>
              </a:rPr>
              <a:t>để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lấ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535">
                <a:latin typeface="Arial MT"/>
                <a:cs typeface="Arial MT"/>
              </a:rPr>
              <a:t>ển</a:t>
            </a:r>
            <a:r>
              <a:rPr dirty="0" sz="240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100800"/>
              </a:lnSpc>
              <a:spcBef>
                <a:spcPts val="480"/>
              </a:spcBef>
              <a:buChar char="-"/>
              <a:tabLst>
                <a:tab pos="209550" algn="l"/>
              </a:tabLst>
            </a:pPr>
            <a:r>
              <a:rPr dirty="0" sz="2400" spc="-5">
                <a:latin typeface="Arial MT"/>
                <a:cs typeface="Arial MT"/>
              </a:rPr>
              <a:t>Q</a:t>
            </a:r>
            <a:r>
              <a:rPr dirty="0" sz="2400">
                <a:latin typeface="Arial MT"/>
                <a:cs typeface="Arial MT"/>
              </a:rPr>
              <a:t>uy</a:t>
            </a:r>
            <a:r>
              <a:rPr dirty="0" sz="2400" spc="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khai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hác</a:t>
            </a:r>
            <a:r>
              <a:rPr dirty="0" sz="2400" spc="7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ài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nguyên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hiên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ên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 spc="-930">
                <a:latin typeface="Arial MT"/>
                <a:cs typeface="Arial MT"/>
              </a:rPr>
              <a:t>đ</a:t>
            </a:r>
            <a:r>
              <a:rPr dirty="0" sz="2400" spc="-92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phân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hành</a:t>
            </a:r>
            <a:r>
              <a:rPr dirty="0" sz="2400" spc="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02  </a:t>
            </a:r>
            <a:r>
              <a:rPr dirty="0" sz="2400">
                <a:latin typeface="Arial MT"/>
                <a:cs typeface="Arial MT"/>
              </a:rPr>
              <a:t>nhóm </a:t>
            </a:r>
            <a:r>
              <a:rPr dirty="0" sz="2400" spc="-5">
                <a:latin typeface="Arial MT"/>
                <a:cs typeface="Arial MT"/>
              </a:rPr>
              <a:t>theo </a:t>
            </a:r>
            <a:r>
              <a:rPr dirty="0" sz="2400" spc="-270">
                <a:latin typeface="Arial MT"/>
                <a:cs typeface="Arial MT"/>
              </a:rPr>
              <a:t>thẩm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215">
                <a:latin typeface="Arial MT"/>
                <a:cs typeface="Arial MT"/>
              </a:rPr>
              <a:t>quyền</a:t>
            </a:r>
            <a:r>
              <a:rPr dirty="0" sz="2400" spc="-210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cấp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giấy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phép khai </a:t>
            </a:r>
            <a:r>
              <a:rPr dirty="0" sz="2400" spc="-5">
                <a:latin typeface="Arial MT"/>
                <a:cs typeface="Arial MT"/>
              </a:rPr>
              <a:t>thác </a:t>
            </a:r>
            <a:r>
              <a:rPr dirty="0" sz="2400">
                <a:latin typeface="Arial MT"/>
                <a:cs typeface="Arial MT"/>
              </a:rPr>
              <a:t>khoáng </a:t>
            </a:r>
            <a:r>
              <a:rPr dirty="0" sz="2400" spc="-270">
                <a:latin typeface="Arial MT"/>
                <a:cs typeface="Arial MT"/>
              </a:rPr>
              <a:t>sản,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khai</a:t>
            </a:r>
            <a:r>
              <a:rPr dirty="0" sz="2400" spc="5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hác</a:t>
            </a:r>
            <a:r>
              <a:rPr dirty="0" sz="2400" spc="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</a:t>
            </a:r>
            <a:r>
              <a:rPr dirty="0" sz="2400" spc="4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sử</a:t>
            </a:r>
            <a:r>
              <a:rPr dirty="0" sz="2400" spc="5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dụng</a:t>
            </a:r>
            <a:r>
              <a:rPr dirty="0" sz="2400" spc="4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ài</a:t>
            </a:r>
            <a:r>
              <a:rPr dirty="0" sz="2400" spc="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nguyên</a:t>
            </a:r>
            <a:r>
              <a:rPr dirty="0" sz="2400" spc="45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 spc="-5">
                <a:latin typeface="Arial MT"/>
                <a:cs typeface="Arial MT"/>
              </a:rPr>
              <a:t>c</a:t>
            </a:r>
            <a:r>
              <a:rPr dirty="0" sz="2400">
                <a:latin typeface="Arial MT"/>
                <a:cs typeface="Arial MT"/>
              </a:rPr>
              <a:t>;</a:t>
            </a:r>
            <a:r>
              <a:rPr dirty="0" sz="2400" spc="4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xả</a:t>
            </a:r>
            <a:r>
              <a:rPr dirty="0" sz="2400" spc="45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4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1070">
                <a:latin typeface="Arial MT"/>
                <a:cs typeface="Arial MT"/>
              </a:rPr>
              <a:t>ả</a:t>
            </a:r>
            <a:r>
              <a:rPr dirty="0" sz="2400">
                <a:latin typeface="Arial MT"/>
                <a:cs typeface="Arial MT"/>
              </a:rPr>
              <a:t>i</a:t>
            </a:r>
            <a:r>
              <a:rPr dirty="0" sz="2400" spc="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vào</a:t>
            </a:r>
            <a:r>
              <a:rPr dirty="0" sz="2400" spc="45">
                <a:latin typeface="Arial MT"/>
                <a:cs typeface="Arial MT"/>
              </a:rPr>
              <a:t> </a:t>
            </a:r>
            <a:r>
              <a:rPr dirty="0" sz="2400" spc="-215">
                <a:latin typeface="Arial MT"/>
                <a:cs typeface="Arial MT"/>
              </a:rPr>
              <a:t>nguồn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565" y="6351523"/>
            <a:ext cx="7531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79790" y="6266179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Black"/>
                <a:cs typeface="Arial Black"/>
              </a:rPr>
              <a:t>6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1750" y="588771"/>
            <a:ext cx="399986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Lưu</a:t>
            </a:r>
            <a:r>
              <a:rPr dirty="0" spc="-20"/>
              <a:t> </a:t>
            </a:r>
            <a:r>
              <a:rPr dirty="0"/>
              <a:t>ý</a:t>
            </a:r>
            <a:r>
              <a:rPr dirty="0" spc="-15"/>
              <a:t> </a:t>
            </a:r>
            <a:r>
              <a:rPr dirty="0"/>
              <a:t>về</a:t>
            </a:r>
            <a:r>
              <a:rPr dirty="0" spc="-15"/>
              <a:t> </a:t>
            </a:r>
            <a:r>
              <a:rPr dirty="0"/>
              <a:t>quy</a:t>
            </a:r>
            <a:r>
              <a:rPr dirty="0" spc="-15"/>
              <a:t> </a:t>
            </a:r>
            <a:r>
              <a:rPr dirty="0" spc="-5"/>
              <a:t>mô</a:t>
            </a:r>
            <a:r>
              <a:rPr dirty="0" spc="-15"/>
              <a:t> </a:t>
            </a:r>
            <a:r>
              <a:rPr dirty="0"/>
              <a:t>Dự</a:t>
            </a:r>
            <a:r>
              <a:rPr dirty="0" spc="-20"/>
              <a:t> </a:t>
            </a:r>
            <a:r>
              <a:rPr dirty="0"/>
              <a:t>án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3203" y="1621028"/>
            <a:ext cx="8696960" cy="47104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75"/>
              </a:spcBef>
            </a:pPr>
            <a:r>
              <a:rPr dirty="0" sz="2400" spc="-5">
                <a:latin typeface="Arial MT"/>
                <a:cs typeface="Arial MT"/>
              </a:rPr>
              <a:t>Quy </a:t>
            </a:r>
            <a:r>
              <a:rPr dirty="0" sz="2400">
                <a:latin typeface="Arial MT"/>
                <a:cs typeface="Arial MT"/>
              </a:rPr>
              <a:t>mô </a:t>
            </a:r>
            <a:r>
              <a:rPr dirty="0" sz="2400" spc="-360">
                <a:latin typeface="Arial MT"/>
                <a:cs typeface="Arial MT"/>
              </a:rPr>
              <a:t>cần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căn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cứ</a:t>
            </a:r>
            <a:r>
              <a:rPr dirty="0" sz="2400" spc="-1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phân </a:t>
            </a:r>
            <a:r>
              <a:rPr dirty="0" sz="2400" spc="-270">
                <a:latin typeface="Arial MT"/>
                <a:cs typeface="Arial MT"/>
              </a:rPr>
              <a:t>loại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 </a:t>
            </a:r>
            <a:r>
              <a:rPr dirty="0" sz="2400" spc="-5">
                <a:latin typeface="Arial MT"/>
                <a:cs typeface="Arial MT"/>
              </a:rPr>
              <a:t>theo </a:t>
            </a:r>
            <a:r>
              <a:rPr dirty="0" sz="2400">
                <a:latin typeface="Arial MT"/>
                <a:cs typeface="Arial MT"/>
              </a:rPr>
              <a:t>tiêu chí pháp </a:t>
            </a:r>
            <a:r>
              <a:rPr dirty="0" sz="2400" spc="-270">
                <a:latin typeface="Arial MT"/>
                <a:cs typeface="Arial MT"/>
              </a:rPr>
              <a:t>luật </a:t>
            </a:r>
            <a:r>
              <a:rPr dirty="0" sz="2400" spc="-715">
                <a:latin typeface="Arial MT"/>
                <a:cs typeface="Arial MT"/>
              </a:rPr>
              <a:t>đầu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 spc="-180">
                <a:latin typeface="Arial MT"/>
                <a:cs typeface="Arial MT"/>
              </a:rPr>
              <a:t>t</a:t>
            </a:r>
            <a:r>
              <a:rPr dirty="0" sz="2400" spc="-625">
                <a:latin typeface="Arial MT"/>
                <a:cs typeface="Arial MT"/>
              </a:rPr>
              <a:t>ư</a:t>
            </a:r>
            <a:r>
              <a:rPr dirty="0" sz="2400">
                <a:latin typeface="Arial MT"/>
                <a:cs typeface="Arial MT"/>
              </a:rPr>
              <a:t> công,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ài nguyên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360">
                <a:latin typeface="Arial MT"/>
                <a:cs typeface="Arial MT"/>
              </a:rPr>
              <a:t>ển,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khoáng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sả</a:t>
            </a:r>
            <a:r>
              <a:rPr dirty="0" sz="2400">
                <a:latin typeface="Arial MT"/>
                <a:cs typeface="Arial MT"/>
              </a:rPr>
              <a:t>n,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ài nguyên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 spc="-5">
                <a:latin typeface="Arial MT"/>
                <a:cs typeface="Arial MT"/>
              </a:rPr>
              <a:t>c</a:t>
            </a:r>
            <a:r>
              <a:rPr dirty="0" sz="240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99400"/>
              </a:lnSpc>
              <a:spcBef>
                <a:spcPts val="640"/>
              </a:spcBef>
              <a:buChar char="-"/>
              <a:tabLst>
                <a:tab pos="207010" algn="l"/>
              </a:tabLst>
            </a:pPr>
            <a:r>
              <a:rPr dirty="0" sz="2400" spc="-5">
                <a:latin typeface="Arial MT"/>
                <a:cs typeface="Arial MT"/>
              </a:rPr>
              <a:t>Phân </a:t>
            </a:r>
            <a:r>
              <a:rPr dirty="0" sz="2400" spc="-270">
                <a:latin typeface="Arial MT"/>
                <a:cs typeface="Arial MT"/>
              </a:rPr>
              <a:t>loại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-3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 </a:t>
            </a:r>
            <a:r>
              <a:rPr dirty="0" sz="2400" spc="-715">
                <a:latin typeface="Arial MT"/>
                <a:cs typeface="Arial MT"/>
              </a:rPr>
              <a:t>đầu</a:t>
            </a:r>
            <a:r>
              <a:rPr dirty="0" sz="2400" spc="60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tư</a:t>
            </a:r>
            <a:r>
              <a:rPr dirty="0" sz="2400" spc="-3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công </a:t>
            </a:r>
            <a:r>
              <a:rPr dirty="0" sz="2400" spc="-670">
                <a:latin typeface="Arial MT"/>
                <a:cs typeface="Arial MT"/>
              </a:rPr>
              <a:t>được</a:t>
            </a:r>
            <a:r>
              <a:rPr dirty="0" sz="2400" spc="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 </a:t>
            </a:r>
            <a:r>
              <a:rPr dirty="0" sz="2400" spc="-735">
                <a:latin typeface="Arial MT"/>
                <a:cs typeface="Arial MT"/>
              </a:rPr>
              <a:t>định</a:t>
            </a:r>
            <a:r>
              <a:rPr dirty="0" sz="2400" spc="60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tại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Phụ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lục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 </a:t>
            </a:r>
            <a:r>
              <a:rPr dirty="0" sz="2400" spc="-470">
                <a:latin typeface="Arial MT"/>
                <a:cs typeface="Arial MT"/>
              </a:rPr>
              <a:t>Nghị </a:t>
            </a:r>
            <a:r>
              <a:rPr dirty="0" sz="2400" spc="-465">
                <a:latin typeface="Arial MT"/>
                <a:cs typeface="Arial MT"/>
              </a:rPr>
              <a:t> </a:t>
            </a:r>
            <a:r>
              <a:rPr dirty="0" sz="2400" spc="-735">
                <a:latin typeface="Arial MT"/>
                <a:cs typeface="Arial MT"/>
              </a:rPr>
              <a:t>định</a:t>
            </a:r>
            <a:r>
              <a:rPr dirty="0" sz="2400" spc="6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số</a:t>
            </a:r>
            <a:r>
              <a:rPr dirty="0" sz="2400" spc="-530">
                <a:latin typeface="Arial MT"/>
                <a:cs typeface="Arial MT"/>
              </a:rPr>
              <a:t> </a:t>
            </a:r>
            <a:r>
              <a:rPr dirty="0" sz="2400" spc="-55">
                <a:latin typeface="Arial MT"/>
                <a:cs typeface="Arial MT"/>
              </a:rPr>
              <a:t>40/2020/NĐ-CP </a:t>
            </a:r>
            <a:r>
              <a:rPr dirty="0" sz="2400" spc="-325">
                <a:latin typeface="Arial MT"/>
                <a:cs typeface="Arial MT"/>
              </a:rPr>
              <a:t>hướng</a:t>
            </a:r>
            <a:r>
              <a:rPr dirty="0" sz="2400" spc="-320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dẫn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thi </a:t>
            </a:r>
            <a:r>
              <a:rPr dirty="0" sz="2400">
                <a:latin typeface="Arial MT"/>
                <a:cs typeface="Arial MT"/>
              </a:rPr>
              <a:t>hành </a:t>
            </a:r>
            <a:r>
              <a:rPr dirty="0" sz="2400" spc="-5" b="1">
                <a:latin typeface="Arial"/>
                <a:cs typeface="Arial"/>
              </a:rPr>
              <a:t>Luật </a:t>
            </a:r>
            <a:r>
              <a:rPr dirty="0" sz="2400" b="1">
                <a:latin typeface="Arial"/>
                <a:cs typeface="Arial"/>
              </a:rPr>
              <a:t>Đầu tư </a:t>
            </a:r>
            <a:r>
              <a:rPr dirty="0" sz="2400" spc="-5" b="1">
                <a:latin typeface="Arial"/>
                <a:cs typeface="Arial"/>
              </a:rPr>
              <a:t>công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>
                <a:latin typeface="Arial MT"/>
                <a:cs typeface="Arial MT"/>
              </a:rPr>
              <a:t>ngày </a:t>
            </a:r>
            <a:r>
              <a:rPr dirty="0" sz="2400" spc="-5">
                <a:latin typeface="Arial MT"/>
                <a:cs typeface="Arial MT"/>
              </a:rPr>
              <a:t>06/4/2020 </a:t>
            </a:r>
            <a:r>
              <a:rPr dirty="0" sz="2400" spc="-360">
                <a:latin typeface="Arial MT"/>
                <a:cs typeface="Arial MT"/>
              </a:rPr>
              <a:t>của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Chính </a:t>
            </a:r>
            <a:r>
              <a:rPr dirty="0" sz="2400" spc="-360">
                <a:latin typeface="Arial MT"/>
                <a:cs typeface="Arial MT"/>
              </a:rPr>
              <a:t>phủ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(cần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rà soát </a:t>
            </a:r>
            <a:r>
              <a:rPr dirty="0" sz="2400" spc="-5">
                <a:latin typeface="Arial MT"/>
                <a:cs typeface="Arial MT"/>
              </a:rPr>
              <a:t>theo </a:t>
            </a:r>
            <a:r>
              <a:rPr dirty="0" sz="2400">
                <a:latin typeface="Arial MT"/>
                <a:cs typeface="Arial MT"/>
              </a:rPr>
              <a:t>quy </a:t>
            </a:r>
            <a:r>
              <a:rPr dirty="0" sz="2400" spc="-735">
                <a:latin typeface="Arial MT"/>
                <a:cs typeface="Arial MT"/>
              </a:rPr>
              <a:t>định</a:t>
            </a:r>
            <a:r>
              <a:rPr dirty="0" sz="2400" spc="335">
                <a:latin typeface="Arial MT"/>
                <a:cs typeface="Arial MT"/>
              </a:rPr>
              <a:t> </a:t>
            </a:r>
            <a:r>
              <a:rPr dirty="0" sz="2400" spc="-1070">
                <a:latin typeface="Arial MT"/>
                <a:cs typeface="Arial MT"/>
              </a:rPr>
              <a:t>để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xác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490">
                <a:latin typeface="Arial MT"/>
                <a:cs typeface="Arial MT"/>
              </a:rPr>
              <a:t>định).</a:t>
            </a:r>
            <a:endParaRPr sz="2400">
              <a:latin typeface="Arial MT"/>
              <a:cs typeface="Arial MT"/>
            </a:endParaRPr>
          </a:p>
          <a:p>
            <a:pPr algn="just" marL="12700" marR="538480">
              <a:lnSpc>
                <a:spcPts val="2810"/>
              </a:lnSpc>
              <a:spcBef>
                <a:spcPts val="780"/>
              </a:spcBef>
              <a:buChar char="-"/>
              <a:tabLst>
                <a:tab pos="198755" algn="l"/>
              </a:tabLst>
            </a:pPr>
            <a:r>
              <a:rPr dirty="0" sz="2400">
                <a:latin typeface="Arial MT"/>
                <a:cs typeface="Arial MT"/>
              </a:rPr>
              <a:t>Lu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>
                <a:latin typeface="Arial MT"/>
                <a:cs typeface="Arial MT"/>
              </a:rPr>
              <a:t>t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ài nguyên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bi</a:t>
            </a:r>
            <a:r>
              <a:rPr dirty="0" sz="2400" spc="-1070">
                <a:latin typeface="Arial MT"/>
                <a:cs typeface="Arial MT"/>
              </a:rPr>
              <a:t>ể</a:t>
            </a:r>
            <a:r>
              <a:rPr dirty="0" sz="2400">
                <a:latin typeface="Arial MT"/>
                <a:cs typeface="Arial MT"/>
              </a:rPr>
              <a:t>n: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5">
                <a:latin typeface="Arial MT"/>
                <a:cs typeface="Arial MT"/>
              </a:rPr>
              <a:t>ì</a:t>
            </a:r>
            <a:r>
              <a:rPr dirty="0" sz="2400">
                <a:latin typeface="Arial MT"/>
                <a:cs typeface="Arial MT"/>
              </a:rPr>
              <a:t>m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ngoài 6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1070">
                <a:latin typeface="Arial MT"/>
                <a:cs typeface="Arial MT"/>
              </a:rPr>
              <a:t>ả</a:t>
            </a:r>
            <a:r>
              <a:rPr dirty="0" sz="2400">
                <a:latin typeface="Arial MT"/>
                <a:cs typeface="Arial MT"/>
              </a:rPr>
              <a:t>i lý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1070">
                <a:latin typeface="Arial MT"/>
                <a:cs typeface="Arial MT"/>
              </a:rPr>
              <a:t>ẩ</a:t>
            </a:r>
            <a:r>
              <a:rPr dirty="0" sz="2400">
                <a:latin typeface="Arial MT"/>
                <a:cs typeface="Arial MT"/>
              </a:rPr>
              <a:t>m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</a:t>
            </a:r>
            <a:r>
              <a:rPr dirty="0" sz="2400" spc="-535">
                <a:latin typeface="Arial MT"/>
                <a:cs typeface="Arial MT"/>
              </a:rPr>
              <a:t>yề</a:t>
            </a:r>
            <a:r>
              <a:rPr dirty="0" sz="2400">
                <a:latin typeface="Arial MT"/>
                <a:cs typeface="Arial MT"/>
              </a:rPr>
              <a:t>n  </a:t>
            </a:r>
            <a:r>
              <a:rPr dirty="0" sz="2400" spc="-535">
                <a:latin typeface="Arial MT"/>
                <a:cs typeface="Arial MT"/>
              </a:rPr>
              <a:t>củ</a:t>
            </a:r>
            <a:r>
              <a:rPr dirty="0" sz="2400">
                <a:latin typeface="Arial MT"/>
                <a:cs typeface="Arial MT"/>
              </a:rPr>
              <a:t>a</a:t>
            </a:r>
            <a:r>
              <a:rPr dirty="0" sz="2400" spc="-5">
                <a:latin typeface="Arial MT"/>
                <a:cs typeface="Arial MT"/>
              </a:rPr>
              <a:t> B</a:t>
            </a:r>
            <a:r>
              <a:rPr dirty="0" sz="2400" spc="-1070">
                <a:latin typeface="Arial MT"/>
                <a:cs typeface="Arial MT"/>
              </a:rPr>
              <a:t>ộ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NM</a:t>
            </a:r>
            <a:r>
              <a:rPr dirty="0" sz="2400" spc="-270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algn="just" marL="12700" marR="465455">
              <a:lnSpc>
                <a:spcPct val="100800"/>
              </a:lnSpc>
              <a:spcBef>
                <a:spcPts val="515"/>
              </a:spcBef>
              <a:buChar char="-"/>
              <a:tabLst>
                <a:tab pos="198755" algn="l"/>
              </a:tabLst>
            </a:pPr>
            <a:r>
              <a:rPr dirty="0" sz="2400">
                <a:latin typeface="Arial MT"/>
                <a:cs typeface="Arial MT"/>
              </a:rPr>
              <a:t>Lu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>
                <a:latin typeface="Arial MT"/>
                <a:cs typeface="Arial MT"/>
              </a:rPr>
              <a:t>t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khoáng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sả</a:t>
            </a:r>
            <a:r>
              <a:rPr dirty="0" sz="2400">
                <a:latin typeface="Arial MT"/>
                <a:cs typeface="Arial MT"/>
              </a:rPr>
              <a:t>n,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N n</a:t>
            </a:r>
            <a:r>
              <a:rPr dirty="0" sz="2400" spc="-790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c: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K</a:t>
            </a:r>
            <a:r>
              <a:rPr dirty="0" sz="2400">
                <a:latin typeface="Arial MT"/>
                <a:cs typeface="Arial MT"/>
              </a:rPr>
              <a:t>hoáng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sả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kim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i,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790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cho  </a:t>
            </a:r>
            <a:r>
              <a:rPr dirty="0" sz="2400" spc="-270">
                <a:latin typeface="Arial MT"/>
                <a:cs typeface="Arial MT"/>
              </a:rPr>
              <a:t>thủy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điện</a:t>
            </a:r>
            <a:r>
              <a:rPr dirty="0" sz="2400" spc="-530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từ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2MW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280">
                <a:latin typeface="Arial MT"/>
                <a:cs typeface="Arial MT"/>
              </a:rPr>
              <a:t>trở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lên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thẩm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215">
                <a:latin typeface="Arial MT"/>
                <a:cs typeface="Arial MT"/>
              </a:rPr>
              <a:t>quyền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của</a:t>
            </a:r>
            <a:r>
              <a:rPr dirty="0" sz="2400" spc="-310">
                <a:latin typeface="Arial MT"/>
                <a:cs typeface="Arial MT"/>
              </a:rPr>
              <a:t> </a:t>
            </a:r>
            <a:r>
              <a:rPr dirty="0" sz="2400" spc="-540">
                <a:latin typeface="Arial MT"/>
                <a:cs typeface="Arial MT"/>
              </a:rPr>
              <a:t>Bộ</a:t>
            </a:r>
            <a:r>
              <a:rPr dirty="0" sz="2400" spc="-420">
                <a:latin typeface="Arial MT"/>
                <a:cs typeface="Arial MT"/>
              </a:rPr>
              <a:t> </a:t>
            </a:r>
            <a:r>
              <a:rPr dirty="0" sz="2400" spc="-40">
                <a:latin typeface="Arial MT"/>
                <a:cs typeface="Arial MT"/>
              </a:rPr>
              <a:t>TNMT....</a:t>
            </a:r>
            <a:endParaRPr sz="2400">
              <a:latin typeface="Arial MT"/>
              <a:cs typeface="Arial MT"/>
            </a:endParaRPr>
          </a:p>
          <a:p>
            <a:pPr algn="just" marL="12700" marR="575310">
              <a:lnSpc>
                <a:spcPct val="100800"/>
              </a:lnSpc>
              <a:spcBef>
                <a:spcPts val="480"/>
              </a:spcBef>
            </a:pPr>
            <a:r>
              <a:rPr dirty="0" sz="2400" spc="-5" i="1">
                <a:latin typeface="Arial"/>
                <a:cs typeface="Arial"/>
              </a:rPr>
              <a:t>Quy </a:t>
            </a:r>
            <a:r>
              <a:rPr dirty="0" sz="2400" i="1">
                <a:latin typeface="Arial"/>
                <a:cs typeface="Arial"/>
              </a:rPr>
              <a:t>định </a:t>
            </a:r>
            <a:r>
              <a:rPr dirty="0" sz="2400" spc="-5" i="1">
                <a:latin typeface="Arial"/>
                <a:cs typeface="Arial"/>
              </a:rPr>
              <a:t>mới </a:t>
            </a:r>
            <a:r>
              <a:rPr dirty="0" sz="2400" i="1">
                <a:latin typeface="Arial"/>
                <a:cs typeface="Arial"/>
              </a:rPr>
              <a:t>yêu cầu </a:t>
            </a:r>
            <a:r>
              <a:rPr dirty="0" sz="2400" spc="-5" i="1">
                <a:latin typeface="Arial"/>
                <a:cs typeface="Arial"/>
              </a:rPr>
              <a:t>tham </a:t>
            </a:r>
            <a:r>
              <a:rPr dirty="0" sz="2400" i="1">
                <a:latin typeface="Arial"/>
                <a:cs typeface="Arial"/>
              </a:rPr>
              <a:t>chiếu đến các pháp luật chuyên </a:t>
            </a:r>
            <a:r>
              <a:rPr dirty="0" sz="2400" spc="-660" i="1">
                <a:latin typeface="Arial"/>
                <a:cs typeface="Arial"/>
              </a:rPr>
              <a:t> </a:t>
            </a:r>
            <a:r>
              <a:rPr dirty="0" sz="2400" i="1">
                <a:latin typeface="Arial"/>
                <a:cs typeface="Arial"/>
              </a:rPr>
              <a:t>ngành</a:t>
            </a:r>
            <a:r>
              <a:rPr dirty="0" sz="2400" spc="-10" i="1">
                <a:latin typeface="Arial"/>
                <a:cs typeface="Arial"/>
              </a:rPr>
              <a:t> </a:t>
            </a:r>
            <a:r>
              <a:rPr dirty="0" sz="2400" i="1">
                <a:latin typeface="Arial"/>
                <a:cs typeface="Arial"/>
              </a:rPr>
              <a:t>có</a:t>
            </a:r>
            <a:r>
              <a:rPr dirty="0" sz="2400" spc="-5" i="1">
                <a:latin typeface="Arial"/>
                <a:cs typeface="Arial"/>
              </a:rPr>
              <a:t> </a:t>
            </a:r>
            <a:r>
              <a:rPr dirty="0" sz="2400" i="1">
                <a:latin typeface="Arial"/>
                <a:cs typeface="Arial"/>
              </a:rPr>
              <a:t>liên</a:t>
            </a:r>
            <a:r>
              <a:rPr dirty="0" sz="2400" spc="-5" i="1">
                <a:latin typeface="Arial"/>
                <a:cs typeface="Arial"/>
              </a:rPr>
              <a:t> </a:t>
            </a:r>
            <a:r>
              <a:rPr dirty="0" sz="2400" i="1">
                <a:latin typeface="Arial"/>
                <a:cs typeface="Arial"/>
              </a:rPr>
              <a:t>quan.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093" y="521715"/>
            <a:ext cx="459676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1.1.2.</a:t>
            </a:r>
            <a:r>
              <a:rPr dirty="0" spc="-30"/>
              <a:t> </a:t>
            </a:r>
            <a:r>
              <a:rPr dirty="0"/>
              <a:t>Công</a:t>
            </a:r>
            <a:r>
              <a:rPr dirty="0" spc="-15"/>
              <a:t> </a:t>
            </a:r>
            <a:r>
              <a:rPr dirty="0"/>
              <a:t>suất</a:t>
            </a:r>
            <a:r>
              <a:rPr dirty="0" spc="-15"/>
              <a:t> </a:t>
            </a:r>
            <a:r>
              <a:rPr dirty="0"/>
              <a:t>của</a:t>
            </a:r>
            <a:r>
              <a:rPr dirty="0" spc="-20"/>
              <a:t> </a:t>
            </a:r>
            <a:r>
              <a:rPr dirty="0"/>
              <a:t>Dự</a:t>
            </a:r>
            <a:r>
              <a:rPr dirty="0" spc="-25"/>
              <a:t> </a:t>
            </a:r>
            <a:r>
              <a:rPr dirty="0" spc="5"/>
              <a:t>án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565" y="1362963"/>
            <a:ext cx="8411210" cy="395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99"/>
              </a:lnSpc>
              <a:spcBef>
                <a:spcPts val="95"/>
              </a:spcBef>
            </a:pP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ôn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 spc="-1240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5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6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60">
                <a:latin typeface="Arial MT"/>
                <a:cs typeface="Arial MT"/>
              </a:rPr>
              <a:t> </a:t>
            </a:r>
            <a:r>
              <a:rPr dirty="0" sz="2800" spc="5" b="1">
                <a:latin typeface="Arial"/>
                <a:cs typeface="Arial"/>
              </a:rPr>
              <a:t>c</a:t>
            </a:r>
            <a:r>
              <a:rPr dirty="0" sz="2800" b="1">
                <a:latin typeface="Arial"/>
                <a:cs typeface="Arial"/>
              </a:rPr>
              <a:t>ó</a:t>
            </a:r>
            <a:r>
              <a:rPr dirty="0" sz="2800" spc="5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nguy</a:t>
            </a:r>
            <a:r>
              <a:rPr dirty="0" sz="2800" spc="60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c</a:t>
            </a:r>
            <a:r>
              <a:rPr dirty="0" sz="2800" b="1">
                <a:latin typeface="Arial"/>
                <a:cs typeface="Arial"/>
              </a:rPr>
              <a:t>ơ</a:t>
            </a:r>
            <a:r>
              <a:rPr dirty="0" sz="2800" spc="5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gây</a:t>
            </a:r>
            <a:r>
              <a:rPr dirty="0" sz="2800" spc="6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ô</a:t>
            </a:r>
            <a:r>
              <a:rPr dirty="0" sz="2800" spc="5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nh</a:t>
            </a:r>
            <a:r>
              <a:rPr dirty="0" sz="2800" spc="-5" b="1">
                <a:latin typeface="Arial"/>
                <a:cs typeface="Arial"/>
              </a:rPr>
              <a:t>i</a:t>
            </a:r>
            <a:r>
              <a:rPr dirty="0" sz="2800" b="1">
                <a:latin typeface="Arial"/>
                <a:cs typeface="Arial"/>
              </a:rPr>
              <a:t>ễm</a:t>
            </a:r>
            <a:r>
              <a:rPr dirty="0" sz="2800" spc="5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m</a:t>
            </a:r>
            <a:r>
              <a:rPr dirty="0" sz="2800" b="1">
                <a:latin typeface="Arial"/>
                <a:cs typeface="Arial"/>
              </a:rPr>
              <a:t>ôi  </a:t>
            </a:r>
            <a:r>
              <a:rPr dirty="0" sz="2800" spc="5" b="1">
                <a:latin typeface="Arial"/>
                <a:cs typeface="Arial"/>
              </a:rPr>
              <a:t>t</a:t>
            </a:r>
            <a:r>
              <a:rPr dirty="0" sz="2800" spc="-5" b="1">
                <a:latin typeface="Arial"/>
                <a:cs typeface="Arial"/>
              </a:rPr>
              <a:t>rườ</a:t>
            </a:r>
            <a:r>
              <a:rPr dirty="0" sz="2800" b="1">
                <a:latin typeface="Arial"/>
                <a:cs typeface="Arial"/>
              </a:rPr>
              <a:t>ng</a:t>
            </a:r>
            <a:r>
              <a:rPr dirty="0" sz="2800" spc="35" b="1">
                <a:latin typeface="Arial"/>
                <a:cs typeface="Arial"/>
              </a:rPr>
              <a:t> </a:t>
            </a:r>
            <a:r>
              <a:rPr dirty="0" sz="2800" spc="-1080">
                <a:latin typeface="Arial MT"/>
                <a:cs typeface="Arial MT"/>
              </a:rPr>
              <a:t>đ</a:t>
            </a:r>
            <a:r>
              <a:rPr dirty="0" sz="2800" spc="-108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ia</a:t>
            </a:r>
            <a:r>
              <a:rPr dirty="0" sz="2800" spc="3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ành</a:t>
            </a:r>
            <a:r>
              <a:rPr dirty="0" sz="2800" spc="4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0</a:t>
            </a:r>
            <a:r>
              <a:rPr dirty="0" sz="2800">
                <a:latin typeface="Arial MT"/>
                <a:cs typeface="Arial MT"/>
              </a:rPr>
              <a:t>3</a:t>
            </a:r>
            <a:r>
              <a:rPr dirty="0" sz="2800" spc="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o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i: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lớ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ung</a:t>
            </a:r>
            <a:r>
              <a:rPr dirty="0" sz="2800" spc="4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nhỏ  </a:t>
            </a:r>
            <a:r>
              <a:rPr dirty="0" sz="2800" spc="-315">
                <a:latin typeface="Arial MT"/>
                <a:cs typeface="Arial MT"/>
              </a:rPr>
              <a:t>(Phụ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lục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II </a:t>
            </a:r>
            <a:r>
              <a:rPr dirty="0" sz="2800" spc="-545">
                <a:latin typeface="Arial MT"/>
                <a:cs typeface="Arial MT"/>
              </a:rPr>
              <a:t>Nghị</a:t>
            </a:r>
            <a:r>
              <a:rPr dirty="0" sz="2800" spc="-540">
                <a:latin typeface="Arial MT"/>
                <a:cs typeface="Arial MT"/>
              </a:rPr>
              <a:t>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 spc="-55">
                <a:latin typeface="Arial MT"/>
                <a:cs typeface="Arial MT"/>
              </a:rPr>
              <a:t>08/2022/NĐ-CP). </a:t>
            </a:r>
            <a:r>
              <a:rPr dirty="0" sz="2800" spc="-310">
                <a:latin typeface="Arial MT"/>
                <a:cs typeface="Arial MT"/>
              </a:rPr>
              <a:t>Như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vậy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các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án không </a:t>
            </a:r>
            <a:r>
              <a:rPr dirty="0" sz="2800" spc="-250">
                <a:latin typeface="Arial MT"/>
                <a:cs typeface="Arial MT"/>
              </a:rPr>
              <a:t>thuộc</a:t>
            </a:r>
            <a:r>
              <a:rPr dirty="0" sz="2800" spc="27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loại</a:t>
            </a:r>
            <a:r>
              <a:rPr dirty="0" sz="2800" spc="1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hình nguy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1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gây ô </a:t>
            </a:r>
            <a:r>
              <a:rPr dirty="0" sz="2800" spc="-245">
                <a:latin typeface="Arial MT"/>
                <a:cs typeface="Arial MT"/>
              </a:rPr>
              <a:t>nhiễm </a:t>
            </a:r>
            <a:r>
              <a:rPr dirty="0" sz="2800" spc="-24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eo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 </a:t>
            </a:r>
            <a:r>
              <a:rPr dirty="0" sz="2800" spc="-385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phá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 spc="-1240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t </a:t>
            </a:r>
            <a:r>
              <a:rPr dirty="0" sz="2800" spc="-39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455">
                <a:latin typeface="Arial MT"/>
                <a:cs typeface="Arial MT"/>
              </a:rPr>
              <a:t>bả</a:t>
            </a:r>
            <a:r>
              <a:rPr dirty="0" sz="2800" spc="-330">
                <a:latin typeface="Arial MT"/>
                <a:cs typeface="Arial MT"/>
              </a:rPr>
              <a:t>o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430">
                <a:latin typeface="Arial MT"/>
                <a:cs typeface="Arial MT"/>
              </a:rPr>
              <a:t>vệ  </a:t>
            </a:r>
            <a:r>
              <a:rPr dirty="0" sz="2800">
                <a:latin typeface="Arial MT"/>
                <a:cs typeface="Arial MT"/>
              </a:rPr>
              <a:t>môi </a:t>
            </a:r>
            <a:r>
              <a:rPr dirty="0" sz="2800" spc="-315">
                <a:latin typeface="Arial MT"/>
                <a:cs typeface="Arial MT"/>
              </a:rPr>
              <a:t>trường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b="1">
                <a:latin typeface="Arial"/>
                <a:cs typeface="Arial"/>
              </a:rPr>
              <a:t>không </a:t>
            </a:r>
            <a:r>
              <a:rPr dirty="0" sz="2800">
                <a:latin typeface="Arial MT"/>
                <a:cs typeface="Arial MT"/>
              </a:rPr>
              <a:t>phân theo công </a:t>
            </a:r>
            <a:r>
              <a:rPr dirty="0" sz="2800" spc="-310">
                <a:latin typeface="Arial MT"/>
                <a:cs typeface="Arial MT"/>
              </a:rPr>
              <a:t>suất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240">
                <a:latin typeface="Arial MT"/>
                <a:cs typeface="Arial MT"/>
              </a:rPr>
              <a:t>lớn,</a:t>
            </a:r>
            <a:r>
              <a:rPr dirty="0" sz="2800" spc="-2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trung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bình,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nhỏ.</a:t>
            </a:r>
            <a:endParaRPr sz="2800">
              <a:latin typeface="Arial MT"/>
              <a:cs typeface="Arial MT"/>
            </a:endParaRPr>
          </a:p>
          <a:p>
            <a:pPr algn="just" marL="12700" marR="5080">
              <a:lnSpc>
                <a:spcPct val="101400"/>
              </a:lnSpc>
              <a:spcBef>
                <a:spcPts val="600"/>
              </a:spcBef>
            </a:pPr>
            <a:r>
              <a:rPr dirty="0" sz="2800">
                <a:latin typeface="Arial MT"/>
                <a:cs typeface="Arial MT"/>
              </a:rPr>
              <a:t>- </a:t>
            </a:r>
            <a:r>
              <a:rPr dirty="0" sz="2800" spc="-250">
                <a:latin typeface="Arial MT"/>
                <a:cs typeface="Arial MT"/>
              </a:rPr>
              <a:t>Nhiệt</a:t>
            </a:r>
            <a:r>
              <a:rPr dirty="0" sz="2800" spc="-245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điện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than: </a:t>
            </a:r>
            <a:r>
              <a:rPr dirty="0" sz="2800" spc="-465">
                <a:latin typeface="Arial MT"/>
                <a:cs typeface="Arial MT"/>
              </a:rPr>
              <a:t>Từ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600 MW </a:t>
            </a:r>
            <a:r>
              <a:rPr dirty="0" sz="2800" spc="-325">
                <a:latin typeface="Arial MT"/>
                <a:cs typeface="Arial MT"/>
              </a:rPr>
              <a:t>trở</a:t>
            </a:r>
            <a:r>
              <a:rPr dirty="0" sz="2800" spc="-3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lên là </a:t>
            </a:r>
            <a:r>
              <a:rPr dirty="0" sz="2800" spc="-240">
                <a:latin typeface="Arial MT"/>
                <a:cs typeface="Arial MT"/>
              </a:rPr>
              <a:t>lớn;</a:t>
            </a:r>
            <a:r>
              <a:rPr dirty="0" sz="2800" spc="-235">
                <a:latin typeface="Arial MT"/>
                <a:cs typeface="Arial MT"/>
              </a:rPr>
              <a:t> </a:t>
            </a:r>
            <a:r>
              <a:rPr dirty="0" sz="2800" spc="-475">
                <a:latin typeface="Arial MT"/>
                <a:cs typeface="Arial MT"/>
              </a:rPr>
              <a:t>dưới </a:t>
            </a:r>
            <a:r>
              <a:rPr dirty="0" sz="2800" spc="-47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600M</a:t>
            </a:r>
            <a:r>
              <a:rPr dirty="0" sz="2800">
                <a:latin typeface="Arial MT"/>
                <a:cs typeface="Arial MT"/>
              </a:rPr>
              <a:t>W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là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ung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hôn</a:t>
            </a:r>
            <a:r>
              <a:rPr dirty="0" sz="2800">
                <a:latin typeface="Arial MT"/>
                <a:cs typeface="Arial MT"/>
              </a:rPr>
              <a:t>g có l</a:t>
            </a:r>
            <a:r>
              <a:rPr dirty="0" sz="2800" spc="5">
                <a:latin typeface="Arial MT"/>
                <a:cs typeface="Arial MT"/>
              </a:rPr>
              <a:t>o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09">
                <a:latin typeface="Arial MT"/>
                <a:cs typeface="Arial MT"/>
              </a:rPr>
              <a:t>nhỏ</a:t>
            </a:r>
            <a:r>
              <a:rPr dirty="0" sz="280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2154555" marR="5080" indent="-2045970">
              <a:lnSpc>
                <a:spcPct val="101400"/>
              </a:lnSpc>
              <a:spcBef>
                <a:spcPts val="50"/>
              </a:spcBef>
            </a:pPr>
            <a:r>
              <a:rPr dirty="0"/>
              <a:t>1.1.3. Loại </a:t>
            </a:r>
            <a:r>
              <a:rPr dirty="0" spc="-5"/>
              <a:t>hình </a:t>
            </a:r>
            <a:r>
              <a:rPr dirty="0"/>
              <a:t>Dự án (Khoản 3 </a:t>
            </a:r>
            <a:r>
              <a:rPr dirty="0" spc="-5"/>
              <a:t>Điều </a:t>
            </a:r>
            <a:r>
              <a:rPr dirty="0"/>
              <a:t>25 Nghị </a:t>
            </a:r>
            <a:r>
              <a:rPr dirty="0" spc="-770"/>
              <a:t> </a:t>
            </a:r>
            <a:r>
              <a:rPr dirty="0" spc="-5"/>
              <a:t>định</a:t>
            </a:r>
            <a:r>
              <a:rPr dirty="0" spc="-10"/>
              <a:t> </a:t>
            </a:r>
            <a:r>
              <a:rPr dirty="0" spc="-5"/>
              <a:t>08/2022/NĐ-CP)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0012"/>
            <a:ext cx="7851140" cy="25584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85"/>
              </a:spcBef>
              <a:buChar char="-"/>
              <a:tabLst>
                <a:tab pos="260350" algn="l"/>
              </a:tabLst>
            </a:pPr>
            <a:r>
              <a:rPr dirty="0" sz="3200" spc="-5">
                <a:latin typeface="Arial MT"/>
                <a:cs typeface="Arial MT"/>
              </a:rPr>
              <a:t>Lo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hìn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s</a:t>
            </a:r>
            <a:r>
              <a:rPr dirty="0" sz="3200" spc="-95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u</a:t>
            </a:r>
            <a:r>
              <a:rPr dirty="0" sz="3200" spc="-1430">
                <a:latin typeface="Arial MT"/>
                <a:cs typeface="Arial MT"/>
              </a:rPr>
              <a:t>ấ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ki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doanh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d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>
                <a:latin typeface="Arial MT"/>
                <a:cs typeface="Arial MT"/>
              </a:rPr>
              <a:t>ch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vụ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  </a:t>
            </a:r>
            <a:r>
              <a:rPr dirty="0" sz="3200" spc="-5">
                <a:latin typeface="Arial MT"/>
                <a:cs typeface="Arial MT"/>
              </a:rPr>
              <a:t>ngu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cơ</a:t>
            </a:r>
            <a:r>
              <a:rPr dirty="0" sz="3200" spc="-5">
                <a:latin typeface="Arial MT"/>
                <a:cs typeface="Arial MT"/>
              </a:rPr>
              <a:t> gâ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ô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0">
                <a:latin typeface="Arial MT"/>
                <a:cs typeface="Arial MT"/>
              </a:rPr>
              <a:t>ễ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mô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tr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 spc="-1105">
                <a:latin typeface="Arial MT"/>
                <a:cs typeface="Arial MT"/>
              </a:rPr>
              <a:t>ờ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 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i P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25">
                <a:latin typeface="Arial MT"/>
                <a:cs typeface="Arial MT"/>
              </a:rPr>
              <a:t>ụ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</a:t>
            </a:r>
            <a:r>
              <a:rPr dirty="0" sz="3200" spc="-1430">
                <a:latin typeface="Arial MT"/>
                <a:cs typeface="Arial MT"/>
              </a:rPr>
              <a:t>ụ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I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5">
                <a:latin typeface="Arial MT"/>
                <a:cs typeface="Arial MT"/>
              </a:rPr>
              <a:t>gh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08/2022/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890">
                <a:latin typeface="Arial MT"/>
                <a:cs typeface="Arial MT"/>
              </a:rPr>
              <a:t>Đ</a:t>
            </a:r>
            <a:r>
              <a:rPr dirty="0" sz="3200" spc="-5">
                <a:latin typeface="Arial MT"/>
                <a:cs typeface="Arial MT"/>
              </a:rPr>
              <a:t>-</a:t>
            </a:r>
            <a:r>
              <a:rPr dirty="0" sz="3200">
                <a:latin typeface="Arial MT"/>
                <a:cs typeface="Arial MT"/>
              </a:rPr>
              <a:t>CP;</a:t>
            </a:r>
            <a:endParaRPr sz="3200">
              <a:latin typeface="Arial MT"/>
              <a:cs typeface="Arial MT"/>
            </a:endParaRPr>
          </a:p>
          <a:p>
            <a:pPr marL="12700" marR="546100">
              <a:lnSpc>
                <a:spcPts val="3790"/>
              </a:lnSpc>
              <a:spcBef>
                <a:spcPts val="919"/>
              </a:spcBef>
              <a:buChar char="-"/>
              <a:tabLst>
                <a:tab pos="260350" algn="l"/>
              </a:tabLst>
            </a:pPr>
            <a:r>
              <a:rPr dirty="0" sz="3200" spc="-5">
                <a:latin typeface="Arial MT"/>
                <a:cs typeface="Arial MT"/>
              </a:rPr>
              <a:t>Lo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hìn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s</a:t>
            </a:r>
            <a:r>
              <a:rPr dirty="0" sz="3200" spc="-95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u</a:t>
            </a:r>
            <a:r>
              <a:rPr dirty="0" sz="3200" spc="-1430">
                <a:latin typeface="Arial MT"/>
                <a:cs typeface="Arial MT"/>
              </a:rPr>
              <a:t>ấ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ki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doanh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d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>
                <a:latin typeface="Arial MT"/>
                <a:cs typeface="Arial MT"/>
              </a:rPr>
              <a:t>ch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90">
                <a:latin typeface="Arial MT"/>
                <a:cs typeface="Arial MT"/>
              </a:rPr>
              <a:t>vụ  </a:t>
            </a:r>
            <a:r>
              <a:rPr dirty="0" sz="3200" spc="-5">
                <a:latin typeface="Arial MT"/>
                <a:cs typeface="Arial MT"/>
              </a:rPr>
              <a:t>khác.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564387"/>
            <a:ext cx="7981950" cy="555180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2927985" marR="61594" indent="-2766695">
              <a:lnSpc>
                <a:spcPct val="101400"/>
              </a:lnSpc>
              <a:spcBef>
                <a:spcPts val="50"/>
              </a:spcBef>
            </a:pPr>
            <a:r>
              <a:rPr dirty="0" sz="2800" b="1">
                <a:latin typeface="Arial"/>
                <a:cs typeface="Arial"/>
              </a:rPr>
              <a:t>1.1.4.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Diện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tích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sử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dụng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đất,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đất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có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mặt</a:t>
            </a:r>
            <a:r>
              <a:rPr dirty="0" sz="2800" spc="-5" b="1">
                <a:latin typeface="Arial"/>
                <a:cs typeface="Arial"/>
              </a:rPr>
              <a:t> nước, </a:t>
            </a:r>
            <a:r>
              <a:rPr dirty="0" sz="2800" spc="-76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khu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vực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biển</a:t>
            </a:r>
            <a:endParaRPr sz="2800">
              <a:latin typeface="Arial"/>
              <a:cs typeface="Arial"/>
            </a:endParaRPr>
          </a:p>
          <a:p>
            <a:pPr marL="12700" marR="70485">
              <a:lnSpc>
                <a:spcPct val="101400"/>
              </a:lnSpc>
              <a:spcBef>
                <a:spcPts val="1730"/>
              </a:spcBef>
            </a:pPr>
            <a:r>
              <a:rPr dirty="0" sz="2800" spc="-310">
                <a:latin typeface="Arial MT"/>
                <a:cs typeface="Arial MT"/>
              </a:rPr>
              <a:t>Diện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tích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310">
                <a:latin typeface="Arial MT"/>
                <a:cs typeface="Arial MT"/>
              </a:rPr>
              <a:t> dụng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đất,</a:t>
            </a:r>
            <a:r>
              <a:rPr dirty="0" sz="2800" spc="-620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 </a:t>
            </a:r>
            <a:r>
              <a:rPr dirty="0" sz="2800" spc="-415">
                <a:latin typeface="Arial MT"/>
                <a:cs typeface="Arial MT"/>
              </a:rPr>
              <a:t>mặt</a:t>
            </a:r>
            <a:r>
              <a:rPr dirty="0" sz="2800" spc="-370">
                <a:latin typeface="Arial MT"/>
                <a:cs typeface="Arial MT"/>
              </a:rPr>
              <a:t> </a:t>
            </a:r>
            <a:r>
              <a:rPr dirty="0" sz="2800" spc="-380">
                <a:latin typeface="Arial MT"/>
                <a:cs typeface="Arial MT"/>
              </a:rPr>
              <a:t>nước: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≥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100 ha: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lớ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5</a:t>
            </a:r>
            <a:r>
              <a:rPr dirty="0" sz="2800">
                <a:latin typeface="Arial MT"/>
                <a:cs typeface="Arial MT"/>
              </a:rPr>
              <a:t>0</a:t>
            </a:r>
            <a:r>
              <a:rPr dirty="0" sz="2800" spc="5">
                <a:latin typeface="Arial MT"/>
                <a:cs typeface="Arial MT"/>
              </a:rPr>
              <a:t>-</a:t>
            </a:r>
            <a:r>
              <a:rPr dirty="0" sz="2800">
                <a:latin typeface="Arial MT"/>
                <a:cs typeface="Arial MT"/>
              </a:rPr>
              <a:t>100 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: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run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&lt; 50 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: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nhỏ.</a:t>
            </a:r>
            <a:endParaRPr sz="2800">
              <a:latin typeface="Arial MT"/>
              <a:cs typeface="Arial MT"/>
            </a:endParaRPr>
          </a:p>
          <a:p>
            <a:pPr marL="12700" marR="303530">
              <a:lnSpc>
                <a:spcPct val="100200"/>
              </a:lnSpc>
              <a:spcBef>
                <a:spcPts val="620"/>
              </a:spcBef>
            </a:pPr>
            <a:r>
              <a:rPr dirty="0" sz="2800" b="1">
                <a:latin typeface="Arial"/>
                <a:cs typeface="Arial"/>
              </a:rPr>
              <a:t>Có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s</a:t>
            </a:r>
            <a:r>
              <a:rPr dirty="0" sz="2800" b="1">
                <a:latin typeface="Arial"/>
                <a:cs typeface="Arial"/>
              </a:rPr>
              <a:t>ử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dụng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đ</a:t>
            </a:r>
            <a:r>
              <a:rPr dirty="0" sz="2800" spc="5" b="1">
                <a:latin typeface="Arial"/>
                <a:cs typeface="Arial"/>
              </a:rPr>
              <a:t>ấ</a:t>
            </a:r>
            <a:r>
              <a:rPr dirty="0" sz="2800" b="1">
                <a:latin typeface="Arial"/>
                <a:cs typeface="Arial"/>
              </a:rPr>
              <a:t>t</a:t>
            </a:r>
            <a:r>
              <a:rPr dirty="0" sz="2800" spc="5" b="1">
                <a:latin typeface="Arial"/>
                <a:cs typeface="Arial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 k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o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1240">
                <a:latin typeface="Arial MT"/>
                <a:cs typeface="Arial MT"/>
              </a:rPr>
              <a:t>ồ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tí</a:t>
            </a:r>
            <a:r>
              <a:rPr dirty="0" sz="2800">
                <a:latin typeface="Arial MT"/>
                <a:cs typeface="Arial MT"/>
              </a:rPr>
              <a:t>ch l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>
                <a:latin typeface="Arial MT"/>
                <a:cs typeface="Arial MT"/>
              </a:rPr>
              <a:t>ch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>
                <a:latin typeface="Arial MT"/>
                <a:cs typeface="Arial MT"/>
              </a:rPr>
              <a:t>,  </a:t>
            </a:r>
            <a:r>
              <a:rPr dirty="0" sz="2800" spc="5">
                <a:latin typeface="Arial MT"/>
                <a:cs typeface="Arial MT"/>
              </a:rPr>
              <a:t>dan</a:t>
            </a:r>
            <a:r>
              <a:rPr dirty="0" sz="2800">
                <a:latin typeface="Arial MT"/>
                <a:cs typeface="Arial MT"/>
              </a:rPr>
              <a:t>h l</a:t>
            </a:r>
            <a:r>
              <a:rPr dirty="0" sz="2800" spc="5">
                <a:latin typeface="Arial MT"/>
                <a:cs typeface="Arial MT"/>
              </a:rPr>
              <a:t>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ắ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ả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x</a:t>
            </a:r>
            <a:r>
              <a:rPr dirty="0" sz="2800" spc="-825">
                <a:latin typeface="Arial MT"/>
                <a:cs typeface="Arial MT"/>
              </a:rPr>
              <a:t>ế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 spc="-1240">
                <a:latin typeface="Arial MT"/>
                <a:cs typeface="Arial MT"/>
              </a:rPr>
              <a:t>ố</a:t>
            </a:r>
            <a:r>
              <a:rPr dirty="0" sz="2800">
                <a:latin typeface="Arial MT"/>
                <a:cs typeface="Arial MT"/>
              </a:rPr>
              <a:t>c  </a:t>
            </a:r>
            <a:r>
              <a:rPr dirty="0" sz="2800">
                <a:latin typeface="Arial MT"/>
                <a:cs typeface="Arial MT"/>
              </a:rPr>
              <a:t>gia, </a:t>
            </a:r>
            <a:r>
              <a:rPr dirty="0" sz="2800" spc="-310">
                <a:latin typeface="Arial MT"/>
                <a:cs typeface="Arial MT"/>
              </a:rPr>
              <a:t>quốc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gia </a:t>
            </a:r>
            <a:r>
              <a:rPr dirty="0" sz="2800" spc="-830">
                <a:latin typeface="Arial MT"/>
                <a:cs typeface="Arial MT"/>
              </a:rPr>
              <a:t>đặc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biệt;</a:t>
            </a:r>
            <a:r>
              <a:rPr dirty="0" sz="2800" spc="-24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rừng</a:t>
            </a:r>
            <a:r>
              <a:rPr dirty="0" sz="2800" spc="-2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phòng </a:t>
            </a:r>
            <a:r>
              <a:rPr dirty="0" sz="2800" spc="-415">
                <a:latin typeface="Arial MT"/>
                <a:cs typeface="Arial MT"/>
              </a:rPr>
              <a:t>hộ,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rừng</a:t>
            </a:r>
            <a:r>
              <a:rPr dirty="0" sz="2800" spc="-225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tự 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nhiên</a:t>
            </a:r>
            <a:endParaRPr sz="2800">
              <a:latin typeface="Arial MT"/>
              <a:cs typeface="Arial MT"/>
            </a:endParaRPr>
          </a:p>
          <a:p>
            <a:pPr marL="12700" marR="5080">
              <a:lnSpc>
                <a:spcPct val="100200"/>
              </a:lnSpc>
              <a:spcBef>
                <a:spcPts val="640"/>
              </a:spcBef>
            </a:pPr>
            <a:r>
              <a:rPr dirty="0" sz="2800" b="1">
                <a:latin typeface="Arial"/>
                <a:cs typeface="Arial"/>
              </a:rPr>
              <a:t>Chu</a:t>
            </a:r>
            <a:r>
              <a:rPr dirty="0" sz="2800" spc="5" b="1">
                <a:latin typeface="Arial"/>
                <a:cs typeface="Arial"/>
              </a:rPr>
              <a:t>yể</a:t>
            </a:r>
            <a:r>
              <a:rPr dirty="0" sz="2800" b="1">
                <a:latin typeface="Arial"/>
                <a:cs typeface="Arial"/>
              </a:rPr>
              <a:t>n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đổi</a:t>
            </a:r>
            <a:r>
              <a:rPr dirty="0" sz="2800" spc="-5" b="1">
                <a:latin typeface="Arial"/>
                <a:cs typeface="Arial"/>
              </a:rPr>
              <a:t> m</a:t>
            </a:r>
            <a:r>
              <a:rPr dirty="0" sz="2800" b="1">
                <a:latin typeface="Arial"/>
                <a:cs typeface="Arial"/>
              </a:rPr>
              <a:t>ục đ</a:t>
            </a:r>
            <a:r>
              <a:rPr dirty="0" sz="2800" spc="-5" b="1">
                <a:latin typeface="Arial"/>
                <a:cs typeface="Arial"/>
              </a:rPr>
              <a:t>í</a:t>
            </a:r>
            <a:r>
              <a:rPr dirty="0" sz="2800" spc="5" b="1">
                <a:latin typeface="Arial"/>
                <a:cs typeface="Arial"/>
              </a:rPr>
              <a:t>c</a:t>
            </a:r>
            <a:r>
              <a:rPr dirty="0" sz="2800" b="1">
                <a:latin typeface="Arial"/>
                <a:cs typeface="Arial"/>
              </a:rPr>
              <a:t>h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s</a:t>
            </a:r>
            <a:r>
              <a:rPr dirty="0" sz="2800" b="1">
                <a:latin typeface="Arial"/>
                <a:cs typeface="Arial"/>
              </a:rPr>
              <a:t>ử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dụng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đ</a:t>
            </a:r>
            <a:r>
              <a:rPr dirty="0" sz="2800" spc="5" b="1">
                <a:latin typeface="Arial"/>
                <a:cs typeface="Arial"/>
              </a:rPr>
              <a:t>ất</a:t>
            </a:r>
            <a:r>
              <a:rPr dirty="0" sz="2800">
                <a:latin typeface="Arial MT"/>
                <a:cs typeface="Arial MT"/>
              </a:rPr>
              <a:t>: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1240">
                <a:latin typeface="Arial MT"/>
                <a:cs typeface="Arial MT"/>
              </a:rPr>
              <a:t>đấ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úa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u 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o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1240">
                <a:latin typeface="Arial MT"/>
                <a:cs typeface="Arial MT"/>
              </a:rPr>
              <a:t>ồ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i l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>
                <a:latin typeface="Arial MT"/>
                <a:cs typeface="Arial MT"/>
              </a:rPr>
              <a:t>ch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dan</a:t>
            </a:r>
            <a:r>
              <a:rPr dirty="0" sz="2800">
                <a:latin typeface="Arial MT"/>
                <a:cs typeface="Arial MT"/>
              </a:rPr>
              <a:t>h l</a:t>
            </a:r>
            <a:r>
              <a:rPr dirty="0" sz="2800" spc="5">
                <a:latin typeface="Arial MT"/>
                <a:cs typeface="Arial MT"/>
              </a:rPr>
              <a:t>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ắ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ả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x</a:t>
            </a:r>
            <a:r>
              <a:rPr dirty="0" sz="2800" spc="-825">
                <a:latin typeface="Arial MT"/>
                <a:cs typeface="Arial MT"/>
              </a:rPr>
              <a:t>ế</a:t>
            </a:r>
            <a:r>
              <a:rPr dirty="0" sz="2800">
                <a:latin typeface="Arial MT"/>
                <a:cs typeface="Arial MT"/>
              </a:rPr>
              <a:t>p  </a:t>
            </a:r>
            <a:r>
              <a:rPr dirty="0" sz="2800" spc="-310">
                <a:latin typeface="Arial MT"/>
                <a:cs typeface="Arial MT"/>
              </a:rPr>
              <a:t>hạng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cấp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quốc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gia, </a:t>
            </a:r>
            <a:r>
              <a:rPr dirty="0" sz="2800" spc="-310">
                <a:latin typeface="Arial MT"/>
                <a:cs typeface="Arial MT"/>
              </a:rPr>
              <a:t>quốc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gia </a:t>
            </a:r>
            <a:r>
              <a:rPr dirty="0" sz="2800" spc="-830">
                <a:latin typeface="Arial MT"/>
                <a:cs typeface="Arial MT"/>
              </a:rPr>
              <a:t>đặc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biệt;</a:t>
            </a:r>
            <a:r>
              <a:rPr dirty="0" sz="2800" spc="-24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rừng </a:t>
            </a:r>
            <a:r>
              <a:rPr dirty="0" sz="2800">
                <a:latin typeface="Arial MT"/>
                <a:cs typeface="Arial MT"/>
              </a:rPr>
              <a:t>phòng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25">
                <a:latin typeface="Arial MT"/>
                <a:cs typeface="Arial MT"/>
              </a:rPr>
              <a:t>hộ</a:t>
            </a:r>
            <a:r>
              <a:rPr dirty="0" sz="2800" spc="-19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r</a:t>
            </a:r>
            <a:r>
              <a:rPr dirty="0" sz="2800" spc="-695">
                <a:latin typeface="Arial MT"/>
                <a:cs typeface="Arial MT"/>
              </a:rPr>
              <a:t>ừ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930">
                <a:latin typeface="Arial MT"/>
                <a:cs typeface="Arial MT"/>
              </a:rPr>
              <a:t>ự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5">
                <a:latin typeface="Arial MT"/>
                <a:cs typeface="Arial MT"/>
              </a:rPr>
              <a:t>ên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450" y="873252"/>
            <a:ext cx="8315959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Lưu</a:t>
            </a:r>
            <a:r>
              <a:rPr dirty="0" sz="3200" spc="-20"/>
              <a:t> </a:t>
            </a:r>
            <a:r>
              <a:rPr dirty="0" sz="3200"/>
              <a:t>ý</a:t>
            </a:r>
            <a:r>
              <a:rPr dirty="0" sz="3200" spc="-15"/>
              <a:t> </a:t>
            </a:r>
            <a:r>
              <a:rPr dirty="0" sz="3200" spc="-5"/>
              <a:t>đối</a:t>
            </a:r>
            <a:r>
              <a:rPr dirty="0" sz="3200" spc="-10"/>
              <a:t> </a:t>
            </a:r>
            <a:r>
              <a:rPr dirty="0" sz="3200" spc="-5"/>
              <a:t>với</a:t>
            </a:r>
            <a:r>
              <a:rPr dirty="0" sz="3200" spc="-10"/>
              <a:t> </a:t>
            </a:r>
            <a:r>
              <a:rPr dirty="0" sz="3200" spc="-5"/>
              <a:t>sử</a:t>
            </a:r>
            <a:r>
              <a:rPr dirty="0" sz="3200" spc="-15"/>
              <a:t> </a:t>
            </a:r>
            <a:r>
              <a:rPr dirty="0" sz="3200" spc="-5"/>
              <a:t>dụng,</a:t>
            </a:r>
            <a:r>
              <a:rPr dirty="0" sz="3200" spc="-10"/>
              <a:t> chuyển</a:t>
            </a:r>
            <a:r>
              <a:rPr dirty="0" sz="3200" spc="-15"/>
              <a:t> </a:t>
            </a:r>
            <a:r>
              <a:rPr dirty="0" sz="3200" spc="-5"/>
              <a:t>đổi</a:t>
            </a:r>
            <a:r>
              <a:rPr dirty="0" sz="3200" spc="-10"/>
              <a:t> </a:t>
            </a:r>
            <a:r>
              <a:rPr dirty="0" sz="3200" spc="-5"/>
              <a:t>MĐSDĐ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02590" y="1433067"/>
            <a:ext cx="8395335" cy="3616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10"/>
              </a:spcBef>
              <a:buChar char="-"/>
              <a:tabLst>
                <a:tab pos="230504" algn="l"/>
              </a:tabLst>
            </a:pP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5">
                <a:latin typeface="Arial MT"/>
                <a:cs typeface="Arial MT"/>
              </a:rPr>
              <a:t>gh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1400">
                <a:latin typeface="Arial MT"/>
                <a:cs typeface="Arial MT"/>
              </a:rPr>
              <a:t>ị</a:t>
            </a:r>
            <a:r>
              <a:rPr dirty="0" sz="2800" spc="-77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5">
                <a:latin typeface="Arial MT"/>
                <a:cs typeface="Arial MT"/>
              </a:rPr>
              <a:t>08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 spc="5">
                <a:latin typeface="Arial MT"/>
                <a:cs typeface="Arial MT"/>
              </a:rPr>
              <a:t>2022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 spc="-330">
                <a:latin typeface="Arial MT"/>
                <a:cs typeface="Arial MT"/>
              </a:rPr>
              <a:t>N</a:t>
            </a:r>
            <a:r>
              <a:rPr dirty="0" sz="2800" spc="-465">
                <a:latin typeface="Arial MT"/>
                <a:cs typeface="Arial MT"/>
              </a:rPr>
              <a:t>Đ</a:t>
            </a:r>
            <a:r>
              <a:rPr dirty="0" sz="2800" spc="5">
                <a:latin typeface="Arial MT"/>
                <a:cs typeface="Arial MT"/>
              </a:rPr>
              <a:t>-</a:t>
            </a:r>
            <a:r>
              <a:rPr dirty="0" sz="2800">
                <a:latin typeface="Arial MT"/>
                <a:cs typeface="Arial MT"/>
              </a:rPr>
              <a:t>CP</a:t>
            </a:r>
            <a:r>
              <a:rPr dirty="0" sz="2800" spc="-6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625">
                <a:latin typeface="Arial MT"/>
                <a:cs typeface="Arial MT"/>
              </a:rPr>
              <a:t>cụ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ể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>
                <a:latin typeface="Arial MT"/>
                <a:cs typeface="Arial MT"/>
              </a:rPr>
              <a:t> 2 l</a:t>
            </a:r>
            <a:r>
              <a:rPr dirty="0" sz="2800" spc="5">
                <a:latin typeface="Arial MT"/>
                <a:cs typeface="Arial MT"/>
              </a:rPr>
              <a:t>o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i:  </a:t>
            </a:r>
            <a:r>
              <a:rPr dirty="0" sz="2800" spc="5" b="1">
                <a:latin typeface="Arial"/>
                <a:cs typeface="Arial"/>
              </a:rPr>
              <a:t>s</a:t>
            </a:r>
            <a:r>
              <a:rPr dirty="0" sz="2800" b="1">
                <a:latin typeface="Arial"/>
                <a:cs typeface="Arial"/>
              </a:rPr>
              <a:t>ử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dụng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>
                <a:latin typeface="Arial MT"/>
                <a:cs typeface="Arial MT"/>
              </a:rPr>
              <a:t>và </a:t>
            </a:r>
            <a:r>
              <a:rPr dirty="0" sz="2800" spc="5" b="1">
                <a:latin typeface="Arial"/>
                <a:cs typeface="Arial"/>
              </a:rPr>
              <a:t>c</a:t>
            </a:r>
            <a:r>
              <a:rPr dirty="0" sz="2800" b="1">
                <a:latin typeface="Arial"/>
                <a:cs typeface="Arial"/>
              </a:rPr>
              <a:t>hu</a:t>
            </a:r>
            <a:r>
              <a:rPr dirty="0" sz="2800" spc="5" b="1">
                <a:latin typeface="Arial"/>
                <a:cs typeface="Arial"/>
              </a:rPr>
              <a:t>yể</a:t>
            </a:r>
            <a:r>
              <a:rPr dirty="0" sz="2800" b="1">
                <a:latin typeface="Arial"/>
                <a:cs typeface="Arial"/>
              </a:rPr>
              <a:t>n đổi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 spc="-1240">
                <a:latin typeface="Arial MT"/>
                <a:cs typeface="Arial MT"/>
              </a:rPr>
              <a:t>ụ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ì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vớ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1240">
                <a:latin typeface="Arial MT"/>
                <a:cs typeface="Arial MT"/>
              </a:rPr>
              <a:t>ệ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tí</a:t>
            </a:r>
            <a:r>
              <a:rPr dirty="0" sz="2800">
                <a:latin typeface="Arial MT"/>
                <a:cs typeface="Arial MT"/>
              </a:rPr>
              <a:t>ch  l</a:t>
            </a:r>
            <a:r>
              <a:rPr dirty="0" sz="2800" spc="-96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65">
                <a:latin typeface="Arial MT"/>
                <a:cs typeface="Arial MT"/>
              </a:rPr>
              <a:t>ơ</a:t>
            </a:r>
            <a:r>
              <a:rPr dirty="0" sz="2800">
                <a:latin typeface="Arial MT"/>
                <a:cs typeface="Arial MT"/>
              </a:rPr>
              <a:t>n so </a:t>
            </a:r>
            <a:r>
              <a:rPr dirty="0" sz="2800" spc="-484">
                <a:latin typeface="Arial MT"/>
                <a:cs typeface="Arial MT"/>
              </a:rPr>
              <a:t>vớ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1240">
                <a:latin typeface="Arial MT"/>
                <a:cs typeface="Arial MT"/>
              </a:rPr>
              <a:t>ệ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tí</a:t>
            </a:r>
            <a:r>
              <a:rPr dirty="0" sz="2800">
                <a:latin typeface="Arial MT"/>
                <a:cs typeface="Arial MT"/>
              </a:rPr>
              <a:t>ch c</a:t>
            </a:r>
            <a:r>
              <a:rPr dirty="0" sz="2800" spc="5">
                <a:latin typeface="Arial MT"/>
                <a:cs typeface="Arial MT"/>
              </a:rPr>
              <a:t>hu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ể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1240">
                <a:latin typeface="Arial MT"/>
                <a:cs typeface="Arial MT"/>
              </a:rPr>
              <a:t>đổ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5">
                <a:latin typeface="Arial MT"/>
                <a:cs typeface="Arial MT"/>
              </a:rPr>
              <a:t>)</a:t>
            </a:r>
            <a:r>
              <a:rPr dirty="0" sz="280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algn="just" marL="12700" marR="425450">
              <a:lnSpc>
                <a:spcPct val="99600"/>
              </a:lnSpc>
              <a:spcBef>
                <a:spcPts val="760"/>
              </a:spcBef>
              <a:buChar char="-"/>
              <a:tabLst>
                <a:tab pos="230504" algn="l"/>
              </a:tabLst>
            </a:pPr>
            <a:r>
              <a:rPr dirty="0" sz="2800" spc="-204">
                <a:latin typeface="Arial MT"/>
                <a:cs typeface="Arial MT"/>
              </a:rPr>
              <a:t>Chuyển </a:t>
            </a:r>
            <a:r>
              <a:rPr dirty="0" sz="2800" spc="-830">
                <a:latin typeface="Arial MT"/>
                <a:cs typeface="Arial MT"/>
              </a:rPr>
              <a:t>đổi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mục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đích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dụng </a:t>
            </a: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trồng </a:t>
            </a:r>
            <a:r>
              <a:rPr dirty="0" sz="2800">
                <a:latin typeface="Arial MT"/>
                <a:cs typeface="Arial MT"/>
              </a:rPr>
              <a:t>lúa </a:t>
            </a:r>
            <a:r>
              <a:rPr dirty="0" sz="2800" spc="-235">
                <a:latin typeface="Arial MT"/>
                <a:cs typeface="Arial MT"/>
              </a:rPr>
              <a:t>thực </a:t>
            </a:r>
            <a:r>
              <a:rPr dirty="0" sz="2800" spc="-229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hiện </a:t>
            </a:r>
            <a:r>
              <a:rPr dirty="0" sz="2800">
                <a:latin typeface="Arial MT"/>
                <a:cs typeface="Arial MT"/>
              </a:rPr>
              <a:t>theo quy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của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pháp </a:t>
            </a:r>
            <a:r>
              <a:rPr dirty="0" sz="2800" spc="-310">
                <a:latin typeface="Arial MT"/>
                <a:cs typeface="Arial MT"/>
              </a:rPr>
              <a:t>luật </a:t>
            </a: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đai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(≥ 10 ha: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Thủ</a:t>
            </a:r>
            <a:r>
              <a:rPr dirty="0" sz="2800" spc="-360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tướng;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&lt;10 ha </a:t>
            </a:r>
            <a:r>
              <a:rPr dirty="0" sz="2800" spc="-250">
                <a:latin typeface="Arial MT"/>
                <a:cs typeface="Arial MT"/>
              </a:rPr>
              <a:t>thuộc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Hội</a:t>
            </a:r>
            <a:r>
              <a:rPr dirty="0" sz="2800" spc="-360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đồng</a:t>
            </a:r>
            <a:r>
              <a:rPr dirty="0" sz="2800" spc="-4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nhân dân </a:t>
            </a:r>
            <a:r>
              <a:rPr dirty="0" sz="2800" spc="-365">
                <a:latin typeface="Arial MT"/>
                <a:cs typeface="Arial MT"/>
              </a:rPr>
              <a:t>tỉnh).</a:t>
            </a:r>
            <a:endParaRPr sz="2800">
              <a:latin typeface="Arial MT"/>
              <a:cs typeface="Arial MT"/>
            </a:endParaRPr>
          </a:p>
          <a:p>
            <a:pPr algn="just" marL="12700" marR="18415">
              <a:lnSpc>
                <a:spcPct val="101400"/>
              </a:lnSpc>
              <a:spcBef>
                <a:spcPts val="600"/>
              </a:spcBef>
              <a:buChar char="-"/>
              <a:tabLst>
                <a:tab pos="230504" algn="l"/>
              </a:tabLst>
            </a:pPr>
            <a:r>
              <a:rPr dirty="0" sz="2800" spc="-5">
                <a:latin typeface="Arial MT"/>
                <a:cs typeface="Arial MT"/>
              </a:rPr>
              <a:t>Q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>
                <a:latin typeface="Arial MT"/>
                <a:cs typeface="Arial MT"/>
              </a:rPr>
              <a:t> c</a:t>
            </a:r>
            <a:r>
              <a:rPr dirty="0" sz="2800" spc="5">
                <a:latin typeface="Arial MT"/>
                <a:cs typeface="Arial MT"/>
              </a:rPr>
              <a:t>hu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ể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1240">
                <a:latin typeface="Arial MT"/>
                <a:cs typeface="Arial MT"/>
              </a:rPr>
              <a:t>đổ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1240">
                <a:latin typeface="Arial MT"/>
                <a:cs typeface="Arial MT"/>
              </a:rPr>
              <a:t>đấ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ú</a:t>
            </a:r>
            <a:r>
              <a:rPr dirty="0" sz="2800">
                <a:latin typeface="Arial MT"/>
                <a:cs typeface="Arial MT"/>
              </a:rPr>
              <a:t>a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he</a:t>
            </a:r>
            <a:r>
              <a:rPr dirty="0" sz="2800">
                <a:latin typeface="Arial MT"/>
                <a:cs typeface="Arial MT"/>
              </a:rPr>
              <a:t>o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ẩ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ề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645">
                <a:latin typeface="Arial MT"/>
                <a:cs typeface="Arial MT"/>
              </a:rPr>
              <a:t>ể  </a:t>
            </a:r>
            <a:r>
              <a:rPr dirty="0" sz="2800" spc="-625">
                <a:latin typeface="Arial MT"/>
                <a:cs typeface="Arial MT"/>
              </a:rPr>
              <a:t>đồng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bộ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hệ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315">
                <a:latin typeface="Arial MT"/>
                <a:cs typeface="Arial MT"/>
              </a:rPr>
              <a:t>hống</a:t>
            </a:r>
            <a:r>
              <a:rPr dirty="0" sz="2800">
                <a:latin typeface="Arial MT"/>
                <a:cs typeface="Arial MT"/>
              </a:rPr>
              <a:t> pháp l</a:t>
            </a:r>
            <a:r>
              <a:rPr dirty="0" sz="2800" spc="-525">
                <a:latin typeface="Arial MT"/>
                <a:cs typeface="Arial MT"/>
              </a:rPr>
              <a:t>uậ</a:t>
            </a:r>
            <a:r>
              <a:rPr dirty="0" sz="2800" spc="-19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0650" y="607059"/>
            <a:ext cx="636333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1.1.5.</a:t>
            </a:r>
            <a:r>
              <a:rPr dirty="0" spc="-70"/>
              <a:t> </a:t>
            </a:r>
            <a:r>
              <a:rPr dirty="0" spc="-5"/>
              <a:t>Yếu </a:t>
            </a:r>
            <a:r>
              <a:rPr dirty="0"/>
              <a:t>tố</a:t>
            </a:r>
            <a:r>
              <a:rPr dirty="0" spc="-5"/>
              <a:t> </a:t>
            </a:r>
            <a:r>
              <a:rPr dirty="0"/>
              <a:t>nhạy</a:t>
            </a:r>
            <a:r>
              <a:rPr dirty="0" spc="-5"/>
              <a:t> </a:t>
            </a:r>
            <a:r>
              <a:rPr dirty="0"/>
              <a:t>cảm</a:t>
            </a:r>
            <a:r>
              <a:rPr dirty="0" spc="-15"/>
              <a:t> </a:t>
            </a:r>
            <a:r>
              <a:rPr dirty="0"/>
              <a:t>về</a:t>
            </a:r>
            <a:r>
              <a:rPr dirty="0" spc="-5"/>
              <a:t> môi</a:t>
            </a:r>
            <a:r>
              <a:rPr dirty="0" spc="-10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12166" rIns="0" bIns="0" rtlCol="0" vert="horz">
            <a:spAutoFit/>
          </a:bodyPr>
          <a:lstStyle/>
          <a:p>
            <a:pPr algn="just" marL="12700" marR="176530">
              <a:lnSpc>
                <a:spcPct val="101400"/>
              </a:lnSpc>
              <a:spcBef>
                <a:spcPts val="50"/>
              </a:spcBef>
            </a:pPr>
            <a:r>
              <a:rPr dirty="0" sz="2800" spc="-5"/>
              <a:t>K</a:t>
            </a:r>
            <a:r>
              <a:rPr dirty="0" sz="2800" spc="5"/>
              <a:t>ho</a:t>
            </a:r>
            <a:r>
              <a:rPr dirty="0" sz="2800" spc="-1240"/>
              <a:t>ả</a:t>
            </a:r>
            <a:r>
              <a:rPr dirty="0" sz="2800"/>
              <a:t>n 4 </a:t>
            </a:r>
            <a:r>
              <a:rPr dirty="0" sz="2800" spc="-780"/>
              <a:t>Đ</a:t>
            </a:r>
            <a:r>
              <a:rPr dirty="0" sz="2800"/>
              <a:t>i</a:t>
            </a:r>
            <a:r>
              <a:rPr dirty="0" sz="2800" spc="-1240"/>
              <a:t>ề</a:t>
            </a:r>
            <a:r>
              <a:rPr dirty="0" sz="2800"/>
              <a:t>u </a:t>
            </a:r>
            <a:r>
              <a:rPr dirty="0" sz="2800" spc="5"/>
              <a:t>2</a:t>
            </a:r>
            <a:r>
              <a:rPr dirty="0" sz="2800"/>
              <a:t>5 N</a:t>
            </a:r>
            <a:r>
              <a:rPr dirty="0" sz="2800" spc="5"/>
              <a:t>gh</a:t>
            </a:r>
            <a:r>
              <a:rPr dirty="0" sz="2800" spc="-2180"/>
              <a:t>ị</a:t>
            </a:r>
            <a:r>
              <a:rPr dirty="0" sz="2800"/>
              <a:t> </a:t>
            </a:r>
            <a:r>
              <a:rPr dirty="0" sz="2800" spc="-1240"/>
              <a:t>đ</a:t>
            </a:r>
            <a:r>
              <a:rPr dirty="0" sz="2800" spc="-2180"/>
              <a:t>ị</a:t>
            </a:r>
            <a:r>
              <a:rPr dirty="0" sz="2800" spc="5"/>
              <a:t>n</a:t>
            </a:r>
            <a:r>
              <a:rPr dirty="0" sz="2800"/>
              <a:t>h </a:t>
            </a:r>
            <a:r>
              <a:rPr dirty="0" sz="2800" spc="-625"/>
              <a:t>số</a:t>
            </a:r>
            <a:r>
              <a:rPr dirty="0" sz="2800"/>
              <a:t> </a:t>
            </a:r>
            <a:r>
              <a:rPr dirty="0" sz="2800" spc="5"/>
              <a:t>08</a:t>
            </a:r>
            <a:r>
              <a:rPr dirty="0" sz="2800" spc="-5"/>
              <a:t>/</a:t>
            </a:r>
            <a:r>
              <a:rPr dirty="0" sz="2800" spc="5"/>
              <a:t>2022</a:t>
            </a:r>
            <a:r>
              <a:rPr dirty="0" sz="2800" spc="-5"/>
              <a:t>/</a:t>
            </a:r>
            <a:r>
              <a:rPr dirty="0" sz="2800"/>
              <a:t>N</a:t>
            </a:r>
            <a:r>
              <a:rPr dirty="0" sz="2800" spc="-780"/>
              <a:t>Đ</a:t>
            </a:r>
            <a:r>
              <a:rPr dirty="0" sz="2800" spc="5"/>
              <a:t>-</a:t>
            </a:r>
            <a:r>
              <a:rPr dirty="0" sz="2800"/>
              <a:t>C</a:t>
            </a:r>
            <a:r>
              <a:rPr dirty="0" sz="2800" spc="-355"/>
              <a:t>P</a:t>
            </a:r>
            <a:r>
              <a:rPr dirty="0" sz="2800"/>
              <a:t>,</a:t>
            </a:r>
            <a:r>
              <a:rPr dirty="0" sz="2800" spc="-10"/>
              <a:t> </a:t>
            </a:r>
            <a:r>
              <a:rPr dirty="0" sz="2800" spc="-430"/>
              <a:t>cụ  </a:t>
            </a:r>
            <a:r>
              <a:rPr dirty="0" sz="2800" spc="-5"/>
              <a:t>t</a:t>
            </a:r>
            <a:r>
              <a:rPr dirty="0" sz="2800" spc="5"/>
              <a:t>h</a:t>
            </a:r>
            <a:r>
              <a:rPr dirty="0" sz="2800" spc="-1245"/>
              <a:t>ể</a:t>
            </a:r>
            <a:r>
              <a:rPr dirty="0" sz="2800"/>
              <a:t> </a:t>
            </a:r>
            <a:r>
              <a:rPr dirty="0" sz="2800" spc="5"/>
              <a:t>nh</a:t>
            </a:r>
            <a:r>
              <a:rPr dirty="0" sz="2800" spc="-930"/>
              <a:t>ư</a:t>
            </a:r>
            <a:r>
              <a:rPr dirty="0" sz="2800" spc="-5"/>
              <a:t> </a:t>
            </a:r>
            <a:r>
              <a:rPr dirty="0" sz="2800"/>
              <a:t>s</a:t>
            </a:r>
            <a:r>
              <a:rPr dirty="0" sz="2800" spc="5"/>
              <a:t>au</a:t>
            </a:r>
            <a:r>
              <a:rPr dirty="0" sz="2800"/>
              <a:t>:</a:t>
            </a:r>
            <a:endParaRPr sz="2800"/>
          </a:p>
          <a:p>
            <a:pPr algn="just" marL="12700" marR="5080">
              <a:lnSpc>
                <a:spcPct val="100200"/>
              </a:lnSpc>
              <a:spcBef>
                <a:spcPts val="645"/>
              </a:spcBef>
              <a:buAutoNum type="alphaLcParenR"/>
              <a:tabLst>
                <a:tab pos="459105" algn="l"/>
              </a:tabLst>
            </a:pPr>
            <a:r>
              <a:rPr dirty="0" sz="2800" spc="-465"/>
              <a:t>Dự</a:t>
            </a:r>
            <a:r>
              <a:rPr dirty="0" sz="2800" spc="235"/>
              <a:t> </a:t>
            </a:r>
            <a:r>
              <a:rPr dirty="0" sz="2800" spc="5"/>
              <a:t>á</a:t>
            </a:r>
            <a:r>
              <a:rPr dirty="0" sz="2800"/>
              <a:t>n</a:t>
            </a:r>
            <a:r>
              <a:rPr dirty="0" sz="2800" spc="235"/>
              <a:t> </a:t>
            </a:r>
            <a:r>
              <a:rPr dirty="0" sz="2800" spc="5" b="1">
                <a:latin typeface="Arial"/>
                <a:cs typeface="Arial"/>
              </a:rPr>
              <a:t>t</a:t>
            </a:r>
            <a:r>
              <a:rPr dirty="0" sz="2800" b="1">
                <a:latin typeface="Arial"/>
                <a:cs typeface="Arial"/>
              </a:rPr>
              <a:t>huộc</a:t>
            </a:r>
            <a:r>
              <a:rPr dirty="0" sz="2800" spc="23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l</a:t>
            </a:r>
            <a:r>
              <a:rPr dirty="0" sz="2800" b="1">
                <a:latin typeface="Arial"/>
                <a:cs typeface="Arial"/>
              </a:rPr>
              <a:t>oại</a:t>
            </a:r>
            <a:r>
              <a:rPr dirty="0" sz="2800" spc="229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h</a:t>
            </a:r>
            <a:r>
              <a:rPr dirty="0" sz="2800" spc="-5" b="1">
                <a:latin typeface="Arial"/>
                <a:cs typeface="Arial"/>
              </a:rPr>
              <a:t>ì</a:t>
            </a:r>
            <a:r>
              <a:rPr dirty="0" sz="2800" b="1">
                <a:latin typeface="Arial"/>
                <a:cs typeface="Arial"/>
              </a:rPr>
              <a:t>nh</a:t>
            </a:r>
            <a:r>
              <a:rPr dirty="0" sz="2800" spc="235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sả</a:t>
            </a:r>
            <a:r>
              <a:rPr dirty="0" sz="2800" b="1">
                <a:latin typeface="Arial"/>
                <a:cs typeface="Arial"/>
              </a:rPr>
              <a:t>n</a:t>
            </a:r>
            <a:r>
              <a:rPr dirty="0" sz="2800" spc="235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x</a:t>
            </a:r>
            <a:r>
              <a:rPr dirty="0" sz="2800" b="1">
                <a:latin typeface="Arial"/>
                <a:cs typeface="Arial"/>
              </a:rPr>
              <a:t>u</a:t>
            </a:r>
            <a:r>
              <a:rPr dirty="0" sz="2800" spc="5" b="1">
                <a:latin typeface="Arial"/>
                <a:cs typeface="Arial"/>
              </a:rPr>
              <a:t>ất</a:t>
            </a:r>
            <a:r>
              <a:rPr dirty="0" sz="2800" b="1">
                <a:latin typeface="Arial"/>
                <a:cs typeface="Arial"/>
              </a:rPr>
              <a:t>,</a:t>
            </a:r>
            <a:r>
              <a:rPr dirty="0" sz="2800" spc="229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k</a:t>
            </a:r>
            <a:r>
              <a:rPr dirty="0" sz="2800" spc="-5" b="1">
                <a:latin typeface="Arial"/>
                <a:cs typeface="Arial"/>
              </a:rPr>
              <a:t>i</a:t>
            </a:r>
            <a:r>
              <a:rPr dirty="0" sz="2800" b="1">
                <a:latin typeface="Arial"/>
                <a:cs typeface="Arial"/>
              </a:rPr>
              <a:t>nh</a:t>
            </a:r>
            <a:r>
              <a:rPr dirty="0" sz="2800" spc="23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doanh,  </a:t>
            </a:r>
            <a:r>
              <a:rPr dirty="0" sz="2800" spc="-5" b="1">
                <a:latin typeface="Arial"/>
                <a:cs typeface="Arial"/>
              </a:rPr>
              <a:t>dịch </a:t>
            </a:r>
            <a:r>
              <a:rPr dirty="0" sz="2800" b="1">
                <a:latin typeface="Arial"/>
                <a:cs typeface="Arial"/>
              </a:rPr>
              <a:t>vụ có nguy cơ gây ô </a:t>
            </a:r>
            <a:r>
              <a:rPr dirty="0" sz="2800" spc="-5" b="1">
                <a:latin typeface="Arial"/>
                <a:cs typeface="Arial"/>
              </a:rPr>
              <a:t>nhiễm môi trường 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5"/>
              <a:t>(</a:t>
            </a:r>
            <a:r>
              <a:rPr dirty="0" sz="2800" spc="-5"/>
              <a:t>P</a:t>
            </a:r>
            <a:r>
              <a:rPr dirty="0" sz="2800" spc="5"/>
              <a:t>h</a:t>
            </a:r>
            <a:r>
              <a:rPr dirty="0" sz="2800" spc="-1245"/>
              <a:t>ụ</a:t>
            </a:r>
            <a:r>
              <a:rPr dirty="0" sz="2800" spc="190"/>
              <a:t> </a:t>
            </a:r>
            <a:r>
              <a:rPr dirty="0" sz="2800" spc="-229"/>
              <a:t>l</a:t>
            </a:r>
            <a:r>
              <a:rPr dirty="0" sz="2800" spc="-1015"/>
              <a:t>ụ</a:t>
            </a:r>
            <a:r>
              <a:rPr dirty="0" sz="2800"/>
              <a:t>c</a:t>
            </a:r>
            <a:r>
              <a:rPr dirty="0" sz="2800" spc="185"/>
              <a:t> </a:t>
            </a:r>
            <a:r>
              <a:rPr dirty="0" sz="2800" spc="-5"/>
              <a:t>II</a:t>
            </a:r>
            <a:r>
              <a:rPr dirty="0" sz="2800"/>
              <a:t>)</a:t>
            </a:r>
            <a:r>
              <a:rPr dirty="0" sz="2800" spc="190"/>
              <a:t> </a:t>
            </a:r>
            <a:r>
              <a:rPr dirty="0" sz="2800" spc="-400"/>
              <a:t>nằ</a:t>
            </a:r>
            <a:r>
              <a:rPr dirty="0" sz="2800" spc="-434"/>
              <a:t>m</a:t>
            </a:r>
            <a:r>
              <a:rPr dirty="0" sz="2800" spc="190"/>
              <a:t> </a:t>
            </a:r>
            <a:r>
              <a:rPr dirty="0" sz="2800" spc="-5"/>
              <a:t>t</a:t>
            </a:r>
            <a:r>
              <a:rPr dirty="0" sz="2800" spc="5"/>
              <a:t>r</a:t>
            </a:r>
            <a:r>
              <a:rPr dirty="0" sz="2800"/>
              <a:t>ong</a:t>
            </a:r>
            <a:r>
              <a:rPr dirty="0" sz="2800" spc="190"/>
              <a:t> </a:t>
            </a:r>
            <a:r>
              <a:rPr dirty="0" sz="2800" spc="-540"/>
              <a:t>nộ</a:t>
            </a:r>
            <a:r>
              <a:rPr dirty="0" sz="2800" spc="-160"/>
              <a:t>i</a:t>
            </a:r>
            <a:r>
              <a:rPr dirty="0" sz="2800" spc="190"/>
              <a:t> </a:t>
            </a:r>
            <a:r>
              <a:rPr dirty="0" sz="2800" spc="-5"/>
              <a:t>t</a:t>
            </a:r>
            <a:r>
              <a:rPr dirty="0" sz="2800" spc="5"/>
              <a:t>h</a:t>
            </a:r>
            <a:r>
              <a:rPr dirty="0" sz="2800"/>
              <a:t>àn</a:t>
            </a:r>
            <a:r>
              <a:rPr dirty="0" sz="2800" spc="5"/>
              <a:t>h</a:t>
            </a:r>
            <a:r>
              <a:rPr dirty="0" sz="2800"/>
              <a:t>,</a:t>
            </a:r>
            <a:r>
              <a:rPr dirty="0" sz="2800" spc="180"/>
              <a:t> </a:t>
            </a:r>
            <a:r>
              <a:rPr dirty="0" sz="2800" spc="-540"/>
              <a:t>nộ</a:t>
            </a:r>
            <a:r>
              <a:rPr dirty="0" sz="2800" spc="-160"/>
              <a:t>i</a:t>
            </a:r>
            <a:r>
              <a:rPr dirty="0" sz="2800" spc="190"/>
              <a:t> </a:t>
            </a:r>
            <a:r>
              <a:rPr dirty="0" sz="2800" spc="-5"/>
              <a:t>t</a:t>
            </a:r>
            <a:r>
              <a:rPr dirty="0" sz="2800" spc="5"/>
              <a:t>h</a:t>
            </a:r>
            <a:r>
              <a:rPr dirty="0" sz="2800" spc="-2180"/>
              <a:t>ị</a:t>
            </a:r>
            <a:r>
              <a:rPr dirty="0" sz="2800" spc="185"/>
              <a:t> </a:t>
            </a:r>
            <a:r>
              <a:rPr dirty="0" sz="2800" spc="-415"/>
              <a:t>c</a:t>
            </a:r>
            <a:r>
              <a:rPr dirty="0" sz="2800" spc="-825"/>
              <a:t>ủ</a:t>
            </a:r>
            <a:r>
              <a:rPr dirty="0" sz="2800"/>
              <a:t>a</a:t>
            </a:r>
            <a:r>
              <a:rPr dirty="0" sz="2800" spc="190"/>
              <a:t> </a:t>
            </a:r>
            <a:r>
              <a:rPr dirty="0" sz="2800" spc="-795"/>
              <a:t>đ</a:t>
            </a:r>
            <a:r>
              <a:rPr dirty="0" sz="2800" spc="-445"/>
              <a:t>ô</a:t>
            </a:r>
            <a:r>
              <a:rPr dirty="0" sz="2800" spc="190"/>
              <a:t> </a:t>
            </a:r>
            <a:r>
              <a:rPr dirty="0" sz="2800" spc="-5"/>
              <a:t>t</a:t>
            </a:r>
            <a:r>
              <a:rPr dirty="0" sz="2800" spc="5"/>
              <a:t>h</a:t>
            </a:r>
            <a:r>
              <a:rPr dirty="0" sz="2800" spc="-1130"/>
              <a:t>ị  </a:t>
            </a:r>
            <a:r>
              <a:rPr dirty="0" sz="2800" spc="-5"/>
              <a:t>t</a:t>
            </a:r>
            <a:r>
              <a:rPr dirty="0" sz="2800" spc="5"/>
              <a:t>h</a:t>
            </a:r>
            <a:r>
              <a:rPr dirty="0" sz="2800"/>
              <a:t>eo </a:t>
            </a:r>
            <a:r>
              <a:rPr dirty="0" sz="2800" spc="5"/>
              <a:t>qu</a:t>
            </a:r>
            <a:r>
              <a:rPr dirty="0" sz="2800"/>
              <a:t>y</a:t>
            </a:r>
            <a:r>
              <a:rPr dirty="0" sz="2800" spc="-5"/>
              <a:t> </a:t>
            </a:r>
            <a:r>
              <a:rPr dirty="0" sz="2800" spc="-1710"/>
              <a:t>đ</a:t>
            </a:r>
            <a:r>
              <a:rPr dirty="0" sz="2800" spc="-1714"/>
              <a:t>ị</a:t>
            </a:r>
            <a:r>
              <a:rPr dirty="0" sz="2800" spc="5"/>
              <a:t>n</a:t>
            </a:r>
            <a:r>
              <a:rPr dirty="0" sz="2800"/>
              <a:t>h </a:t>
            </a:r>
            <a:r>
              <a:rPr dirty="0" sz="2800" spc="-415"/>
              <a:t>c</a:t>
            </a:r>
            <a:r>
              <a:rPr dirty="0" sz="2800" spc="-825"/>
              <a:t>ủ</a:t>
            </a:r>
            <a:r>
              <a:rPr dirty="0" sz="2800"/>
              <a:t>a </a:t>
            </a:r>
            <a:r>
              <a:rPr dirty="0" sz="2800" spc="5"/>
              <a:t>phá</a:t>
            </a:r>
            <a:r>
              <a:rPr dirty="0" sz="2800"/>
              <a:t>p l</a:t>
            </a:r>
            <a:r>
              <a:rPr dirty="0" sz="2800" spc="5"/>
              <a:t>u</a:t>
            </a:r>
            <a:r>
              <a:rPr dirty="0" sz="2800" spc="-1240"/>
              <a:t>ậ</a:t>
            </a:r>
            <a:r>
              <a:rPr dirty="0" sz="2800"/>
              <a:t>t</a:t>
            </a:r>
            <a:r>
              <a:rPr dirty="0" sz="2800" spc="-10"/>
              <a:t> </a:t>
            </a:r>
            <a:r>
              <a:rPr dirty="0" sz="2800" spc="-625"/>
              <a:t>về</a:t>
            </a:r>
            <a:r>
              <a:rPr dirty="0" sz="2800"/>
              <a:t> </a:t>
            </a:r>
            <a:r>
              <a:rPr dirty="0" sz="2800" spc="5"/>
              <a:t>phâ</a:t>
            </a:r>
            <a:r>
              <a:rPr dirty="0" sz="2800"/>
              <a:t>n l</a:t>
            </a:r>
            <a:r>
              <a:rPr dirty="0" sz="2800" spc="5"/>
              <a:t>o</a:t>
            </a:r>
            <a:r>
              <a:rPr dirty="0" sz="2800" spc="-1240"/>
              <a:t>ạ</a:t>
            </a:r>
            <a:r>
              <a:rPr dirty="0" sz="2800"/>
              <a:t>i</a:t>
            </a:r>
            <a:r>
              <a:rPr dirty="0" sz="2800" spc="-5"/>
              <a:t> </a:t>
            </a:r>
            <a:r>
              <a:rPr dirty="0" sz="2800" spc="-795"/>
              <a:t>đ</a:t>
            </a:r>
            <a:r>
              <a:rPr dirty="0" sz="2800" spc="-445"/>
              <a:t>ô</a:t>
            </a:r>
            <a:r>
              <a:rPr dirty="0" sz="2800"/>
              <a:t> </a:t>
            </a:r>
            <a:r>
              <a:rPr dirty="0" sz="2800" spc="-5"/>
              <a:t>t</a:t>
            </a:r>
            <a:r>
              <a:rPr dirty="0" sz="2800" spc="5"/>
              <a:t>h</a:t>
            </a:r>
            <a:r>
              <a:rPr dirty="0" sz="2800" spc="-2180"/>
              <a:t>ị</a:t>
            </a:r>
            <a:r>
              <a:rPr dirty="0" sz="2800"/>
              <a:t>;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99600"/>
              </a:lnSpc>
              <a:spcBef>
                <a:spcPts val="635"/>
              </a:spcBef>
              <a:buAutoNum type="alphaLcParenR"/>
              <a:tabLst>
                <a:tab pos="495934" algn="l"/>
              </a:tabLst>
            </a:pPr>
            <a:r>
              <a:rPr dirty="0" sz="2800" spc="-465"/>
              <a:t>Dự</a:t>
            </a:r>
            <a:r>
              <a:rPr dirty="0" sz="2800" spc="-459"/>
              <a:t> </a:t>
            </a:r>
            <a:r>
              <a:rPr dirty="0" sz="2800"/>
              <a:t>án có </a:t>
            </a:r>
            <a:r>
              <a:rPr dirty="0" sz="2800" spc="-625"/>
              <a:t>xả</a:t>
            </a:r>
            <a:r>
              <a:rPr dirty="0" sz="2800" spc="-620"/>
              <a:t> </a:t>
            </a:r>
            <a:r>
              <a:rPr dirty="0" sz="2800" spc="-475"/>
              <a:t>nước</a:t>
            </a:r>
            <a:r>
              <a:rPr dirty="0" sz="2800" spc="-470"/>
              <a:t> </a:t>
            </a:r>
            <a:r>
              <a:rPr dirty="0" sz="2800" spc="-315"/>
              <a:t>thải</a:t>
            </a:r>
            <a:r>
              <a:rPr dirty="0" sz="2800" spc="-310"/>
              <a:t> </a:t>
            </a:r>
            <a:r>
              <a:rPr dirty="0" sz="2800"/>
              <a:t>vào </a:t>
            </a:r>
            <a:r>
              <a:rPr dirty="0" sz="2800" spc="-245"/>
              <a:t>nguồn</a:t>
            </a:r>
            <a:r>
              <a:rPr dirty="0" sz="2800" spc="285"/>
              <a:t> </a:t>
            </a:r>
            <a:r>
              <a:rPr dirty="0" sz="2800" spc="-475"/>
              <a:t>nước</a:t>
            </a:r>
            <a:r>
              <a:rPr dirty="0" sz="2800" spc="-170"/>
              <a:t> </a:t>
            </a:r>
            <a:r>
              <a:rPr dirty="0" sz="2800" spc="-409"/>
              <a:t>mặt </a:t>
            </a:r>
            <a:r>
              <a:rPr dirty="0" sz="2800" spc="-405"/>
              <a:t> </a:t>
            </a:r>
            <a:r>
              <a:rPr dirty="0" sz="2800" spc="-785"/>
              <a:t>được</a:t>
            </a:r>
            <a:r>
              <a:rPr dirty="0" sz="2800" spc="110"/>
              <a:t> </a:t>
            </a:r>
            <a:r>
              <a:rPr dirty="0" sz="2800"/>
              <a:t>dùng cho </a:t>
            </a:r>
            <a:r>
              <a:rPr dirty="0" sz="2800" spc="-415"/>
              <a:t>mục</a:t>
            </a:r>
            <a:r>
              <a:rPr dirty="0" sz="2800" spc="-409"/>
              <a:t> </a:t>
            </a:r>
            <a:r>
              <a:rPr dirty="0" sz="2800" spc="-315"/>
              <a:t>đích </a:t>
            </a:r>
            <a:r>
              <a:rPr dirty="0" sz="2800" spc="-415"/>
              <a:t>cấp</a:t>
            </a:r>
            <a:r>
              <a:rPr dirty="0" sz="2800" spc="-409"/>
              <a:t> </a:t>
            </a:r>
            <a:r>
              <a:rPr dirty="0" sz="2800" spc="-475"/>
              <a:t>nước</a:t>
            </a:r>
            <a:r>
              <a:rPr dirty="0" sz="2800" spc="-470"/>
              <a:t> </a:t>
            </a:r>
            <a:r>
              <a:rPr dirty="0" sz="2800"/>
              <a:t>sinh </a:t>
            </a:r>
            <a:r>
              <a:rPr dirty="0" sz="2800" spc="-310"/>
              <a:t>hoạt </a:t>
            </a:r>
            <a:r>
              <a:rPr dirty="0" sz="2800"/>
              <a:t>theo </a:t>
            </a:r>
            <a:r>
              <a:rPr dirty="0" sz="2800" spc="5"/>
              <a:t> qu</a:t>
            </a:r>
            <a:r>
              <a:rPr dirty="0" sz="2800"/>
              <a:t>y</a:t>
            </a:r>
            <a:r>
              <a:rPr dirty="0" sz="2800" spc="-5"/>
              <a:t> </a:t>
            </a:r>
            <a:r>
              <a:rPr dirty="0" sz="2800" spc="-1710"/>
              <a:t>đ</a:t>
            </a:r>
            <a:r>
              <a:rPr dirty="0" sz="2800" spc="-1714"/>
              <a:t>ị</a:t>
            </a:r>
            <a:r>
              <a:rPr dirty="0" sz="2800" spc="5"/>
              <a:t>n</a:t>
            </a:r>
            <a:r>
              <a:rPr dirty="0" sz="2800"/>
              <a:t>h </a:t>
            </a:r>
            <a:r>
              <a:rPr dirty="0" sz="2800" spc="-415"/>
              <a:t>c</a:t>
            </a:r>
            <a:r>
              <a:rPr dirty="0" sz="2800" spc="-825"/>
              <a:t>ủ</a:t>
            </a:r>
            <a:r>
              <a:rPr dirty="0" sz="2800"/>
              <a:t>a </a:t>
            </a:r>
            <a:r>
              <a:rPr dirty="0" sz="2800" spc="5"/>
              <a:t>phá</a:t>
            </a:r>
            <a:r>
              <a:rPr dirty="0" sz="2800"/>
              <a:t>p l</a:t>
            </a:r>
            <a:r>
              <a:rPr dirty="0" sz="2800" spc="5"/>
              <a:t>u</a:t>
            </a:r>
            <a:r>
              <a:rPr dirty="0" sz="2800" spc="-1240"/>
              <a:t>ậ</a:t>
            </a:r>
            <a:r>
              <a:rPr dirty="0" sz="2800"/>
              <a:t>t</a:t>
            </a:r>
            <a:r>
              <a:rPr dirty="0" sz="2800" spc="-10"/>
              <a:t> </a:t>
            </a:r>
            <a:r>
              <a:rPr dirty="0" sz="2800" spc="-625"/>
              <a:t>về</a:t>
            </a:r>
            <a:r>
              <a:rPr dirty="0" sz="2800"/>
              <a:t> </a:t>
            </a:r>
            <a:r>
              <a:rPr dirty="0" sz="2800" spc="-5"/>
              <a:t>t</a:t>
            </a:r>
            <a:r>
              <a:rPr dirty="0" sz="2800" spc="5"/>
              <a:t>à</a:t>
            </a:r>
            <a:r>
              <a:rPr dirty="0" sz="2800"/>
              <a:t>i</a:t>
            </a:r>
            <a:r>
              <a:rPr dirty="0" sz="2800" spc="-5"/>
              <a:t> </a:t>
            </a:r>
            <a:r>
              <a:rPr dirty="0" sz="2800" spc="5"/>
              <a:t>ngu</a:t>
            </a:r>
            <a:r>
              <a:rPr dirty="0" sz="2800"/>
              <a:t>y</a:t>
            </a:r>
            <a:r>
              <a:rPr dirty="0" sz="2800" spc="5"/>
              <a:t>ê</a:t>
            </a:r>
            <a:r>
              <a:rPr dirty="0" sz="2800"/>
              <a:t>n </a:t>
            </a:r>
            <a:r>
              <a:rPr dirty="0" sz="2800" spc="-330"/>
              <a:t>n</a:t>
            </a:r>
            <a:r>
              <a:rPr dirty="0" sz="2800" spc="-595"/>
              <a:t>ư</a:t>
            </a:r>
            <a:r>
              <a:rPr dirty="0" sz="2800" spc="-965"/>
              <a:t>ớ</a:t>
            </a:r>
            <a:r>
              <a:rPr dirty="0" sz="2800" spc="-5"/>
              <a:t>c</a:t>
            </a:r>
            <a:r>
              <a:rPr dirty="0" sz="2800"/>
              <a:t>.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35940" y="6277355"/>
            <a:ext cx="5683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5">
                <a:latin typeface="Times New Roman"/>
                <a:cs typeface="Times New Roman"/>
              </a:rPr>
              <a:t>/</a:t>
            </a:r>
            <a:r>
              <a:rPr dirty="0" sz="1400">
                <a:latin typeface="Times New Roman"/>
                <a:cs typeface="Times New Roman"/>
              </a:rPr>
              <a:t>25</a:t>
            </a:r>
            <a:r>
              <a:rPr dirty="0" sz="1400" spc="-5">
                <a:latin typeface="Times New Roman"/>
                <a:cs typeface="Times New Roman"/>
              </a:rPr>
              <a:t>/</a:t>
            </a:r>
            <a:r>
              <a:rPr dirty="0" sz="1400">
                <a:latin typeface="Times New Roman"/>
                <a:cs typeface="Times New Roman"/>
              </a:rPr>
              <a:t>22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277355"/>
            <a:ext cx="2032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12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13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258128" y="457707"/>
            <a:ext cx="8556625" cy="448500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659765">
              <a:lnSpc>
                <a:spcPct val="100000"/>
              </a:lnSpc>
              <a:spcBef>
                <a:spcPts val="845"/>
              </a:spcBef>
            </a:pPr>
            <a:r>
              <a:rPr dirty="0" sz="2800" b="1">
                <a:latin typeface="Arial"/>
                <a:cs typeface="Arial"/>
              </a:rPr>
              <a:t>1.1.5.</a:t>
            </a:r>
            <a:r>
              <a:rPr dirty="0" sz="2800" spc="-6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Yếu </a:t>
            </a:r>
            <a:r>
              <a:rPr dirty="0" sz="2800" b="1">
                <a:latin typeface="Arial"/>
                <a:cs typeface="Arial"/>
              </a:rPr>
              <a:t>tố nhạy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cảm</a:t>
            </a:r>
            <a:r>
              <a:rPr dirty="0" sz="2800" spc="-1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về </a:t>
            </a:r>
            <a:r>
              <a:rPr dirty="0" sz="2800" spc="-5" b="1">
                <a:latin typeface="Arial"/>
                <a:cs typeface="Arial"/>
              </a:rPr>
              <a:t>môi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trường </a:t>
            </a:r>
            <a:r>
              <a:rPr dirty="0" sz="2800" b="1">
                <a:latin typeface="Arial"/>
                <a:cs typeface="Arial"/>
              </a:rPr>
              <a:t>(tiếp)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99"/>
              </a:lnSpc>
              <a:spcBef>
                <a:spcPts val="740"/>
              </a:spcBef>
            </a:pPr>
            <a:r>
              <a:rPr dirty="0" sz="2800">
                <a:latin typeface="Arial MT"/>
                <a:cs typeface="Arial MT"/>
              </a:rPr>
              <a:t>c)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33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335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dụn</a:t>
            </a:r>
            <a:r>
              <a:rPr dirty="0" sz="2800" spc="-260">
                <a:latin typeface="Arial MT"/>
                <a:cs typeface="Arial MT"/>
              </a:rPr>
              <a:t>g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1090">
                <a:latin typeface="Arial MT"/>
                <a:cs typeface="Arial MT"/>
              </a:rPr>
              <a:t>đấ</a:t>
            </a:r>
            <a:r>
              <a:rPr dirty="0" sz="2800" spc="-310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330">
                <a:latin typeface="Arial MT"/>
                <a:cs typeface="Arial MT"/>
              </a:rPr>
              <a:t> </a:t>
            </a:r>
            <a:r>
              <a:rPr dirty="0" sz="2800" spc="-1090">
                <a:latin typeface="Arial MT"/>
                <a:cs typeface="Arial MT"/>
              </a:rPr>
              <a:t>đấ</a:t>
            </a:r>
            <a:r>
              <a:rPr dirty="0" sz="2800" spc="-305">
                <a:latin typeface="Arial MT"/>
                <a:cs typeface="Arial MT"/>
              </a:rPr>
              <a:t>t</a:t>
            </a:r>
            <a:r>
              <a:rPr dirty="0" sz="2800" spc="3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535">
                <a:latin typeface="Arial MT"/>
                <a:cs typeface="Arial MT"/>
              </a:rPr>
              <a:t>mặ</a:t>
            </a:r>
            <a:r>
              <a:rPr dirty="0" sz="2800" spc="-165">
                <a:latin typeface="Arial MT"/>
                <a:cs typeface="Arial MT"/>
              </a:rPr>
              <a:t>t</a:t>
            </a:r>
            <a:r>
              <a:rPr dirty="0" sz="2800" spc="330">
                <a:latin typeface="Arial MT"/>
                <a:cs typeface="Arial MT"/>
              </a:rPr>
              <a:t> </a:t>
            </a:r>
            <a:r>
              <a:rPr dirty="0" sz="2800" spc="-330">
                <a:latin typeface="Arial MT"/>
                <a:cs typeface="Arial MT"/>
              </a:rPr>
              <a:t>n</a:t>
            </a:r>
            <a:r>
              <a:rPr dirty="0" sz="2800" spc="-59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3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u  </a:t>
            </a:r>
            <a:r>
              <a:rPr dirty="0" sz="2800" spc="-415">
                <a:latin typeface="Arial MT"/>
                <a:cs typeface="Arial MT"/>
              </a:rPr>
              <a:t>bảo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tồn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thiên nhiên; </a:t>
            </a:r>
            <a:r>
              <a:rPr dirty="0" sz="2800" spc="-235">
                <a:latin typeface="Arial MT"/>
                <a:cs typeface="Arial MT"/>
              </a:rPr>
              <a:t>rừng</a:t>
            </a:r>
            <a:r>
              <a:rPr dirty="0" sz="2800" spc="-229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đặc</a:t>
            </a:r>
            <a:r>
              <a:rPr dirty="0" sz="2800" spc="300">
                <a:latin typeface="Arial MT"/>
                <a:cs typeface="Arial MT"/>
              </a:rPr>
              <a:t> </a:t>
            </a:r>
            <a:r>
              <a:rPr dirty="0" sz="2800" spc="-245">
                <a:latin typeface="Arial MT"/>
                <a:cs typeface="Arial MT"/>
              </a:rPr>
              <a:t>dụng,</a:t>
            </a:r>
            <a:r>
              <a:rPr dirty="0" sz="2800" spc="-240">
                <a:latin typeface="Arial MT"/>
                <a:cs typeface="Arial MT"/>
              </a:rPr>
              <a:t> </a:t>
            </a:r>
            <a:r>
              <a:rPr dirty="0" sz="2800" spc="-235">
                <a:latin typeface="Arial MT"/>
                <a:cs typeface="Arial MT"/>
              </a:rPr>
              <a:t>rừng</a:t>
            </a:r>
            <a:r>
              <a:rPr dirty="0" sz="2800" spc="-22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phòng </a:t>
            </a:r>
            <a:r>
              <a:rPr dirty="0" sz="2800" spc="-409">
                <a:latin typeface="Arial MT"/>
                <a:cs typeface="Arial MT"/>
              </a:rPr>
              <a:t>hộ, </a:t>
            </a:r>
            <a:r>
              <a:rPr dirty="0" sz="2800" spc="-405">
                <a:latin typeface="Arial MT"/>
                <a:cs typeface="Arial MT"/>
              </a:rPr>
              <a:t> </a:t>
            </a:r>
            <a:r>
              <a:rPr dirty="0" sz="2800" spc="-235">
                <a:latin typeface="Arial MT"/>
                <a:cs typeface="Arial MT"/>
              </a:rPr>
              <a:t>rừng </a:t>
            </a:r>
            <a:r>
              <a:rPr dirty="0" sz="2800" spc="-470">
                <a:latin typeface="Arial MT"/>
                <a:cs typeface="Arial MT"/>
              </a:rPr>
              <a:t>tự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nhiên; khu </a:t>
            </a:r>
            <a:r>
              <a:rPr dirty="0" sz="2800" spc="-415">
                <a:latin typeface="Arial MT"/>
                <a:cs typeface="Arial MT"/>
              </a:rPr>
              <a:t>bảo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tồn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biển, </a:t>
            </a:r>
            <a:r>
              <a:rPr dirty="0" sz="2800">
                <a:latin typeface="Arial MT"/>
                <a:cs typeface="Arial MT"/>
              </a:rPr>
              <a:t>khu </a:t>
            </a:r>
            <a:r>
              <a:rPr dirty="0" sz="2800" spc="-415">
                <a:latin typeface="Arial MT"/>
                <a:cs typeface="Arial MT"/>
              </a:rPr>
              <a:t>bảo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vệ</a:t>
            </a:r>
            <a:r>
              <a:rPr dirty="0" sz="2800" spc="-620">
                <a:latin typeface="Arial MT"/>
                <a:cs typeface="Arial MT"/>
              </a:rPr>
              <a:t> </a:t>
            </a:r>
            <a:r>
              <a:rPr dirty="0" sz="2800" spc="-245">
                <a:latin typeface="Arial MT"/>
                <a:cs typeface="Arial MT"/>
              </a:rPr>
              <a:t>nguồn </a:t>
            </a:r>
            <a:r>
              <a:rPr dirty="0" sz="2800" spc="-325">
                <a:latin typeface="Arial MT"/>
                <a:cs typeface="Arial MT"/>
              </a:rPr>
              <a:t>lợi </a:t>
            </a:r>
            <a:r>
              <a:rPr dirty="0" sz="2800" spc="-3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-1400">
                <a:latin typeface="Arial MT"/>
                <a:cs typeface="Arial MT"/>
              </a:rPr>
              <a:t>ỷ</a:t>
            </a:r>
            <a:r>
              <a:rPr dirty="0" sz="2800" spc="35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s</a:t>
            </a:r>
            <a:r>
              <a:rPr dirty="0" sz="2800" spc="-825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n;</a:t>
            </a:r>
            <a:r>
              <a:rPr dirty="0" sz="2800" spc="3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</a:t>
            </a:r>
            <a:r>
              <a:rPr dirty="0" sz="2800" spc="5">
                <a:latin typeface="Arial MT"/>
                <a:cs typeface="Arial MT"/>
              </a:rPr>
              <a:t>ùn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355">
                <a:latin typeface="Arial MT"/>
                <a:cs typeface="Arial MT"/>
              </a:rPr>
              <a:t> </a:t>
            </a:r>
            <a:r>
              <a:rPr dirty="0" sz="2800" spc="-1090">
                <a:latin typeface="Arial MT"/>
                <a:cs typeface="Arial MT"/>
              </a:rPr>
              <a:t>đấ</a:t>
            </a:r>
            <a:r>
              <a:rPr dirty="0" sz="2800" spc="-305">
                <a:latin typeface="Arial MT"/>
                <a:cs typeface="Arial MT"/>
              </a:rPr>
              <a:t>t</a:t>
            </a:r>
            <a:r>
              <a:rPr dirty="0" sz="2800" spc="35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ngậ</a:t>
            </a:r>
            <a:r>
              <a:rPr dirty="0" sz="2800" spc="-260">
                <a:latin typeface="Arial MT"/>
                <a:cs typeface="Arial MT"/>
              </a:rPr>
              <a:t>p</a:t>
            </a:r>
            <a:r>
              <a:rPr dirty="0" sz="2800" spc="360">
                <a:latin typeface="Arial MT"/>
                <a:cs typeface="Arial MT"/>
              </a:rPr>
              <a:t> </a:t>
            </a:r>
            <a:r>
              <a:rPr dirty="0" sz="2800" spc="-330">
                <a:latin typeface="Arial MT"/>
                <a:cs typeface="Arial MT"/>
              </a:rPr>
              <a:t>n</a:t>
            </a:r>
            <a:r>
              <a:rPr dirty="0" sz="2800" spc="-59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5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qua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3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1245">
                <a:latin typeface="Arial MT"/>
                <a:cs typeface="Arial MT"/>
              </a:rPr>
              <a:t>ọ</a:t>
            </a:r>
            <a:r>
              <a:rPr dirty="0" sz="2800">
                <a:latin typeface="Arial MT"/>
                <a:cs typeface="Arial MT"/>
              </a:rPr>
              <a:t>ng</a:t>
            </a:r>
            <a:r>
              <a:rPr dirty="0" sz="2800" spc="3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và</a:t>
            </a:r>
            <a:r>
              <a:rPr dirty="0" sz="2800" spc="35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35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s</a:t>
            </a:r>
            <a:r>
              <a:rPr dirty="0" sz="2800" spc="-825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 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iên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5">
                <a:latin typeface="Arial MT"/>
                <a:cs typeface="Arial MT"/>
              </a:rPr>
              <a:t>ê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75">
                <a:latin typeface="Arial MT"/>
                <a:cs typeface="Arial MT"/>
              </a:rPr>
              <a:t> </a:t>
            </a:r>
            <a:r>
              <a:rPr dirty="0" sz="2800" spc="-1080">
                <a:latin typeface="Arial MT"/>
                <a:cs typeface="Arial MT"/>
              </a:rPr>
              <a:t>đ</a:t>
            </a:r>
            <a:r>
              <a:rPr dirty="0" sz="2800" spc="-108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7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x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7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ậ</a:t>
            </a:r>
            <a:r>
              <a:rPr dirty="0" sz="2800" spc="5">
                <a:latin typeface="Arial MT"/>
                <a:cs typeface="Arial MT"/>
              </a:rPr>
              <a:t>p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3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ôn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nhậ</a:t>
            </a:r>
            <a:r>
              <a:rPr dirty="0" sz="2800" spc="-260">
                <a:latin typeface="Arial MT"/>
                <a:cs typeface="Arial MT"/>
              </a:rPr>
              <a:t>n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eo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quy 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 spc="-280">
                <a:latin typeface="Arial MT"/>
                <a:cs typeface="Arial MT"/>
              </a:rPr>
              <a:t>t</a:t>
            </a:r>
            <a:r>
              <a:rPr dirty="0" sz="2800" spc="-969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5">
                <a:latin typeface="Arial MT"/>
                <a:cs typeface="Arial MT"/>
              </a:rPr>
              <a:t>gh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50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nà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50">
                <a:latin typeface="Arial MT"/>
                <a:cs typeface="Arial MT"/>
              </a:rPr>
              <a:t> </a:t>
            </a:r>
            <a:r>
              <a:rPr dirty="0" sz="2800" spc="5" i="1">
                <a:latin typeface="Arial"/>
                <a:cs typeface="Arial"/>
              </a:rPr>
              <a:t>(</a:t>
            </a:r>
            <a:r>
              <a:rPr dirty="0" sz="2800" spc="-5" i="1">
                <a:latin typeface="Arial"/>
                <a:cs typeface="Arial"/>
              </a:rPr>
              <a:t>t</a:t>
            </a:r>
            <a:r>
              <a:rPr dirty="0" sz="2800" spc="5" i="1">
                <a:latin typeface="Arial"/>
                <a:cs typeface="Arial"/>
              </a:rPr>
              <a:t>r</a:t>
            </a:r>
            <a:r>
              <a:rPr dirty="0" sz="2800" i="1">
                <a:latin typeface="Arial"/>
                <a:cs typeface="Arial"/>
              </a:rPr>
              <a:t>ừ</a:t>
            </a:r>
            <a:r>
              <a:rPr dirty="0" sz="2800" spc="5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</a:t>
            </a:r>
            <a:r>
              <a:rPr dirty="0" sz="2800" spc="5" i="1">
                <a:latin typeface="Arial"/>
                <a:cs typeface="Arial"/>
              </a:rPr>
              <a:t>á</a:t>
            </a:r>
            <a:r>
              <a:rPr dirty="0" sz="2800" i="1">
                <a:latin typeface="Arial"/>
                <a:cs typeface="Arial"/>
              </a:rPr>
              <a:t>c</a:t>
            </a:r>
            <a:r>
              <a:rPr dirty="0" sz="2800" spc="50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d</a:t>
            </a:r>
            <a:r>
              <a:rPr dirty="0" sz="2800" i="1">
                <a:latin typeface="Arial"/>
                <a:cs typeface="Arial"/>
              </a:rPr>
              <a:t>ự</a:t>
            </a:r>
            <a:r>
              <a:rPr dirty="0" sz="2800" spc="50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á</a:t>
            </a:r>
            <a:r>
              <a:rPr dirty="0" sz="2800" i="1">
                <a:latin typeface="Arial"/>
                <a:cs typeface="Arial"/>
              </a:rPr>
              <a:t>n</a:t>
            </a:r>
            <a:r>
              <a:rPr dirty="0" sz="2800" spc="55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đầ</a:t>
            </a:r>
            <a:r>
              <a:rPr dirty="0" sz="2800" i="1">
                <a:latin typeface="Arial"/>
                <a:cs typeface="Arial"/>
              </a:rPr>
              <a:t>u</a:t>
            </a:r>
            <a:r>
              <a:rPr dirty="0" sz="2800" spc="55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t</a:t>
            </a:r>
            <a:r>
              <a:rPr dirty="0" sz="2800" i="1">
                <a:latin typeface="Arial"/>
                <a:cs typeface="Arial"/>
              </a:rPr>
              <a:t>ư</a:t>
            </a:r>
            <a:r>
              <a:rPr dirty="0" sz="2800" spc="5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x</a:t>
            </a:r>
            <a:r>
              <a:rPr dirty="0" sz="2800" spc="5" i="1">
                <a:latin typeface="Arial"/>
                <a:cs typeface="Arial"/>
              </a:rPr>
              <a:t>â</a:t>
            </a:r>
            <a:r>
              <a:rPr dirty="0" sz="2800" i="1">
                <a:latin typeface="Arial"/>
                <a:cs typeface="Arial"/>
              </a:rPr>
              <a:t>y</a:t>
            </a:r>
            <a:r>
              <a:rPr dirty="0" sz="2800" spc="50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d</a:t>
            </a:r>
            <a:r>
              <a:rPr dirty="0" sz="2800" spc="-5" i="1">
                <a:latin typeface="Arial"/>
                <a:cs typeface="Arial"/>
              </a:rPr>
              <a:t>ự</a:t>
            </a:r>
            <a:r>
              <a:rPr dirty="0" sz="2800" spc="5" i="1">
                <a:latin typeface="Arial"/>
                <a:cs typeface="Arial"/>
              </a:rPr>
              <a:t>ng  </a:t>
            </a:r>
            <a:r>
              <a:rPr dirty="0" sz="2800" i="1">
                <a:latin typeface="Arial"/>
                <a:cs typeface="Arial"/>
              </a:rPr>
              <a:t>công trình phục vụ quản lý bảo vệ rừng, bảo tồn thiên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nhiên và đa dạng sinh học, phòng cháy chữa cháy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rừng,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lâm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sinh </a:t>
            </a:r>
            <a:r>
              <a:rPr dirty="0" sz="2800" spc="-5" i="1">
                <a:latin typeface="Arial"/>
                <a:cs typeface="Arial"/>
              </a:rPr>
              <a:t>được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cấp có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thẩm quyền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phê duyệt)</a:t>
            </a:r>
            <a:r>
              <a:rPr dirty="0" sz="2800">
                <a:latin typeface="Arial MT"/>
                <a:cs typeface="Arial MT"/>
              </a:rPr>
              <a:t>;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13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457707"/>
            <a:ext cx="8072120" cy="4124960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algn="just" marL="382270">
              <a:lnSpc>
                <a:spcPct val="100000"/>
              </a:lnSpc>
              <a:spcBef>
                <a:spcPts val="1130"/>
              </a:spcBef>
            </a:pPr>
            <a:r>
              <a:rPr dirty="0" sz="2800" b="1">
                <a:latin typeface="Arial"/>
                <a:cs typeface="Arial"/>
              </a:rPr>
              <a:t>1.1.5.</a:t>
            </a:r>
            <a:r>
              <a:rPr dirty="0" sz="2800" spc="-6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Yếu </a:t>
            </a:r>
            <a:r>
              <a:rPr dirty="0" sz="2800" b="1">
                <a:latin typeface="Arial"/>
                <a:cs typeface="Arial"/>
              </a:rPr>
              <a:t>tố nhạy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cảm</a:t>
            </a:r>
            <a:r>
              <a:rPr dirty="0" sz="2800" spc="-1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về </a:t>
            </a:r>
            <a:r>
              <a:rPr dirty="0" sz="2800" spc="-5" b="1">
                <a:latin typeface="Arial"/>
                <a:cs typeface="Arial"/>
              </a:rPr>
              <a:t>môi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trường </a:t>
            </a:r>
            <a:r>
              <a:rPr dirty="0" sz="2800" b="1">
                <a:latin typeface="Arial"/>
                <a:cs typeface="Arial"/>
              </a:rPr>
              <a:t>(tiếp)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99900"/>
              </a:lnSpc>
              <a:spcBef>
                <a:spcPts val="1035"/>
              </a:spcBef>
            </a:pP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)</a:t>
            </a:r>
            <a:r>
              <a:rPr dirty="0" sz="2800" spc="204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2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204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</a:t>
            </a:r>
            <a:r>
              <a:rPr dirty="0" sz="2800" spc="204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20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dụn</a:t>
            </a:r>
            <a:r>
              <a:rPr dirty="0" sz="2800" spc="-260">
                <a:latin typeface="Arial MT"/>
                <a:cs typeface="Arial MT"/>
              </a:rPr>
              <a:t>g</a:t>
            </a:r>
            <a:r>
              <a:rPr dirty="0" sz="2800" spc="204">
                <a:latin typeface="Arial MT"/>
                <a:cs typeface="Arial MT"/>
              </a:rPr>
              <a:t> </a:t>
            </a:r>
            <a:r>
              <a:rPr dirty="0" sz="2800" spc="-1090">
                <a:latin typeface="Arial MT"/>
                <a:cs typeface="Arial MT"/>
              </a:rPr>
              <a:t>đấ</a:t>
            </a:r>
            <a:r>
              <a:rPr dirty="0" sz="2800" spc="-310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195">
                <a:latin typeface="Arial MT"/>
                <a:cs typeface="Arial MT"/>
              </a:rPr>
              <a:t> </a:t>
            </a:r>
            <a:r>
              <a:rPr dirty="0" sz="2800" spc="-1090">
                <a:latin typeface="Arial MT"/>
                <a:cs typeface="Arial MT"/>
              </a:rPr>
              <a:t>đấ</a:t>
            </a:r>
            <a:r>
              <a:rPr dirty="0" sz="2800" spc="-305">
                <a:latin typeface="Arial MT"/>
                <a:cs typeface="Arial MT"/>
              </a:rPr>
              <a:t>t</a:t>
            </a:r>
            <a:r>
              <a:rPr dirty="0" sz="2800" spc="19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</a:t>
            </a:r>
            <a:r>
              <a:rPr dirty="0" sz="2800" spc="204">
                <a:latin typeface="Arial MT"/>
                <a:cs typeface="Arial MT"/>
              </a:rPr>
              <a:t> </a:t>
            </a:r>
            <a:r>
              <a:rPr dirty="0" sz="2800" spc="-535">
                <a:latin typeface="Arial MT"/>
                <a:cs typeface="Arial MT"/>
              </a:rPr>
              <a:t>mặ</a:t>
            </a:r>
            <a:r>
              <a:rPr dirty="0" sz="2800" spc="-165">
                <a:latin typeface="Arial MT"/>
                <a:cs typeface="Arial MT"/>
              </a:rPr>
              <a:t>t</a:t>
            </a:r>
            <a:r>
              <a:rPr dirty="0" sz="2800" spc="195">
                <a:latin typeface="Arial MT"/>
                <a:cs typeface="Arial MT"/>
              </a:rPr>
              <a:t> </a:t>
            </a:r>
            <a:r>
              <a:rPr dirty="0" sz="2800" spc="-330">
                <a:latin typeface="Arial MT"/>
                <a:cs typeface="Arial MT"/>
              </a:rPr>
              <a:t>n</a:t>
            </a:r>
            <a:r>
              <a:rPr dirty="0" sz="2800" spc="-59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19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204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di  </a:t>
            </a:r>
            <a:r>
              <a:rPr dirty="0" sz="2800" spc="-5">
                <a:latin typeface="Arial MT"/>
                <a:cs typeface="Arial MT"/>
              </a:rPr>
              <a:t>tích </a:t>
            </a:r>
            <a:r>
              <a:rPr dirty="0" sz="2800" spc="-545">
                <a:latin typeface="Arial MT"/>
                <a:cs typeface="Arial MT"/>
              </a:rPr>
              <a:t>lịch</a:t>
            </a:r>
            <a:r>
              <a:rPr dirty="0" sz="2800" spc="-54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- </a:t>
            </a:r>
            <a:r>
              <a:rPr dirty="0" sz="2800" spc="-415">
                <a:latin typeface="Arial MT"/>
                <a:cs typeface="Arial MT"/>
              </a:rPr>
              <a:t>văn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hóa, danh lam </a:t>
            </a:r>
            <a:r>
              <a:rPr dirty="0" sz="2800" spc="-250">
                <a:latin typeface="Arial MT"/>
                <a:cs typeface="Arial MT"/>
              </a:rPr>
              <a:t>thắng</a:t>
            </a:r>
            <a:r>
              <a:rPr dirty="0" sz="2800" spc="27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cảnh</a:t>
            </a:r>
            <a:r>
              <a:rPr dirty="0" sz="2800" spc="160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đã </a:t>
            </a:r>
            <a:r>
              <a:rPr dirty="0" sz="2800" spc="-615">
                <a:latin typeface="Arial MT"/>
                <a:cs typeface="Arial MT"/>
              </a:rPr>
              <a:t> </a:t>
            </a:r>
            <a:r>
              <a:rPr dirty="0" sz="2800" spc="-1080">
                <a:latin typeface="Arial MT"/>
                <a:cs typeface="Arial MT"/>
              </a:rPr>
              <a:t>đ</a:t>
            </a:r>
            <a:r>
              <a:rPr dirty="0" sz="2800" spc="-108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 </a:t>
            </a:r>
            <a:r>
              <a:rPr dirty="0" sz="2800" spc="-29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x</a:t>
            </a:r>
            <a:r>
              <a:rPr dirty="0" sz="2800" spc="-825">
                <a:latin typeface="Arial MT"/>
                <a:cs typeface="Arial MT"/>
              </a:rPr>
              <a:t>ế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-285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hạn</a:t>
            </a:r>
            <a:r>
              <a:rPr dirty="0" sz="2800" spc="-260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285">
                <a:latin typeface="Arial MT"/>
                <a:cs typeface="Arial MT"/>
              </a:rPr>
              <a:t> </a:t>
            </a:r>
            <a:r>
              <a:rPr dirty="0" sz="2800" spc="5" i="1">
                <a:latin typeface="Arial"/>
                <a:cs typeface="Arial"/>
              </a:rPr>
              <a:t>(</a:t>
            </a:r>
            <a:r>
              <a:rPr dirty="0" sz="2800" spc="-5" i="1">
                <a:latin typeface="Arial"/>
                <a:cs typeface="Arial"/>
              </a:rPr>
              <a:t>t</a:t>
            </a:r>
            <a:r>
              <a:rPr dirty="0" sz="2800" spc="5" i="1">
                <a:latin typeface="Arial"/>
                <a:cs typeface="Arial"/>
              </a:rPr>
              <a:t>r</a:t>
            </a:r>
            <a:r>
              <a:rPr dirty="0" sz="2800" i="1">
                <a:latin typeface="Arial"/>
                <a:cs typeface="Arial"/>
              </a:rPr>
              <a:t>ừ </a:t>
            </a:r>
            <a:r>
              <a:rPr dirty="0" sz="2800" spc="-28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</a:t>
            </a:r>
            <a:r>
              <a:rPr dirty="0" sz="2800" spc="5" i="1">
                <a:latin typeface="Arial"/>
                <a:cs typeface="Arial"/>
              </a:rPr>
              <a:t>á</a:t>
            </a:r>
            <a:r>
              <a:rPr dirty="0" sz="2800" i="1">
                <a:latin typeface="Arial"/>
                <a:cs typeface="Arial"/>
              </a:rPr>
              <a:t>c </a:t>
            </a:r>
            <a:r>
              <a:rPr dirty="0" sz="2800" spc="-290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d</a:t>
            </a:r>
            <a:r>
              <a:rPr dirty="0" sz="2800" i="1">
                <a:latin typeface="Arial"/>
                <a:cs typeface="Arial"/>
              </a:rPr>
              <a:t>ự </a:t>
            </a:r>
            <a:r>
              <a:rPr dirty="0" sz="2800" spc="-290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á</a:t>
            </a:r>
            <a:r>
              <a:rPr dirty="0" sz="2800" i="1">
                <a:latin typeface="Arial"/>
                <a:cs typeface="Arial"/>
              </a:rPr>
              <a:t>n </a:t>
            </a:r>
            <a:r>
              <a:rPr dirty="0" sz="2800" spc="-285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bả</a:t>
            </a:r>
            <a:r>
              <a:rPr dirty="0" sz="2800" i="1">
                <a:latin typeface="Arial"/>
                <a:cs typeface="Arial"/>
              </a:rPr>
              <a:t>o </a:t>
            </a:r>
            <a:r>
              <a:rPr dirty="0" sz="2800" spc="-285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quản</a:t>
            </a:r>
            <a:r>
              <a:rPr dirty="0" sz="2800" i="1">
                <a:latin typeface="Arial"/>
                <a:cs typeface="Arial"/>
              </a:rPr>
              <a:t>, </a:t>
            </a:r>
            <a:r>
              <a:rPr dirty="0" sz="2800" spc="-290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t</a:t>
            </a:r>
            <a:r>
              <a:rPr dirty="0" sz="2800" i="1">
                <a:latin typeface="Arial"/>
                <a:cs typeface="Arial"/>
              </a:rPr>
              <a:t>u </a:t>
            </a:r>
            <a:r>
              <a:rPr dirty="0" sz="2800" spc="-285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bổ,  </a:t>
            </a:r>
            <a:r>
              <a:rPr dirty="0" sz="2800" i="1">
                <a:latin typeface="Arial"/>
                <a:cs typeface="Arial"/>
              </a:rPr>
              <a:t>phục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hồi,</a:t>
            </a:r>
            <a:r>
              <a:rPr dirty="0" sz="2800" spc="459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tôn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tạo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di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tích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lịch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sử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-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văn</a:t>
            </a:r>
            <a:r>
              <a:rPr dirty="0" sz="2800" spc="4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hóa,</a:t>
            </a:r>
            <a:r>
              <a:rPr dirty="0" sz="2800" spc="459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danh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lam</a:t>
            </a:r>
            <a:r>
              <a:rPr dirty="0" sz="2800" spc="3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thắng</a:t>
            </a:r>
            <a:r>
              <a:rPr dirty="0" sz="2800" spc="3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cảnh,</a:t>
            </a:r>
            <a:r>
              <a:rPr dirty="0" sz="2800" spc="37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xây</a:t>
            </a:r>
            <a:r>
              <a:rPr dirty="0" sz="2800" spc="37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dựng</a:t>
            </a:r>
            <a:r>
              <a:rPr dirty="0" sz="2800" spc="38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công</a:t>
            </a:r>
            <a:r>
              <a:rPr dirty="0" sz="2800" spc="3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trình</a:t>
            </a:r>
            <a:r>
              <a:rPr dirty="0" sz="2800" spc="38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nhằm</a:t>
            </a:r>
            <a:r>
              <a:rPr dirty="0" sz="2800" spc="380" i="1">
                <a:latin typeface="Arial"/>
                <a:cs typeface="Arial"/>
              </a:rPr>
              <a:t> </a:t>
            </a:r>
            <a:r>
              <a:rPr dirty="0" sz="2800" spc="5" i="1">
                <a:latin typeface="Arial"/>
                <a:cs typeface="Arial"/>
              </a:rPr>
              <a:t>phục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vụ việc quản lý, vệ sinh môi </a:t>
            </a:r>
            <a:r>
              <a:rPr dirty="0" sz="2800" spc="-5" i="1">
                <a:latin typeface="Arial"/>
                <a:cs typeface="Arial"/>
              </a:rPr>
              <a:t>trường, </a:t>
            </a:r>
            <a:r>
              <a:rPr dirty="0" sz="2800" i="1">
                <a:latin typeface="Arial"/>
                <a:cs typeface="Arial"/>
              </a:rPr>
              <a:t>bảo vệ di </a:t>
            </a:r>
            <a:r>
              <a:rPr dirty="0" sz="2800" spc="-5" i="1">
                <a:latin typeface="Arial"/>
                <a:cs typeface="Arial"/>
              </a:rPr>
              <a:t>tích </a:t>
            </a:r>
            <a:r>
              <a:rPr dirty="0" sz="2800" i="1">
                <a:latin typeface="Arial"/>
                <a:cs typeface="Arial"/>
              </a:rPr>
              <a:t> lịch sử - văn hóa, danh lam thắng cảnh và các </a:t>
            </a:r>
            <a:r>
              <a:rPr dirty="0" sz="2800" spc="5" i="1">
                <a:latin typeface="Arial"/>
                <a:cs typeface="Arial"/>
              </a:rPr>
              <a:t>dự </a:t>
            </a:r>
            <a:r>
              <a:rPr dirty="0" sz="2800" spc="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án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bảo </a:t>
            </a:r>
            <a:r>
              <a:rPr dirty="0" sz="2800" spc="-5" i="1">
                <a:latin typeface="Arial"/>
                <a:cs typeface="Arial"/>
              </a:rPr>
              <a:t>trì,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duy</a:t>
            </a:r>
            <a:r>
              <a:rPr dirty="0" sz="2800" spc="-5" i="1">
                <a:latin typeface="Arial"/>
                <a:cs typeface="Arial"/>
              </a:rPr>
              <a:t> tu</a:t>
            </a:r>
            <a:r>
              <a:rPr dirty="0" sz="2800" i="1">
                <a:latin typeface="Arial"/>
                <a:cs typeface="Arial"/>
              </a:rPr>
              <a:t> bảo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đảm an toàn giao thông)</a:t>
            </a:r>
            <a:r>
              <a:rPr dirty="0" sz="2800">
                <a:latin typeface="Arial MT"/>
                <a:cs typeface="Arial MT"/>
              </a:rPr>
              <a:t>;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590" y="588771"/>
            <a:ext cx="8482330" cy="863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620">
              <a:lnSpc>
                <a:spcPts val="3300"/>
              </a:lnSpc>
              <a:spcBef>
                <a:spcPts val="100"/>
              </a:spcBef>
            </a:pPr>
            <a:r>
              <a:rPr dirty="0"/>
              <a:t>1.1.5.</a:t>
            </a:r>
            <a:r>
              <a:rPr dirty="0" spc="-65"/>
              <a:t> </a:t>
            </a:r>
            <a:r>
              <a:rPr dirty="0" spc="-5"/>
              <a:t>Yếu </a:t>
            </a:r>
            <a:r>
              <a:rPr dirty="0"/>
              <a:t>tố nhạy</a:t>
            </a:r>
            <a:r>
              <a:rPr dirty="0" spc="-5"/>
              <a:t> </a:t>
            </a:r>
            <a:r>
              <a:rPr dirty="0"/>
              <a:t>cảm</a:t>
            </a:r>
            <a:r>
              <a:rPr dirty="0" spc="-15"/>
              <a:t> </a:t>
            </a:r>
            <a:r>
              <a:rPr dirty="0"/>
              <a:t>về </a:t>
            </a:r>
            <a:r>
              <a:rPr dirty="0" spc="-5"/>
              <a:t>môi</a:t>
            </a:r>
            <a:r>
              <a:rPr dirty="0" spc="-10"/>
              <a:t> </a:t>
            </a:r>
            <a:r>
              <a:rPr dirty="0" spc="-5"/>
              <a:t>trường </a:t>
            </a:r>
            <a:r>
              <a:rPr dirty="0"/>
              <a:t>(tiếp)</a:t>
            </a:r>
          </a:p>
          <a:p>
            <a:pPr marL="12700">
              <a:lnSpc>
                <a:spcPts val="3300"/>
              </a:lnSpc>
            </a:pPr>
            <a:r>
              <a:rPr dirty="0" spc="-930" b="0">
                <a:latin typeface="Arial MT"/>
                <a:cs typeface="Arial MT"/>
              </a:rPr>
              <a:t>đ</a:t>
            </a:r>
            <a:r>
              <a:rPr dirty="0" spc="-315" b="0">
                <a:latin typeface="Arial MT"/>
                <a:cs typeface="Arial MT"/>
              </a:rPr>
              <a:t>)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spc="-465" b="0">
                <a:latin typeface="Arial MT"/>
                <a:cs typeface="Arial MT"/>
              </a:rPr>
              <a:t>Dự</a:t>
            </a:r>
            <a:r>
              <a:rPr dirty="0" spc="32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á</a:t>
            </a:r>
            <a:r>
              <a:rPr dirty="0" b="0">
                <a:latin typeface="Arial MT"/>
                <a:cs typeface="Arial MT"/>
              </a:rPr>
              <a:t>n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có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y</a:t>
            </a:r>
            <a:r>
              <a:rPr dirty="0" spc="5" b="0">
                <a:latin typeface="Arial MT"/>
                <a:cs typeface="Arial MT"/>
              </a:rPr>
              <a:t>ê</a:t>
            </a:r>
            <a:r>
              <a:rPr dirty="0" b="0">
                <a:latin typeface="Arial MT"/>
                <a:cs typeface="Arial MT"/>
              </a:rPr>
              <a:t>u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spc="-415" b="0">
                <a:latin typeface="Arial MT"/>
                <a:cs typeface="Arial MT"/>
              </a:rPr>
              <a:t>c</a:t>
            </a:r>
            <a:r>
              <a:rPr dirty="0" spc="-825" b="0">
                <a:latin typeface="Arial MT"/>
                <a:cs typeface="Arial MT"/>
              </a:rPr>
              <a:t>ầ</a:t>
            </a:r>
            <a:r>
              <a:rPr dirty="0" b="0">
                <a:latin typeface="Arial MT"/>
                <a:cs typeface="Arial MT"/>
              </a:rPr>
              <a:t>u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</a:t>
            </a:r>
            <a:r>
              <a:rPr dirty="0" spc="5" b="0">
                <a:latin typeface="Arial MT"/>
                <a:cs typeface="Arial MT"/>
              </a:rPr>
              <a:t>hu</a:t>
            </a:r>
            <a:r>
              <a:rPr dirty="0" spc="-415" b="0">
                <a:latin typeface="Arial MT"/>
                <a:cs typeface="Arial MT"/>
              </a:rPr>
              <a:t>y</a:t>
            </a:r>
            <a:r>
              <a:rPr dirty="0" spc="-825" b="0">
                <a:latin typeface="Arial MT"/>
                <a:cs typeface="Arial MT"/>
              </a:rPr>
              <a:t>ể</a:t>
            </a:r>
            <a:r>
              <a:rPr dirty="0" b="0">
                <a:latin typeface="Arial MT"/>
                <a:cs typeface="Arial MT"/>
              </a:rPr>
              <a:t>n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spc="-1115" b="0">
                <a:latin typeface="Arial MT"/>
                <a:cs typeface="Arial MT"/>
              </a:rPr>
              <a:t>đổ</a:t>
            </a:r>
            <a:r>
              <a:rPr dirty="0" spc="-250" b="0">
                <a:latin typeface="Arial MT"/>
                <a:cs typeface="Arial MT"/>
              </a:rPr>
              <a:t>i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spc="-484" b="0">
                <a:latin typeface="Arial MT"/>
                <a:cs typeface="Arial MT"/>
              </a:rPr>
              <a:t>mụ</a:t>
            </a:r>
            <a:r>
              <a:rPr dirty="0" spc="-270" b="0">
                <a:latin typeface="Arial MT"/>
                <a:cs typeface="Arial MT"/>
              </a:rPr>
              <a:t>c</a:t>
            </a:r>
            <a:r>
              <a:rPr dirty="0" spc="320" b="0">
                <a:latin typeface="Arial MT"/>
                <a:cs typeface="Arial MT"/>
              </a:rPr>
              <a:t> </a:t>
            </a:r>
            <a:r>
              <a:rPr dirty="0" spc="-1240" b="0">
                <a:latin typeface="Arial MT"/>
                <a:cs typeface="Arial MT"/>
              </a:rPr>
              <a:t>đ</a:t>
            </a:r>
            <a:r>
              <a:rPr dirty="0" spc="-5" b="0">
                <a:latin typeface="Arial MT"/>
                <a:cs typeface="Arial MT"/>
              </a:rPr>
              <a:t>í</a:t>
            </a:r>
            <a:r>
              <a:rPr dirty="0" b="0">
                <a:latin typeface="Arial MT"/>
                <a:cs typeface="Arial MT"/>
              </a:rPr>
              <a:t>ch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spc="-465" b="0">
                <a:latin typeface="Arial MT"/>
                <a:cs typeface="Arial MT"/>
              </a:rPr>
              <a:t>sử</a:t>
            </a:r>
            <a:r>
              <a:rPr dirty="0" spc="325" b="0">
                <a:latin typeface="Arial MT"/>
                <a:cs typeface="Arial MT"/>
              </a:rPr>
              <a:t> </a:t>
            </a:r>
            <a:r>
              <a:rPr dirty="0" spc="-310" b="0">
                <a:latin typeface="Arial MT"/>
                <a:cs typeface="Arial MT"/>
              </a:rPr>
              <a:t>dụng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590" y="1433067"/>
            <a:ext cx="8482330" cy="4808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99"/>
              </a:lnSpc>
              <a:spcBef>
                <a:spcPts val="95"/>
              </a:spcBef>
            </a:pP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170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trồng </a:t>
            </a:r>
            <a:r>
              <a:rPr dirty="0" sz="2800">
                <a:latin typeface="Arial MT"/>
                <a:cs typeface="Arial MT"/>
              </a:rPr>
              <a:t>lúa </a:t>
            </a:r>
            <a:r>
              <a:rPr dirty="0" sz="2800" spc="-475">
                <a:latin typeface="Arial MT"/>
                <a:cs typeface="Arial MT"/>
              </a:rPr>
              <a:t>nước</a:t>
            </a:r>
            <a:r>
              <a:rPr dirty="0" sz="2800" spc="-470">
                <a:latin typeface="Arial MT"/>
                <a:cs typeface="Arial MT"/>
              </a:rPr>
              <a:t> từ</a:t>
            </a:r>
            <a:r>
              <a:rPr dirty="0" sz="2800" spc="-1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02 </a:t>
            </a:r>
            <a:r>
              <a:rPr dirty="0" sz="2800" spc="-625">
                <a:latin typeface="Arial MT"/>
                <a:cs typeface="Arial MT"/>
              </a:rPr>
              <a:t>vụ</a:t>
            </a:r>
            <a:r>
              <a:rPr dirty="0" sz="2800" spc="-62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trở</a:t>
            </a:r>
            <a:r>
              <a:rPr dirty="0" sz="2800" spc="-3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lên theo </a:t>
            </a:r>
            <a:r>
              <a:rPr dirty="0" sz="2800" spc="-315">
                <a:latin typeface="Arial MT"/>
                <a:cs typeface="Arial MT"/>
              </a:rPr>
              <a:t>thẩm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quyền </a:t>
            </a:r>
            <a:r>
              <a:rPr dirty="0" sz="2800" spc="-24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quy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18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của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pháp </a:t>
            </a:r>
            <a:r>
              <a:rPr dirty="0" sz="2800" spc="-310">
                <a:latin typeface="Arial MT"/>
                <a:cs typeface="Arial MT"/>
              </a:rPr>
              <a:t>luật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 spc="-620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17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đai;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án có yêu </a:t>
            </a:r>
            <a:r>
              <a:rPr dirty="0" sz="2800" spc="-415">
                <a:latin typeface="Arial MT"/>
                <a:cs typeface="Arial MT"/>
              </a:rPr>
              <a:t>cầu 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204">
                <a:latin typeface="Arial MT"/>
                <a:cs typeface="Arial MT"/>
              </a:rPr>
              <a:t>chuyển </a:t>
            </a:r>
            <a:r>
              <a:rPr dirty="0" sz="2800" spc="-830">
                <a:latin typeface="Arial MT"/>
                <a:cs typeface="Arial MT"/>
              </a:rPr>
              <a:t>đổi</a:t>
            </a:r>
            <a:r>
              <a:rPr dirty="0" sz="2800" spc="30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mục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đích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dụng</a:t>
            </a:r>
            <a:r>
              <a:rPr dirty="0" sz="2800" spc="16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đất,</a:t>
            </a:r>
            <a:r>
              <a:rPr dirty="0" sz="2800" spc="-470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29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 </a:t>
            </a:r>
            <a:r>
              <a:rPr dirty="0" sz="2800" spc="-415">
                <a:latin typeface="Arial MT"/>
                <a:cs typeface="Arial MT"/>
              </a:rPr>
              <a:t>mặt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 spc="-475">
                <a:latin typeface="Arial MT"/>
                <a:cs typeface="Arial MT"/>
              </a:rPr>
              <a:t>nước </a:t>
            </a:r>
            <a:r>
              <a:rPr dirty="0" sz="2800" spc="-47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của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khu </a:t>
            </a:r>
            <a:r>
              <a:rPr dirty="0" sz="2800" spc="-415">
                <a:latin typeface="Arial MT"/>
                <a:cs typeface="Arial MT"/>
              </a:rPr>
              <a:t>bảo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tồn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thiên nhiên, di </a:t>
            </a:r>
            <a:r>
              <a:rPr dirty="0" sz="2800" spc="-415">
                <a:latin typeface="Arial MT"/>
                <a:cs typeface="Arial MT"/>
              </a:rPr>
              <a:t>sản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thiên nhiên, khu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trữ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sinh </a:t>
            </a:r>
            <a:r>
              <a:rPr dirty="0" sz="2800" spc="-204">
                <a:latin typeface="Arial MT"/>
                <a:cs typeface="Arial MT"/>
              </a:rPr>
              <a:t>quyển, </a:t>
            </a:r>
            <a:r>
              <a:rPr dirty="0" sz="2800">
                <a:latin typeface="Arial MT"/>
                <a:cs typeface="Arial MT"/>
              </a:rPr>
              <a:t>vùng </a:t>
            </a:r>
            <a:r>
              <a:rPr dirty="0" sz="2800" spc="-830">
                <a:latin typeface="Arial MT"/>
                <a:cs typeface="Arial MT"/>
              </a:rPr>
              <a:t>đất</a:t>
            </a:r>
            <a:r>
              <a:rPr dirty="0" sz="2800" spc="290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ngập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475">
                <a:latin typeface="Arial MT"/>
                <a:cs typeface="Arial MT"/>
              </a:rPr>
              <a:t>nước</a:t>
            </a:r>
            <a:r>
              <a:rPr dirty="0" sz="2800" spc="-4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quan </a:t>
            </a:r>
            <a:r>
              <a:rPr dirty="0" sz="2800" spc="-210">
                <a:latin typeface="Arial MT"/>
                <a:cs typeface="Arial MT"/>
              </a:rPr>
              <a:t>trọng, </a:t>
            </a:r>
            <a:r>
              <a:rPr dirty="0" sz="2800" spc="-204">
                <a:latin typeface="Arial MT"/>
                <a:cs typeface="Arial MT"/>
              </a:rPr>
              <a:t> </a:t>
            </a:r>
            <a:r>
              <a:rPr dirty="0" sz="2800" spc="-235">
                <a:latin typeface="Arial MT"/>
                <a:cs typeface="Arial MT"/>
              </a:rPr>
              <a:t>rừng </a:t>
            </a:r>
            <a:r>
              <a:rPr dirty="0" sz="2800" spc="-470">
                <a:latin typeface="Arial MT"/>
                <a:cs typeface="Arial MT"/>
              </a:rPr>
              <a:t>tự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nhiên, </a:t>
            </a:r>
            <a:r>
              <a:rPr dirty="0" sz="2800" spc="-235">
                <a:latin typeface="Arial MT"/>
                <a:cs typeface="Arial MT"/>
              </a:rPr>
              <a:t>rừng </a:t>
            </a:r>
            <a:r>
              <a:rPr dirty="0" sz="2800">
                <a:latin typeface="Arial MT"/>
                <a:cs typeface="Arial MT"/>
              </a:rPr>
              <a:t>phòng </a:t>
            </a:r>
            <a:r>
              <a:rPr dirty="0" sz="2800" spc="-620">
                <a:latin typeface="Arial MT"/>
                <a:cs typeface="Arial MT"/>
              </a:rPr>
              <a:t>hộ</a:t>
            </a:r>
            <a:r>
              <a:rPr dirty="0" sz="2800" spc="-615">
                <a:latin typeface="Arial MT"/>
                <a:cs typeface="Arial MT"/>
              </a:rPr>
              <a:t> </a:t>
            </a:r>
            <a:r>
              <a:rPr dirty="0" sz="2800" i="1">
                <a:latin typeface="Arial"/>
                <a:cs typeface="Arial"/>
              </a:rPr>
              <a:t>(trừ các dự án phục vụ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quản lý, bảo vệ rừng, bảo tồn thiên nhiên và đa </a:t>
            </a:r>
            <a:r>
              <a:rPr dirty="0" sz="2800" spc="5" i="1">
                <a:latin typeface="Arial"/>
                <a:cs typeface="Arial"/>
              </a:rPr>
              <a:t>dạng </a:t>
            </a:r>
            <a:r>
              <a:rPr dirty="0" sz="2800" spc="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sinh học, phòng cháy chữa cháy rừng, lâm sinh </a:t>
            </a:r>
            <a:r>
              <a:rPr dirty="0" sz="2800" spc="-5" i="1">
                <a:latin typeface="Arial"/>
                <a:cs typeface="Arial"/>
              </a:rPr>
              <a:t>được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cấp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có thẩm quyền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phê duyệt)</a:t>
            </a:r>
            <a:r>
              <a:rPr dirty="0" sz="2800">
                <a:latin typeface="Arial MT"/>
                <a:cs typeface="Arial MT"/>
              </a:rPr>
              <a:t>;</a:t>
            </a:r>
            <a:endParaRPr sz="2800">
              <a:latin typeface="Arial MT"/>
              <a:cs typeface="Arial MT"/>
            </a:endParaRPr>
          </a:p>
          <a:p>
            <a:pPr algn="just" marL="12700" marR="5080">
              <a:lnSpc>
                <a:spcPct val="100699"/>
              </a:lnSpc>
              <a:spcBef>
                <a:spcPts val="625"/>
              </a:spcBef>
            </a:pPr>
            <a:r>
              <a:rPr dirty="0" sz="2800" spc="5">
                <a:latin typeface="Arial MT"/>
                <a:cs typeface="Arial MT"/>
              </a:rPr>
              <a:t>e</a:t>
            </a:r>
            <a:r>
              <a:rPr dirty="0" sz="2800">
                <a:latin typeface="Arial MT"/>
                <a:cs typeface="Arial MT"/>
              </a:rPr>
              <a:t>)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5">
                <a:latin typeface="Arial MT"/>
                <a:cs typeface="Arial MT"/>
              </a:rPr>
              <a:t>ê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ầ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dân</a:t>
            </a:r>
            <a:r>
              <a:rPr dirty="0" sz="2800">
                <a:latin typeface="Arial MT"/>
                <a:cs typeface="Arial MT"/>
              </a:rPr>
              <a:t>,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cư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eo 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ẩ</a:t>
            </a:r>
            <a:r>
              <a:rPr dirty="0" sz="2800">
                <a:latin typeface="Arial MT"/>
                <a:cs typeface="Arial MT"/>
              </a:rPr>
              <a:t>m  </a:t>
            </a:r>
            <a:r>
              <a:rPr dirty="0" sz="2800" spc="-250">
                <a:latin typeface="Arial MT"/>
                <a:cs typeface="Arial MT"/>
              </a:rPr>
              <a:t>quyền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quy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của</a:t>
            </a:r>
            <a:r>
              <a:rPr dirty="0" sz="2800" spc="-28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pháp</a:t>
            </a:r>
            <a:r>
              <a:rPr dirty="0" sz="2800" spc="7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luật</a:t>
            </a:r>
            <a:r>
              <a:rPr dirty="0" sz="2800" spc="65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 spc="-535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đầu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tư</a:t>
            </a:r>
            <a:r>
              <a:rPr dirty="0" sz="2800" spc="-2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công,</a:t>
            </a:r>
            <a:r>
              <a:rPr dirty="0" sz="2800" spc="65">
                <a:latin typeface="Arial MT"/>
                <a:cs typeface="Arial MT"/>
              </a:rPr>
              <a:t> </a:t>
            </a:r>
            <a:r>
              <a:rPr dirty="0" sz="2800" spc="-830">
                <a:latin typeface="Arial MT"/>
                <a:cs typeface="Arial MT"/>
              </a:rPr>
              <a:t>đầu</a:t>
            </a:r>
            <a:r>
              <a:rPr dirty="0" sz="2800" spc="75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tư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590" y="6209283"/>
            <a:ext cx="412496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Arial MT"/>
                <a:cs typeface="Arial MT"/>
              </a:rPr>
              <a:t>và </a:t>
            </a:r>
            <a:r>
              <a:rPr dirty="0" sz="2800" spc="5">
                <a:latin typeface="Arial MT"/>
                <a:cs typeface="Arial MT"/>
              </a:rPr>
              <a:t>phá</a:t>
            </a:r>
            <a:r>
              <a:rPr dirty="0" sz="2800">
                <a:latin typeface="Arial MT"/>
                <a:cs typeface="Arial MT"/>
              </a:rPr>
              <a:t>p l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 spc="-1240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>
                <a:latin typeface="Arial MT"/>
                <a:cs typeface="Arial MT"/>
              </a:rPr>
              <a:t> x</a:t>
            </a:r>
            <a:r>
              <a:rPr dirty="0" sz="2800" spc="5">
                <a:latin typeface="Arial MT"/>
                <a:cs typeface="Arial MT"/>
              </a:rPr>
              <a:t>â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330">
                <a:latin typeface="Arial MT"/>
                <a:cs typeface="Arial MT"/>
              </a:rPr>
              <a:t>d</a:t>
            </a:r>
            <a:r>
              <a:rPr dirty="0" sz="2800" spc="-595">
                <a:latin typeface="Arial MT"/>
                <a:cs typeface="Arial MT"/>
              </a:rPr>
              <a:t>ự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8190" y="6266179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Black"/>
                <a:cs typeface="Arial Black"/>
              </a:rPr>
              <a:t>15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16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8512" y="522732"/>
            <a:ext cx="500570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Lưu</a:t>
            </a:r>
            <a:r>
              <a:rPr dirty="0" sz="3200" spc="-25"/>
              <a:t> </a:t>
            </a:r>
            <a:r>
              <a:rPr dirty="0" sz="3200"/>
              <a:t>ý</a:t>
            </a:r>
            <a:r>
              <a:rPr dirty="0" sz="3200" spc="-20"/>
              <a:t> </a:t>
            </a:r>
            <a:r>
              <a:rPr dirty="0" sz="3200" spc="-5"/>
              <a:t>về</a:t>
            </a:r>
            <a:r>
              <a:rPr dirty="0" sz="3200" spc="-25"/>
              <a:t> </a:t>
            </a:r>
            <a:r>
              <a:rPr dirty="0" sz="3200" spc="-10"/>
              <a:t>yếu</a:t>
            </a:r>
            <a:r>
              <a:rPr dirty="0" sz="3200" spc="-20"/>
              <a:t> </a:t>
            </a:r>
            <a:r>
              <a:rPr dirty="0" sz="3200" spc="-5"/>
              <a:t>tố</a:t>
            </a:r>
            <a:r>
              <a:rPr dirty="0" sz="3200" spc="-25"/>
              <a:t> </a:t>
            </a:r>
            <a:r>
              <a:rPr dirty="0" sz="3200" spc="-5"/>
              <a:t>nhạy</a:t>
            </a:r>
            <a:r>
              <a:rPr dirty="0" sz="3200" spc="-20"/>
              <a:t> </a:t>
            </a:r>
            <a:r>
              <a:rPr dirty="0" sz="3200" spc="-10"/>
              <a:t>cảm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9064" y="1600708"/>
            <a:ext cx="8950960" cy="318325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>
              <a:lnSpc>
                <a:spcPct val="99600"/>
              </a:lnSpc>
              <a:spcBef>
                <a:spcPts val="110"/>
              </a:spcBef>
              <a:buChar char="-"/>
              <a:tabLst>
                <a:tab pos="255904" algn="l"/>
              </a:tabLst>
            </a:pP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19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200">
                <a:latin typeface="Arial MT"/>
                <a:cs typeface="Arial MT"/>
              </a:rPr>
              <a:t> </a:t>
            </a:r>
            <a:r>
              <a:rPr dirty="0" sz="2800" spc="5" b="1" i="1">
                <a:latin typeface="Arial"/>
                <a:cs typeface="Arial"/>
              </a:rPr>
              <a:t>t</a:t>
            </a:r>
            <a:r>
              <a:rPr dirty="0" sz="2800" b="1" i="1">
                <a:latin typeface="Arial"/>
                <a:cs typeface="Arial"/>
              </a:rPr>
              <a:t>huộc</a:t>
            </a:r>
            <a:r>
              <a:rPr dirty="0" sz="2800" spc="200" b="1" i="1">
                <a:latin typeface="Arial"/>
                <a:cs typeface="Arial"/>
              </a:rPr>
              <a:t> </a:t>
            </a:r>
            <a:r>
              <a:rPr dirty="0" sz="2800" spc="-5" b="1" i="1">
                <a:latin typeface="Arial"/>
                <a:cs typeface="Arial"/>
              </a:rPr>
              <a:t>P</a:t>
            </a:r>
            <a:r>
              <a:rPr dirty="0" sz="2800" b="1" i="1">
                <a:latin typeface="Arial"/>
                <a:cs typeface="Arial"/>
              </a:rPr>
              <a:t>hụ</a:t>
            </a:r>
            <a:r>
              <a:rPr dirty="0" sz="2800" spc="195" b="1" i="1">
                <a:latin typeface="Arial"/>
                <a:cs typeface="Arial"/>
              </a:rPr>
              <a:t> </a:t>
            </a:r>
            <a:r>
              <a:rPr dirty="0" sz="2800" spc="-5" b="1" i="1">
                <a:latin typeface="Arial"/>
                <a:cs typeface="Arial"/>
              </a:rPr>
              <a:t>l</a:t>
            </a:r>
            <a:r>
              <a:rPr dirty="0" sz="2800" b="1" i="1">
                <a:latin typeface="Arial"/>
                <a:cs typeface="Arial"/>
              </a:rPr>
              <a:t>ục</a:t>
            </a:r>
            <a:r>
              <a:rPr dirty="0" sz="2800" spc="200" b="1" i="1">
                <a:latin typeface="Arial"/>
                <a:cs typeface="Arial"/>
              </a:rPr>
              <a:t> </a:t>
            </a:r>
            <a:r>
              <a:rPr dirty="0" sz="2800" spc="-5" b="1" i="1">
                <a:latin typeface="Arial"/>
                <a:cs typeface="Arial"/>
              </a:rPr>
              <a:t>I</a:t>
            </a:r>
            <a:r>
              <a:rPr dirty="0" sz="2800" b="1" i="1">
                <a:latin typeface="Arial"/>
                <a:cs typeface="Arial"/>
              </a:rPr>
              <a:t>I</a:t>
            </a:r>
            <a:r>
              <a:rPr dirty="0" sz="2800" spc="190" b="1" i="1">
                <a:latin typeface="Arial"/>
                <a:cs typeface="Arial"/>
              </a:rPr>
              <a:t> </a:t>
            </a:r>
            <a:r>
              <a:rPr dirty="0" sz="2800" spc="-400">
                <a:latin typeface="Arial MT"/>
                <a:cs typeface="Arial MT"/>
              </a:rPr>
              <a:t>nằ</a:t>
            </a:r>
            <a:r>
              <a:rPr dirty="0" sz="2800" spc="-434">
                <a:latin typeface="Arial MT"/>
                <a:cs typeface="Arial MT"/>
              </a:rPr>
              <a:t>m</a:t>
            </a:r>
            <a:r>
              <a:rPr dirty="0" sz="2800" spc="2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ong</a:t>
            </a:r>
            <a:r>
              <a:rPr dirty="0" sz="2800" spc="200">
                <a:latin typeface="Arial MT"/>
                <a:cs typeface="Arial MT"/>
              </a:rPr>
              <a:t> </a:t>
            </a:r>
            <a:r>
              <a:rPr dirty="0" sz="2800" b="1" i="1">
                <a:latin typeface="Arial"/>
                <a:cs typeface="Arial"/>
              </a:rPr>
              <a:t>nội</a:t>
            </a:r>
            <a:r>
              <a:rPr dirty="0" sz="2800" spc="190" b="1" i="1">
                <a:latin typeface="Arial"/>
                <a:cs typeface="Arial"/>
              </a:rPr>
              <a:t> </a:t>
            </a:r>
            <a:r>
              <a:rPr dirty="0" sz="2800" spc="5" b="1" i="1">
                <a:latin typeface="Arial"/>
                <a:cs typeface="Arial"/>
              </a:rPr>
              <a:t>t</a:t>
            </a:r>
            <a:r>
              <a:rPr dirty="0" sz="2800" b="1" i="1">
                <a:latin typeface="Arial"/>
                <a:cs typeface="Arial"/>
              </a:rPr>
              <a:t>hành,</a:t>
            </a:r>
            <a:r>
              <a:rPr dirty="0" sz="2800" spc="190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nội</a:t>
            </a:r>
            <a:r>
              <a:rPr dirty="0" sz="2800" spc="190" b="1" i="1">
                <a:latin typeface="Arial"/>
                <a:cs typeface="Arial"/>
              </a:rPr>
              <a:t> </a:t>
            </a:r>
            <a:r>
              <a:rPr dirty="0" sz="2800" spc="5" b="1" i="1">
                <a:latin typeface="Arial"/>
                <a:cs typeface="Arial"/>
              </a:rPr>
              <a:t>t</a:t>
            </a:r>
            <a:r>
              <a:rPr dirty="0" sz="2800" b="1" i="1">
                <a:latin typeface="Arial"/>
                <a:cs typeface="Arial"/>
              </a:rPr>
              <a:t>hị  </a:t>
            </a:r>
            <a:r>
              <a:rPr dirty="0" sz="2800" spc="5" b="1" i="1">
                <a:latin typeface="Arial"/>
                <a:cs typeface="Arial"/>
              </a:rPr>
              <a:t>c</a:t>
            </a:r>
            <a:r>
              <a:rPr dirty="0" sz="2800" b="1" i="1">
                <a:latin typeface="Arial"/>
                <a:cs typeface="Arial"/>
              </a:rPr>
              <a:t>ủa</a:t>
            </a:r>
            <a:r>
              <a:rPr dirty="0" sz="2800" spc="16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đô</a:t>
            </a:r>
            <a:r>
              <a:rPr dirty="0" sz="2800" spc="160" b="1" i="1">
                <a:latin typeface="Arial"/>
                <a:cs typeface="Arial"/>
              </a:rPr>
              <a:t> </a:t>
            </a:r>
            <a:r>
              <a:rPr dirty="0" sz="2800" spc="5" b="1" i="1">
                <a:latin typeface="Arial"/>
                <a:cs typeface="Arial"/>
              </a:rPr>
              <a:t>t</a:t>
            </a:r>
            <a:r>
              <a:rPr dirty="0" sz="2800" b="1" i="1">
                <a:latin typeface="Arial"/>
                <a:cs typeface="Arial"/>
              </a:rPr>
              <a:t>hị</a:t>
            </a:r>
            <a:r>
              <a:rPr dirty="0" sz="2800" spc="155" b="1" i="1">
                <a:latin typeface="Arial"/>
                <a:cs typeface="Arial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eo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160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phá</a:t>
            </a:r>
            <a:r>
              <a:rPr dirty="0" sz="2800">
                <a:latin typeface="Arial MT"/>
                <a:cs typeface="Arial MT"/>
              </a:rPr>
              <a:t>p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 spc="-1240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155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phâ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o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160">
                <a:latin typeface="Arial MT"/>
                <a:cs typeface="Arial MT"/>
              </a:rPr>
              <a:t> </a:t>
            </a:r>
            <a:r>
              <a:rPr dirty="0" sz="2800" spc="-420">
                <a:latin typeface="Arial MT"/>
                <a:cs typeface="Arial MT"/>
              </a:rPr>
              <a:t>đô  </a:t>
            </a:r>
            <a:r>
              <a:rPr dirty="0" sz="2800" spc="-730">
                <a:latin typeface="Arial MT"/>
                <a:cs typeface="Arial MT"/>
              </a:rPr>
              <a:t>thị</a:t>
            </a:r>
            <a:endParaRPr sz="2800">
              <a:latin typeface="Arial MT"/>
              <a:cs typeface="Arial MT"/>
            </a:endParaRPr>
          </a:p>
          <a:p>
            <a:pPr algn="just" marL="231775" indent="-219710">
              <a:lnSpc>
                <a:spcPts val="3335"/>
              </a:lnSpc>
              <a:spcBef>
                <a:spcPts val="745"/>
              </a:spcBef>
              <a:buChar char="-"/>
              <a:tabLst>
                <a:tab pos="232410" algn="l"/>
              </a:tabLst>
            </a:pP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ia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ành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2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o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là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 spc="5" b="1" i="1">
                <a:latin typeface="Arial"/>
                <a:cs typeface="Arial"/>
              </a:rPr>
              <a:t>s</a:t>
            </a:r>
            <a:r>
              <a:rPr dirty="0" sz="2800" b="1" i="1">
                <a:latin typeface="Arial"/>
                <a:cs typeface="Arial"/>
              </a:rPr>
              <a:t>ử</a:t>
            </a:r>
            <a:r>
              <a:rPr dirty="0" sz="2800" spc="10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dụng</a:t>
            </a:r>
            <a:r>
              <a:rPr dirty="0" sz="2800" spc="10" b="1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và</a:t>
            </a:r>
            <a:r>
              <a:rPr dirty="0" sz="2800" spc="15" i="1">
                <a:latin typeface="Arial"/>
                <a:cs typeface="Arial"/>
              </a:rPr>
              <a:t> </a:t>
            </a:r>
            <a:r>
              <a:rPr dirty="0" sz="2800" spc="5" b="1" i="1">
                <a:latin typeface="Arial"/>
                <a:cs typeface="Arial"/>
              </a:rPr>
              <a:t>c</a:t>
            </a:r>
            <a:r>
              <a:rPr dirty="0" sz="2800" b="1" i="1">
                <a:latin typeface="Arial"/>
                <a:cs typeface="Arial"/>
              </a:rPr>
              <a:t>hu</a:t>
            </a:r>
            <a:r>
              <a:rPr dirty="0" sz="2800" spc="5" b="1" i="1">
                <a:latin typeface="Arial"/>
                <a:cs typeface="Arial"/>
              </a:rPr>
              <a:t>yể</a:t>
            </a:r>
            <a:r>
              <a:rPr dirty="0" sz="2800" b="1" i="1">
                <a:latin typeface="Arial"/>
                <a:cs typeface="Arial"/>
              </a:rPr>
              <a:t>n</a:t>
            </a:r>
            <a:r>
              <a:rPr dirty="0" sz="2800" spc="10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đổi</a:t>
            </a:r>
            <a:r>
              <a:rPr dirty="0" sz="2800" spc="10" b="1" i="1">
                <a:latin typeface="Arial"/>
                <a:cs typeface="Arial"/>
              </a:rPr>
              <a:t> </a:t>
            </a:r>
            <a:r>
              <a:rPr dirty="0" sz="2800" spc="-5" b="1" i="1">
                <a:latin typeface="Arial"/>
                <a:cs typeface="Arial"/>
              </a:rPr>
              <a:t>m</a:t>
            </a:r>
            <a:r>
              <a:rPr dirty="0" sz="2800" b="1" i="1">
                <a:latin typeface="Arial"/>
                <a:cs typeface="Arial"/>
              </a:rPr>
              <a:t>ục</a:t>
            </a:r>
            <a:r>
              <a:rPr dirty="0" sz="2800" spc="1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đ</a:t>
            </a:r>
            <a:r>
              <a:rPr dirty="0" sz="2800" spc="-5" b="1" i="1">
                <a:latin typeface="Arial"/>
                <a:cs typeface="Arial"/>
              </a:rPr>
              <a:t>í</a:t>
            </a:r>
            <a:r>
              <a:rPr dirty="0" sz="2800" b="1" i="1">
                <a:latin typeface="Arial"/>
                <a:cs typeface="Arial"/>
              </a:rPr>
              <a:t>ch</a:t>
            </a:r>
            <a:endParaRPr sz="2800">
              <a:latin typeface="Arial"/>
              <a:cs typeface="Arial"/>
            </a:endParaRPr>
          </a:p>
          <a:p>
            <a:pPr algn="just" marL="12700">
              <a:lnSpc>
                <a:spcPts val="3335"/>
              </a:lnSpc>
            </a:pPr>
            <a:r>
              <a:rPr dirty="0" sz="2800" spc="-830">
                <a:latin typeface="Arial MT"/>
                <a:cs typeface="Arial MT"/>
              </a:rPr>
              <a:t>đối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với</a:t>
            </a:r>
            <a:r>
              <a:rPr dirty="0" sz="2800">
                <a:latin typeface="Arial MT"/>
                <a:cs typeface="Arial MT"/>
              </a:rPr>
              <a:t> khu </a:t>
            </a:r>
            <a:r>
              <a:rPr dirty="0" sz="2800" spc="-415">
                <a:latin typeface="Arial MT"/>
                <a:cs typeface="Arial MT"/>
              </a:rPr>
              <a:t>bảo</a:t>
            </a:r>
            <a:r>
              <a:rPr dirty="0" sz="2800" spc="-360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tồn,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235">
                <a:latin typeface="Arial MT"/>
                <a:cs typeface="Arial MT"/>
              </a:rPr>
              <a:t>rừng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tự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nhiên.</a:t>
            </a:r>
            <a:endParaRPr sz="2800">
              <a:latin typeface="Arial MT"/>
              <a:cs typeface="Arial MT"/>
            </a:endParaRPr>
          </a:p>
          <a:p>
            <a:pPr algn="just" marL="12700" marR="5080">
              <a:lnSpc>
                <a:spcPts val="3290"/>
              </a:lnSpc>
              <a:spcBef>
                <a:spcPts val="915"/>
              </a:spcBef>
              <a:buChar char="-"/>
              <a:tabLst>
                <a:tab pos="283210" algn="l"/>
              </a:tabLst>
            </a:pPr>
            <a:r>
              <a:rPr dirty="0" sz="2800" spc="-1015">
                <a:latin typeface="Arial MT"/>
                <a:cs typeface="Arial MT"/>
              </a:rPr>
              <a:t>Đ</a:t>
            </a:r>
            <a:r>
              <a:rPr dirty="0" sz="2800" spc="-1010">
                <a:latin typeface="Arial MT"/>
                <a:cs typeface="Arial MT"/>
              </a:rPr>
              <a:t>ố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365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vớ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365">
                <a:latin typeface="Arial MT"/>
                <a:cs typeface="Arial MT"/>
              </a:rPr>
              <a:t> </a:t>
            </a:r>
            <a:r>
              <a:rPr dirty="0" sz="2800" spc="-1090">
                <a:latin typeface="Arial MT"/>
                <a:cs typeface="Arial MT"/>
              </a:rPr>
              <a:t>đấ</a:t>
            </a:r>
            <a:r>
              <a:rPr dirty="0" sz="2800" spc="-30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ú</a:t>
            </a:r>
            <a:r>
              <a:rPr dirty="0" sz="2800">
                <a:latin typeface="Arial MT"/>
                <a:cs typeface="Arial MT"/>
              </a:rPr>
              <a:t>a </a:t>
            </a:r>
            <a:r>
              <a:rPr dirty="0" sz="2800" spc="-3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6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-36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dụn</a:t>
            </a:r>
            <a:r>
              <a:rPr dirty="0" sz="2800" spc="-260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iêu </a:t>
            </a:r>
            <a:r>
              <a:rPr dirty="0" sz="2800" spc="-3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í </a:t>
            </a:r>
            <a:r>
              <a:rPr dirty="0" sz="2800" spc="-3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hu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ể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365">
                <a:latin typeface="Arial MT"/>
                <a:cs typeface="Arial MT"/>
              </a:rPr>
              <a:t> </a:t>
            </a:r>
            <a:r>
              <a:rPr dirty="0" sz="2800" spc="-1115">
                <a:latin typeface="Arial MT"/>
                <a:cs typeface="Arial MT"/>
              </a:rPr>
              <a:t>đổ</a:t>
            </a:r>
            <a:r>
              <a:rPr dirty="0" sz="2800" spc="-250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65">
                <a:latin typeface="Arial MT"/>
                <a:cs typeface="Arial MT"/>
              </a:rPr>
              <a:t> </a:t>
            </a:r>
            <a:r>
              <a:rPr dirty="0" sz="2800" spc="-305">
                <a:latin typeface="Arial MT"/>
                <a:cs typeface="Arial MT"/>
              </a:rPr>
              <a:t>mục  </a:t>
            </a:r>
            <a:r>
              <a:rPr dirty="0" sz="2800" spc="-250">
                <a:latin typeface="Arial MT"/>
                <a:cs typeface="Arial MT"/>
              </a:rPr>
              <a:t>đích.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16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848868"/>
            <a:ext cx="8072120" cy="5182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latin typeface="Arial"/>
                <a:cs typeface="Arial"/>
              </a:rPr>
              <a:t>1.2.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Phân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loại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Dự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án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đầu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tư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nhóm</a:t>
            </a:r>
            <a:r>
              <a:rPr dirty="0" sz="320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I,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II, III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550">
              <a:latin typeface="Arial"/>
              <a:cs typeface="Arial"/>
            </a:endParaRPr>
          </a:p>
          <a:p>
            <a:pPr algn="just" marL="12700" marR="5080">
              <a:lnSpc>
                <a:spcPct val="99800"/>
              </a:lnSpc>
              <a:buChar char="-"/>
              <a:tabLst>
                <a:tab pos="375285" algn="l"/>
              </a:tabLst>
            </a:pPr>
            <a:r>
              <a:rPr dirty="0" sz="3200" spc="-480">
                <a:latin typeface="Arial MT"/>
                <a:cs typeface="Arial MT"/>
              </a:rPr>
              <a:t>Căn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cứ</a:t>
            </a:r>
            <a:r>
              <a:rPr dirty="0" sz="3200" spc="-5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tiêu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chí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về</a:t>
            </a:r>
            <a:r>
              <a:rPr dirty="0" sz="3200" spc="-7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</a:t>
            </a:r>
            <a:r>
              <a:rPr dirty="0" sz="3200" spc="875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trường,</a:t>
            </a:r>
            <a:r>
              <a:rPr dirty="0" sz="3200" spc="835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Dự</a:t>
            </a:r>
            <a:r>
              <a:rPr dirty="0" sz="3200" spc="-1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ia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àn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0</a:t>
            </a:r>
            <a:r>
              <a:rPr dirty="0" sz="3200">
                <a:latin typeface="Arial MT"/>
                <a:cs typeface="Arial MT"/>
              </a:rPr>
              <a:t>4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nhóm</a:t>
            </a:r>
            <a:r>
              <a:rPr dirty="0" sz="3200">
                <a:latin typeface="Arial MT"/>
                <a:cs typeface="Arial MT"/>
              </a:rPr>
              <a:t>: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II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III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</a:t>
            </a:r>
            <a:r>
              <a:rPr dirty="0" sz="3200" spc="-125">
                <a:latin typeface="Arial MT"/>
                <a:cs typeface="Arial MT"/>
              </a:rPr>
              <a:t>V</a:t>
            </a:r>
            <a:r>
              <a:rPr dirty="0" sz="3200">
                <a:latin typeface="Arial MT"/>
                <a:cs typeface="Arial MT"/>
              </a:rPr>
              <a:t>;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4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t  </a:t>
            </a:r>
            <a:r>
              <a:rPr dirty="0" sz="3200" spc="-5">
                <a:latin typeface="Arial MT"/>
                <a:cs typeface="Arial MT"/>
              </a:rPr>
              <a:t>nhó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II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II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cụ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 spc="365">
                <a:latin typeface="Arial MT"/>
                <a:cs typeface="Arial MT"/>
              </a:rPr>
              <a:t> </a:t>
            </a:r>
            <a:r>
              <a:rPr dirty="0" sz="3200" spc="-720">
                <a:latin typeface="Arial MT"/>
                <a:cs typeface="Arial MT"/>
              </a:rPr>
              <a:t>tạ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3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740">
                <a:latin typeface="Arial MT"/>
                <a:cs typeface="Arial MT"/>
              </a:rPr>
              <a:t>ụ  </a:t>
            </a:r>
            <a:r>
              <a:rPr dirty="0" sz="3200" spc="-260">
                <a:latin typeface="Arial MT"/>
                <a:cs typeface="Arial MT"/>
              </a:rPr>
              <a:t>l</a:t>
            </a:r>
            <a:r>
              <a:rPr dirty="0" sz="3200" spc="-1170">
                <a:latin typeface="Arial MT"/>
                <a:cs typeface="Arial MT"/>
              </a:rPr>
              <a:t>ụ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III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I</a:t>
            </a:r>
            <a:r>
              <a:rPr dirty="0" sz="3200" spc="-300">
                <a:latin typeface="Arial MT"/>
                <a:cs typeface="Arial MT"/>
              </a:rPr>
              <a:t>V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 N</a:t>
            </a:r>
            <a:r>
              <a:rPr dirty="0" sz="3200" spc="-5">
                <a:latin typeface="Arial MT"/>
                <a:cs typeface="Arial MT"/>
              </a:rPr>
              <a:t>gh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số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08/2022/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890">
                <a:latin typeface="Arial MT"/>
                <a:cs typeface="Arial MT"/>
              </a:rPr>
              <a:t>Đ</a:t>
            </a:r>
            <a:r>
              <a:rPr dirty="0" sz="3200" spc="-5">
                <a:latin typeface="Arial MT"/>
                <a:cs typeface="Arial MT"/>
              </a:rPr>
              <a:t>-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409">
                <a:latin typeface="Arial MT"/>
                <a:cs typeface="Arial MT"/>
              </a:rPr>
              <a:t>P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marL="12700" marR="91440">
              <a:lnSpc>
                <a:spcPct val="100600"/>
              </a:lnSpc>
              <a:spcBef>
                <a:spcPts val="745"/>
              </a:spcBef>
              <a:buChar char="-"/>
              <a:tabLst>
                <a:tab pos="260350" algn="l"/>
              </a:tabLst>
            </a:pPr>
            <a:r>
              <a:rPr dirty="0" sz="3200" spc="-60">
                <a:latin typeface="Arial MT"/>
                <a:cs typeface="Arial MT"/>
              </a:rPr>
              <a:t>V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0">
                <a:latin typeface="Arial MT"/>
                <a:cs typeface="Arial MT"/>
              </a:rPr>
              <a:t>ệ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 spc="-110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D</a:t>
            </a:r>
            <a:r>
              <a:rPr dirty="0" sz="3200" spc="-1060">
                <a:latin typeface="Arial MT"/>
                <a:cs typeface="Arial MT"/>
              </a:rPr>
              <a:t>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đầ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 spc="-1060">
                <a:latin typeface="Arial MT"/>
                <a:cs typeface="Arial MT"/>
              </a:rPr>
              <a:t>ư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thu</a:t>
            </a:r>
            <a:r>
              <a:rPr dirty="0" sz="3200" spc="-1430">
                <a:latin typeface="Arial MT"/>
                <a:cs typeface="Arial MT"/>
              </a:rPr>
              <a:t>ộ</a:t>
            </a:r>
            <a:r>
              <a:rPr dirty="0" sz="3200">
                <a:latin typeface="Arial MT"/>
                <a:cs typeface="Arial MT"/>
              </a:rPr>
              <a:t>c  </a:t>
            </a:r>
            <a:r>
              <a:rPr dirty="0" sz="3200" spc="-5">
                <a:latin typeface="Arial MT"/>
                <a:cs typeface="Arial MT"/>
              </a:rPr>
              <a:t>nhó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nà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(I,II,II,I</a:t>
            </a:r>
            <a:r>
              <a:rPr dirty="0" sz="3200">
                <a:latin typeface="Arial MT"/>
                <a:cs typeface="Arial MT"/>
              </a:rPr>
              <a:t>V)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là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s</a:t>
            </a:r>
            <a:r>
              <a:rPr dirty="0" sz="3200" spc="-715">
                <a:latin typeface="Arial MT"/>
                <a:cs typeface="Arial MT"/>
              </a:rPr>
              <a:t>ứ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qua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</a:t>
            </a:r>
            <a:r>
              <a:rPr dirty="0" sz="3200" spc="-1430">
                <a:latin typeface="Arial MT"/>
                <a:cs typeface="Arial MT"/>
              </a:rPr>
              <a:t>ọ</a:t>
            </a:r>
            <a:r>
              <a:rPr dirty="0" sz="3200" spc="-5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vì 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ă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cứ</a:t>
            </a:r>
            <a:r>
              <a:rPr dirty="0" sz="3200" spc="-5">
                <a:latin typeface="Arial MT"/>
                <a:cs typeface="Arial MT"/>
              </a:rPr>
              <a:t> the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nhó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đố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 spc="-1105">
                <a:latin typeface="Arial MT"/>
                <a:cs typeface="Arial MT"/>
              </a:rPr>
              <a:t>ợ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 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0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qu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0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25">
                <a:latin typeface="Arial MT"/>
                <a:cs typeface="Arial MT"/>
              </a:rPr>
              <a:t>ồ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sơ</a:t>
            </a:r>
            <a:r>
              <a:rPr dirty="0" sz="3200" spc="-5">
                <a:latin typeface="Arial MT"/>
                <a:cs typeface="Arial MT"/>
              </a:rPr>
              <a:t> mô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tr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 spc="-1105">
                <a:latin typeface="Arial MT"/>
                <a:cs typeface="Arial MT"/>
              </a:rPr>
              <a:t>ờ</a:t>
            </a:r>
            <a:r>
              <a:rPr dirty="0" sz="3200" spc="-5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4868" y="611124"/>
            <a:ext cx="489458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Lưu</a:t>
            </a:r>
            <a:r>
              <a:rPr dirty="0" sz="3200" spc="-25"/>
              <a:t> </a:t>
            </a:r>
            <a:r>
              <a:rPr dirty="0" sz="3200"/>
              <a:t>ý</a:t>
            </a:r>
            <a:r>
              <a:rPr dirty="0" sz="3200" spc="-25"/>
              <a:t> </a:t>
            </a:r>
            <a:r>
              <a:rPr dirty="0" sz="3200" spc="-5"/>
              <a:t>về</a:t>
            </a:r>
            <a:r>
              <a:rPr dirty="0" sz="3200" spc="-25"/>
              <a:t> </a:t>
            </a:r>
            <a:r>
              <a:rPr dirty="0" sz="3200" spc="-5"/>
              <a:t>phân</a:t>
            </a:r>
            <a:r>
              <a:rPr dirty="0" sz="3200" spc="-25"/>
              <a:t> </a:t>
            </a:r>
            <a:r>
              <a:rPr dirty="0" sz="3200" spc="-5"/>
              <a:t>loại</a:t>
            </a:r>
            <a:r>
              <a:rPr dirty="0" sz="3200" spc="-15"/>
              <a:t> </a:t>
            </a:r>
            <a:r>
              <a:rPr dirty="0" sz="3200"/>
              <a:t>Dự</a:t>
            </a:r>
            <a:r>
              <a:rPr dirty="0" sz="3200" spc="-25"/>
              <a:t> </a:t>
            </a:r>
            <a:r>
              <a:rPr dirty="0" sz="3200" spc="-10"/>
              <a:t>án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29565" y="1268475"/>
            <a:ext cx="8556625" cy="4984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350">
              <a:lnSpc>
                <a:spcPts val="3500"/>
              </a:lnSpc>
              <a:spcBef>
                <a:spcPts val="100"/>
              </a:spcBef>
              <a:buSzPct val="114285"/>
              <a:buChar char="-"/>
              <a:tabLst>
                <a:tab pos="283210" algn="l"/>
              </a:tabLst>
            </a:pP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nhó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:</a:t>
            </a:r>
            <a:r>
              <a:rPr dirty="0" sz="2800" spc="85">
                <a:latin typeface="Arial MT"/>
                <a:cs typeface="Arial MT"/>
              </a:rPr>
              <a:t> </a:t>
            </a:r>
            <a:r>
              <a:rPr dirty="0" sz="2800" spc="-525">
                <a:latin typeface="Arial MT"/>
                <a:cs typeface="Arial MT"/>
              </a:rPr>
              <a:t>C</a:t>
            </a:r>
            <a:r>
              <a:rPr dirty="0" sz="2800" spc="-720">
                <a:latin typeface="Arial MT"/>
                <a:cs typeface="Arial MT"/>
              </a:rPr>
              <a:t>ầ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30">
                <a:latin typeface="Arial MT"/>
                <a:cs typeface="Arial MT"/>
              </a:rPr>
              <a:t>ự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795">
                <a:latin typeface="Arial MT"/>
                <a:cs typeface="Arial MT"/>
              </a:rPr>
              <a:t>ệ</a:t>
            </a:r>
            <a:r>
              <a:rPr dirty="0" sz="2800" spc="-445">
                <a:latin typeface="Arial MT"/>
                <a:cs typeface="Arial MT"/>
              </a:rPr>
              <a:t>n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 spc="-390">
                <a:latin typeface="Arial MT"/>
                <a:cs typeface="Arial MT"/>
              </a:rPr>
              <a:t>ĐT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sơ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bộ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85">
                <a:latin typeface="Arial MT"/>
                <a:cs typeface="Arial MT"/>
              </a:rPr>
              <a:t> </a:t>
            </a:r>
            <a:r>
              <a:rPr dirty="0" sz="2800" spc="-390">
                <a:latin typeface="Arial MT"/>
                <a:cs typeface="Arial MT"/>
              </a:rPr>
              <a:t>ĐT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p  </a:t>
            </a:r>
            <a:r>
              <a:rPr dirty="0" sz="2800" spc="-505">
                <a:latin typeface="Arial MT"/>
                <a:cs typeface="Arial MT"/>
              </a:rPr>
              <a:t>B</a:t>
            </a:r>
            <a:r>
              <a:rPr dirty="0" sz="2800" spc="-745">
                <a:latin typeface="Arial MT"/>
                <a:cs typeface="Arial MT"/>
              </a:rPr>
              <a:t>ộ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phé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315">
                <a:latin typeface="Arial MT"/>
                <a:cs typeface="Arial MT"/>
              </a:rPr>
              <a:t>(nế</a:t>
            </a:r>
            <a:r>
              <a:rPr dirty="0" sz="2800" spc="-28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 c</a:t>
            </a:r>
            <a:r>
              <a:rPr dirty="0" sz="2800" spc="5">
                <a:latin typeface="Arial MT"/>
                <a:cs typeface="Arial MT"/>
              </a:rPr>
              <a:t>ó</a:t>
            </a:r>
            <a:r>
              <a:rPr dirty="0" sz="2800">
                <a:latin typeface="Arial MT"/>
                <a:cs typeface="Arial MT"/>
              </a:rPr>
              <a:t>).</a:t>
            </a:r>
            <a:endParaRPr sz="2800">
              <a:latin typeface="Arial MT"/>
              <a:cs typeface="Arial MT"/>
            </a:endParaRPr>
          </a:p>
          <a:p>
            <a:pPr algn="just" marL="12700" marR="5715">
              <a:lnSpc>
                <a:spcPct val="101400"/>
              </a:lnSpc>
              <a:spcBef>
                <a:spcPts val="440"/>
              </a:spcBef>
              <a:buChar char="-"/>
              <a:tabLst>
                <a:tab pos="247015" algn="l"/>
              </a:tabLst>
            </a:pP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12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nhó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II</a:t>
            </a:r>
            <a:r>
              <a:rPr dirty="0" sz="2800">
                <a:latin typeface="Arial MT"/>
                <a:cs typeface="Arial MT"/>
              </a:rPr>
              <a:t>:</a:t>
            </a:r>
            <a:r>
              <a:rPr dirty="0" sz="2800" spc="1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1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à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-390">
                <a:latin typeface="Arial MT"/>
                <a:cs typeface="Arial MT"/>
              </a:rPr>
              <a:t>ĐT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229">
                <a:latin typeface="Arial MT"/>
                <a:cs typeface="Arial MT"/>
              </a:rPr>
              <a:t>r</a:t>
            </a:r>
            <a:r>
              <a:rPr dirty="0" sz="2800" spc="-695">
                <a:latin typeface="Arial MT"/>
                <a:cs typeface="Arial MT"/>
              </a:rPr>
              <a:t>ừ</a:t>
            </a:r>
            <a:r>
              <a:rPr dirty="0" sz="2800" spc="1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12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12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-1245">
                <a:latin typeface="Arial MT"/>
                <a:cs typeface="Arial MT"/>
              </a:rPr>
              <a:t>ộ</a:t>
            </a:r>
            <a:r>
              <a:rPr dirty="0" sz="2800">
                <a:latin typeface="Arial MT"/>
                <a:cs typeface="Arial MT"/>
              </a:rPr>
              <a:t>c  </a:t>
            </a:r>
            <a:r>
              <a:rPr dirty="0" sz="2800" spc="-484">
                <a:latin typeface="Arial MT"/>
                <a:cs typeface="Arial MT"/>
              </a:rPr>
              <a:t>mụ</a:t>
            </a:r>
            <a:r>
              <a:rPr dirty="0" sz="2800" spc="-27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ụ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ụ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I</a:t>
            </a:r>
            <a:r>
              <a:rPr dirty="0" sz="2800" spc="-10">
                <a:latin typeface="Arial MT"/>
                <a:cs typeface="Arial MT"/>
              </a:rPr>
              <a:t>V</a:t>
            </a:r>
            <a:r>
              <a:rPr dirty="0" sz="2800" spc="5">
                <a:latin typeface="Arial MT"/>
                <a:cs typeface="Arial MT"/>
              </a:rPr>
              <a:t>)</a:t>
            </a:r>
            <a:r>
              <a:rPr dirty="0" sz="2800">
                <a:latin typeface="Arial MT"/>
                <a:cs typeface="Arial MT"/>
              </a:rPr>
              <a:t>;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phé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315">
                <a:latin typeface="Arial MT"/>
                <a:cs typeface="Arial MT"/>
              </a:rPr>
              <a:t>(nế</a:t>
            </a:r>
            <a:r>
              <a:rPr dirty="0" sz="2800" spc="-28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 c</a:t>
            </a:r>
            <a:r>
              <a:rPr dirty="0" sz="2800" spc="5">
                <a:latin typeface="Arial MT"/>
                <a:cs typeface="Arial MT"/>
              </a:rPr>
              <a:t>ó</a:t>
            </a:r>
            <a:r>
              <a:rPr dirty="0" sz="2800">
                <a:latin typeface="Arial MT"/>
                <a:cs typeface="Arial MT"/>
              </a:rPr>
              <a:t>).</a:t>
            </a:r>
            <a:endParaRPr sz="2800">
              <a:latin typeface="Arial MT"/>
              <a:cs typeface="Arial MT"/>
            </a:endParaRPr>
          </a:p>
          <a:p>
            <a:pPr algn="just" marL="12700" marR="6350">
              <a:lnSpc>
                <a:spcPts val="3290"/>
              </a:lnSpc>
              <a:spcBef>
                <a:spcPts val="815"/>
              </a:spcBef>
              <a:buChar char="-"/>
              <a:tabLst>
                <a:tab pos="254000" algn="l"/>
              </a:tabLst>
            </a:pP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1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1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nhó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1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III</a:t>
            </a:r>
            <a:r>
              <a:rPr dirty="0" sz="2800">
                <a:latin typeface="Arial MT"/>
                <a:cs typeface="Arial MT"/>
              </a:rPr>
              <a:t>:</a:t>
            </a:r>
            <a:r>
              <a:rPr dirty="0" sz="2800" spc="17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180">
                <a:latin typeface="Arial MT"/>
                <a:cs typeface="Arial MT"/>
              </a:rPr>
              <a:t> </a:t>
            </a:r>
            <a:r>
              <a:rPr dirty="0" sz="2800" spc="-370">
                <a:latin typeface="Arial MT"/>
                <a:cs typeface="Arial MT"/>
              </a:rPr>
              <a:t>phả</a:t>
            </a:r>
            <a:r>
              <a:rPr dirty="0" sz="2800" spc="-120">
                <a:latin typeface="Arial MT"/>
                <a:cs typeface="Arial MT"/>
              </a:rPr>
              <a:t>i</a:t>
            </a:r>
            <a:r>
              <a:rPr dirty="0" sz="2800" spc="1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</a:t>
            </a:r>
            <a:r>
              <a:rPr dirty="0" sz="2800" spc="5">
                <a:latin typeface="Arial MT"/>
                <a:cs typeface="Arial MT"/>
              </a:rPr>
              <a:t>à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1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1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phé</a:t>
            </a:r>
            <a:r>
              <a:rPr dirty="0" sz="2800">
                <a:latin typeface="Arial MT"/>
                <a:cs typeface="Arial MT"/>
              </a:rPr>
              <a:t>p</a:t>
            </a:r>
            <a:r>
              <a:rPr dirty="0" sz="2800" spc="1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1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  </a:t>
            </a:r>
            <a:r>
              <a:rPr dirty="0" sz="2800" spc="-315">
                <a:latin typeface="Arial MT"/>
                <a:cs typeface="Arial MT"/>
              </a:rPr>
              <a:t>(nế</a:t>
            </a:r>
            <a:r>
              <a:rPr dirty="0" sz="2800" spc="-28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 c</a:t>
            </a:r>
            <a:r>
              <a:rPr dirty="0" sz="2800" spc="5">
                <a:latin typeface="Arial MT"/>
                <a:cs typeface="Arial MT"/>
              </a:rPr>
              <a:t>ó</a:t>
            </a:r>
            <a:r>
              <a:rPr dirty="0" sz="2800">
                <a:latin typeface="Arial MT"/>
                <a:cs typeface="Arial MT"/>
              </a:rPr>
              <a:t>).</a:t>
            </a:r>
            <a:endParaRPr sz="2800">
              <a:latin typeface="Arial MT"/>
              <a:cs typeface="Arial MT"/>
            </a:endParaRPr>
          </a:p>
          <a:p>
            <a:pPr algn="just" marL="12700" marR="5080">
              <a:lnSpc>
                <a:spcPct val="99600"/>
              </a:lnSpc>
              <a:spcBef>
                <a:spcPts val="660"/>
              </a:spcBef>
              <a:buChar char="-"/>
              <a:tabLst>
                <a:tab pos="262890" algn="l"/>
              </a:tabLst>
            </a:pP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 spc="-680">
                <a:latin typeface="Arial MT"/>
                <a:cs typeface="Arial MT"/>
              </a:rPr>
              <a:t>đăn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 spc="254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ký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</a:t>
            </a:r>
            <a:r>
              <a:rPr dirty="0" sz="2800" spc="254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229">
                <a:latin typeface="Arial MT"/>
                <a:cs typeface="Arial MT"/>
              </a:rPr>
              <a:t>r</a:t>
            </a:r>
            <a:r>
              <a:rPr dirty="0" sz="2800" spc="-695">
                <a:latin typeface="Arial MT"/>
                <a:cs typeface="Arial MT"/>
              </a:rPr>
              <a:t>ừ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 spc="-330">
                <a:latin typeface="Arial MT"/>
                <a:cs typeface="Arial MT"/>
              </a:rPr>
              <a:t>d</a:t>
            </a:r>
            <a:r>
              <a:rPr dirty="0" sz="2800" spc="-595">
                <a:latin typeface="Arial MT"/>
                <a:cs typeface="Arial MT"/>
              </a:rPr>
              <a:t>ự</a:t>
            </a:r>
            <a:r>
              <a:rPr dirty="0" sz="2800" spc="25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254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hôn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254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phát  </a:t>
            </a:r>
            <a:r>
              <a:rPr dirty="0" sz="2800">
                <a:latin typeface="Arial MT"/>
                <a:cs typeface="Arial MT"/>
              </a:rPr>
              <a:t>sinh </a:t>
            </a:r>
            <a:r>
              <a:rPr dirty="0" sz="2800" spc="-310">
                <a:latin typeface="Arial MT"/>
                <a:cs typeface="Arial MT"/>
              </a:rPr>
              <a:t>chất </a:t>
            </a:r>
            <a:r>
              <a:rPr dirty="0" sz="2800" spc="-315">
                <a:latin typeface="Arial MT"/>
                <a:cs typeface="Arial MT"/>
              </a:rPr>
              <a:t>thải </a:t>
            </a:r>
            <a:r>
              <a:rPr dirty="0" sz="2800" spc="-310">
                <a:latin typeface="Arial MT"/>
                <a:cs typeface="Arial MT"/>
              </a:rPr>
              <a:t>hoặc </a:t>
            </a:r>
            <a:r>
              <a:rPr dirty="0" sz="2800">
                <a:latin typeface="Arial MT"/>
                <a:cs typeface="Arial MT"/>
              </a:rPr>
              <a:t>phát sinh </a:t>
            </a:r>
            <a:r>
              <a:rPr dirty="0" sz="2800" spc="-5">
                <a:latin typeface="Arial MT"/>
                <a:cs typeface="Arial MT"/>
              </a:rPr>
              <a:t>ít </a:t>
            </a:r>
            <a:r>
              <a:rPr dirty="0" sz="2800" spc="-310">
                <a:latin typeface="Arial MT"/>
                <a:cs typeface="Arial MT"/>
              </a:rPr>
              <a:t>chất </a:t>
            </a:r>
            <a:r>
              <a:rPr dirty="0" sz="2800" spc="-250">
                <a:latin typeface="Arial MT"/>
                <a:cs typeface="Arial MT"/>
              </a:rPr>
              <a:t>thải,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án bí </a:t>
            </a:r>
            <a:r>
              <a:rPr dirty="0" sz="2800" spc="-409">
                <a:latin typeface="Arial MT"/>
                <a:cs typeface="Arial MT"/>
              </a:rPr>
              <a:t>mật </a:t>
            </a:r>
            <a:r>
              <a:rPr dirty="0" sz="2800" spc="-40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quốc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phòng, an ninh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(quy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40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tại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điểm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 </a:t>
            </a:r>
            <a:r>
              <a:rPr dirty="0" sz="2800" spc="-250">
                <a:latin typeface="Arial MT"/>
                <a:cs typeface="Arial MT"/>
              </a:rPr>
              <a:t>Khoản</a:t>
            </a:r>
            <a:r>
              <a:rPr dirty="0" sz="2800" spc="2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2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60">
                <a:latin typeface="Arial MT"/>
                <a:cs typeface="Arial MT"/>
              </a:rPr>
              <a:t>Đi</a:t>
            </a:r>
            <a:r>
              <a:rPr dirty="0" sz="2800" spc="-905">
                <a:latin typeface="Arial MT"/>
                <a:cs typeface="Arial MT"/>
              </a:rPr>
              <a:t>ề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5">
                <a:latin typeface="Arial MT"/>
                <a:cs typeface="Arial MT"/>
              </a:rPr>
              <a:t> 4</a:t>
            </a:r>
            <a:r>
              <a:rPr dirty="0" sz="2800">
                <a:latin typeface="Arial MT"/>
                <a:cs typeface="Arial MT"/>
              </a:rPr>
              <a:t>9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365">
                <a:latin typeface="Arial MT"/>
                <a:cs typeface="Arial MT"/>
              </a:rPr>
              <a:t>Luậ</a:t>
            </a:r>
            <a:r>
              <a:rPr dirty="0" sz="2800" spc="-145">
                <a:latin typeface="Arial MT"/>
                <a:cs typeface="Arial MT"/>
              </a:rPr>
              <a:t>t</a:t>
            </a:r>
            <a:r>
              <a:rPr dirty="0" sz="2800" spc="-5">
                <a:latin typeface="Arial MT"/>
                <a:cs typeface="Arial MT"/>
              </a:rPr>
              <a:t> BV</a:t>
            </a:r>
            <a:r>
              <a:rPr dirty="0" sz="2800" spc="5">
                <a:latin typeface="Arial MT"/>
                <a:cs typeface="Arial MT"/>
              </a:rPr>
              <a:t>M</a:t>
            </a:r>
            <a:r>
              <a:rPr dirty="0" sz="2800">
                <a:latin typeface="Arial MT"/>
                <a:cs typeface="Arial MT"/>
              </a:rPr>
              <a:t>T)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330">
                <a:latin typeface="Arial MT"/>
                <a:cs typeface="Arial MT"/>
              </a:rPr>
              <a:t>hoặ</a:t>
            </a:r>
            <a:r>
              <a:rPr dirty="0" sz="2800" spc="-240">
                <a:latin typeface="Arial MT"/>
                <a:cs typeface="Arial MT"/>
              </a:rPr>
              <a:t>c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-1245">
                <a:latin typeface="Arial MT"/>
                <a:cs typeface="Arial MT"/>
              </a:rPr>
              <a:t>ộ</a:t>
            </a:r>
            <a:r>
              <a:rPr dirty="0" sz="2800">
                <a:latin typeface="Arial MT"/>
                <a:cs typeface="Arial MT"/>
              </a:rPr>
              <a:t>c </a:t>
            </a:r>
            <a:r>
              <a:rPr dirty="0" sz="2800" spc="-1115">
                <a:latin typeface="Arial MT"/>
                <a:cs typeface="Arial MT"/>
              </a:rPr>
              <a:t>đố</a:t>
            </a:r>
            <a:r>
              <a:rPr dirty="0" sz="2800" spc="-250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210">
                <a:latin typeface="Arial MT"/>
                <a:cs typeface="Arial MT"/>
              </a:rPr>
              <a:t>t</a:t>
            </a:r>
            <a:r>
              <a:rPr dirty="0" sz="2800" spc="-72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ng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1080">
                <a:latin typeface="Arial MT"/>
                <a:cs typeface="Arial MT"/>
              </a:rPr>
              <a:t>đ</a:t>
            </a:r>
            <a:r>
              <a:rPr dirty="0" sz="2800" spc="-108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 </a:t>
            </a:r>
            <a:r>
              <a:rPr dirty="0" sz="2800" spc="5">
                <a:latin typeface="Arial MT"/>
                <a:cs typeface="Arial MT"/>
              </a:rPr>
              <a:t>m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425">
                <a:latin typeface="Arial MT"/>
                <a:cs typeface="Arial MT"/>
              </a:rPr>
              <a:t>ễn  </a:t>
            </a:r>
            <a:r>
              <a:rPr dirty="0" sz="2800" spc="-680">
                <a:latin typeface="Arial MT"/>
                <a:cs typeface="Arial MT"/>
              </a:rPr>
              <a:t>đăn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18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ký </a:t>
            </a:r>
            <a:r>
              <a:rPr dirty="0" sz="2800" spc="-19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1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1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eo </a:t>
            </a:r>
            <a:r>
              <a:rPr dirty="0" sz="2800" spc="-1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 </a:t>
            </a:r>
            <a:r>
              <a:rPr dirty="0" sz="2800" spc="-190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180">
                <a:latin typeface="Arial MT"/>
                <a:cs typeface="Arial MT"/>
              </a:rPr>
              <a:t> </a:t>
            </a:r>
            <a:r>
              <a:rPr dirty="0" sz="2800" spc="-280">
                <a:latin typeface="Arial MT"/>
                <a:cs typeface="Arial MT"/>
              </a:rPr>
              <a:t>t</a:t>
            </a:r>
            <a:r>
              <a:rPr dirty="0" sz="2800" spc="-969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1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ụ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18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ụ</a:t>
            </a:r>
            <a:r>
              <a:rPr dirty="0" sz="2800">
                <a:latin typeface="Arial MT"/>
                <a:cs typeface="Arial MT"/>
              </a:rPr>
              <a:t>c </a:t>
            </a:r>
            <a:r>
              <a:rPr dirty="0" sz="2800" spc="-19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XVI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565" y="6233667"/>
            <a:ext cx="436308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5">
                <a:latin typeface="Arial MT"/>
                <a:cs typeface="Arial MT"/>
              </a:rPr>
              <a:t>gh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5">
                <a:latin typeface="Arial MT"/>
                <a:cs typeface="Arial MT"/>
              </a:rPr>
              <a:t>08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 spc="5">
                <a:latin typeface="Arial MT"/>
                <a:cs typeface="Arial MT"/>
              </a:rPr>
              <a:t>2022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-780">
                <a:latin typeface="Arial MT"/>
                <a:cs typeface="Arial MT"/>
              </a:rPr>
              <a:t>Đ</a:t>
            </a:r>
            <a:r>
              <a:rPr dirty="0" sz="2800" spc="5">
                <a:latin typeface="Arial MT"/>
                <a:cs typeface="Arial MT"/>
              </a:rPr>
              <a:t>-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10">
                <a:latin typeface="Arial MT"/>
                <a:cs typeface="Arial MT"/>
              </a:rPr>
              <a:t>P</a:t>
            </a:r>
            <a:r>
              <a:rPr dirty="0" sz="2800" spc="5">
                <a:latin typeface="Arial MT"/>
                <a:cs typeface="Arial MT"/>
              </a:rPr>
              <a:t>)</a:t>
            </a:r>
            <a:r>
              <a:rPr dirty="0" sz="280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8190" y="6266179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Black"/>
                <a:cs typeface="Arial Black"/>
              </a:rPr>
              <a:t>18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7550" y="333756"/>
            <a:ext cx="7707630" cy="100711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2930525" marR="5080" indent="-2917825">
              <a:lnSpc>
                <a:spcPct val="101299"/>
              </a:lnSpc>
              <a:spcBef>
                <a:spcPts val="50"/>
              </a:spcBef>
            </a:pPr>
            <a:r>
              <a:rPr dirty="0" sz="3200" spc="-5"/>
              <a:t>Lưu</a:t>
            </a:r>
            <a:r>
              <a:rPr dirty="0" sz="3200" spc="-20"/>
              <a:t> </a:t>
            </a:r>
            <a:r>
              <a:rPr dirty="0" sz="3200"/>
              <a:t>ý</a:t>
            </a:r>
            <a:r>
              <a:rPr dirty="0" sz="3200" spc="-15"/>
              <a:t> </a:t>
            </a:r>
            <a:r>
              <a:rPr dirty="0" sz="3200" spc="-5"/>
              <a:t>tiêu</a:t>
            </a:r>
            <a:r>
              <a:rPr dirty="0" sz="3200" spc="-20"/>
              <a:t> </a:t>
            </a:r>
            <a:r>
              <a:rPr dirty="0" sz="3200" spc="-5"/>
              <a:t>chí</a:t>
            </a:r>
            <a:r>
              <a:rPr dirty="0" sz="3200" spc="-10"/>
              <a:t> </a:t>
            </a:r>
            <a:r>
              <a:rPr dirty="0" sz="3200" spc="-5"/>
              <a:t>môi</a:t>
            </a:r>
            <a:r>
              <a:rPr dirty="0" sz="3200" spc="-15"/>
              <a:t> </a:t>
            </a:r>
            <a:r>
              <a:rPr dirty="0" sz="3200" spc="-5"/>
              <a:t>trường,</a:t>
            </a:r>
            <a:r>
              <a:rPr dirty="0" sz="3200" spc="-10"/>
              <a:t> phân</a:t>
            </a:r>
            <a:r>
              <a:rPr dirty="0" sz="3200" spc="-20"/>
              <a:t> </a:t>
            </a:r>
            <a:r>
              <a:rPr dirty="0" sz="3200" spc="-5"/>
              <a:t>loại</a:t>
            </a:r>
            <a:r>
              <a:rPr dirty="0" sz="3200" spc="-15"/>
              <a:t> </a:t>
            </a:r>
            <a:r>
              <a:rPr dirty="0" sz="3200"/>
              <a:t>Dự </a:t>
            </a:r>
            <a:r>
              <a:rPr dirty="0" sz="3200" spc="-875"/>
              <a:t> </a:t>
            </a:r>
            <a:r>
              <a:rPr dirty="0" sz="3200" spc="-5"/>
              <a:t>án</a:t>
            </a:r>
            <a:r>
              <a:rPr dirty="0" sz="3200" spc="-15"/>
              <a:t> </a:t>
            </a:r>
            <a:r>
              <a:rPr dirty="0" sz="3200" spc="-5"/>
              <a:t>đầu</a:t>
            </a:r>
            <a:r>
              <a:rPr dirty="0" sz="3200" spc="-10"/>
              <a:t> </a:t>
            </a:r>
            <a:r>
              <a:rPr dirty="0" sz="3200" spc="-5"/>
              <a:t>tư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58128" y="1775460"/>
            <a:ext cx="8771890" cy="4505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3850" indent="-311785">
              <a:lnSpc>
                <a:spcPts val="3510"/>
              </a:lnSpc>
              <a:buSzPct val="123076"/>
              <a:buChar char="-"/>
              <a:tabLst>
                <a:tab pos="323850" algn="l"/>
                <a:tab pos="324485" algn="l"/>
                <a:tab pos="884555" algn="l"/>
                <a:tab pos="1921510" algn="l"/>
                <a:tab pos="2629535" algn="l"/>
                <a:tab pos="3464560" algn="l"/>
                <a:tab pos="4173220" algn="l"/>
                <a:tab pos="4991100" algn="l"/>
                <a:tab pos="5808980" algn="l"/>
                <a:tab pos="7030084" algn="l"/>
                <a:tab pos="7847965" algn="l"/>
                <a:tab pos="8371840" algn="l"/>
              </a:tabLst>
            </a:pPr>
            <a:r>
              <a:rPr dirty="0" sz="2600" spc="-5">
                <a:latin typeface="Arial MT"/>
                <a:cs typeface="Arial MT"/>
              </a:rPr>
              <a:t>C</a:t>
            </a:r>
            <a:r>
              <a:rPr dirty="0" sz="2600">
                <a:latin typeface="Arial MT"/>
                <a:cs typeface="Arial MT"/>
              </a:rPr>
              <a:t>ó	</a:t>
            </a:r>
            <a:r>
              <a:rPr dirty="0" sz="2600" spc="-5" b="1">
                <a:latin typeface="Arial"/>
                <a:cs typeface="Arial"/>
              </a:rPr>
              <a:t>thuộ</a:t>
            </a:r>
            <a:r>
              <a:rPr dirty="0" sz="2600" b="1">
                <a:latin typeface="Arial"/>
                <a:cs typeface="Arial"/>
              </a:rPr>
              <a:t>c	l</a:t>
            </a:r>
            <a:r>
              <a:rPr dirty="0" sz="2600" spc="-5" b="1">
                <a:latin typeface="Arial"/>
                <a:cs typeface="Arial"/>
              </a:rPr>
              <a:t>o</a:t>
            </a:r>
            <a:r>
              <a:rPr dirty="0" sz="2600" b="1">
                <a:latin typeface="Arial"/>
                <a:cs typeface="Arial"/>
              </a:rPr>
              <a:t>ại	</a:t>
            </a:r>
            <a:r>
              <a:rPr dirty="0" sz="2600" spc="-5" b="1">
                <a:latin typeface="Arial"/>
                <a:cs typeface="Arial"/>
              </a:rPr>
              <a:t>h</a:t>
            </a:r>
            <a:r>
              <a:rPr dirty="0" sz="2600" b="1">
                <a:latin typeface="Arial"/>
                <a:cs typeface="Arial"/>
              </a:rPr>
              <a:t>ì</a:t>
            </a:r>
            <a:r>
              <a:rPr dirty="0" sz="2600" spc="-5" b="1">
                <a:latin typeface="Arial"/>
                <a:cs typeface="Arial"/>
              </a:rPr>
              <a:t>n</a:t>
            </a:r>
            <a:r>
              <a:rPr dirty="0" sz="2600" b="1">
                <a:latin typeface="Arial"/>
                <a:cs typeface="Arial"/>
              </a:rPr>
              <a:t>h	sản	x</a:t>
            </a:r>
            <a:r>
              <a:rPr dirty="0" sz="2600" spc="-5" b="1">
                <a:latin typeface="Arial"/>
                <a:cs typeface="Arial"/>
              </a:rPr>
              <a:t>u</a:t>
            </a:r>
            <a:r>
              <a:rPr dirty="0" sz="2600" b="1">
                <a:latin typeface="Arial"/>
                <a:cs typeface="Arial"/>
              </a:rPr>
              <a:t>ất	ki</a:t>
            </a:r>
            <a:r>
              <a:rPr dirty="0" sz="2600" spc="-5" b="1">
                <a:latin typeface="Arial"/>
                <a:cs typeface="Arial"/>
              </a:rPr>
              <a:t>n</a:t>
            </a:r>
            <a:r>
              <a:rPr dirty="0" sz="2600" b="1">
                <a:latin typeface="Arial"/>
                <a:cs typeface="Arial"/>
              </a:rPr>
              <a:t>h	</a:t>
            </a:r>
            <a:r>
              <a:rPr dirty="0" sz="2600" spc="-5" b="1">
                <a:latin typeface="Arial"/>
                <a:cs typeface="Arial"/>
              </a:rPr>
              <a:t>do</a:t>
            </a:r>
            <a:r>
              <a:rPr dirty="0" sz="2600" b="1">
                <a:latin typeface="Arial"/>
                <a:cs typeface="Arial"/>
              </a:rPr>
              <a:t>a</a:t>
            </a:r>
            <a:r>
              <a:rPr dirty="0" sz="2600" spc="-5" b="1">
                <a:latin typeface="Arial"/>
                <a:cs typeface="Arial"/>
              </a:rPr>
              <a:t>nh</a:t>
            </a:r>
            <a:r>
              <a:rPr dirty="0" sz="2600" b="1">
                <a:latin typeface="Arial"/>
                <a:cs typeface="Arial"/>
              </a:rPr>
              <a:t>,	</a:t>
            </a:r>
            <a:r>
              <a:rPr dirty="0" sz="2600" spc="-5" b="1">
                <a:latin typeface="Arial"/>
                <a:cs typeface="Arial"/>
              </a:rPr>
              <a:t>d</a:t>
            </a:r>
            <a:r>
              <a:rPr dirty="0" sz="2600" b="1">
                <a:latin typeface="Arial"/>
                <a:cs typeface="Arial"/>
              </a:rPr>
              <a:t>ịch	vụ	có</a:t>
            </a:r>
            <a:endParaRPr sz="2600">
              <a:latin typeface="Arial"/>
              <a:cs typeface="Arial"/>
            </a:endParaRPr>
          </a:p>
          <a:p>
            <a:pPr algn="just" marL="12700" marR="5080">
              <a:lnSpc>
                <a:spcPct val="99500"/>
              </a:lnSpc>
              <a:spcBef>
                <a:spcPts val="60"/>
              </a:spcBef>
            </a:pPr>
            <a:r>
              <a:rPr dirty="0" sz="2600" spc="-5" b="1">
                <a:latin typeface="Arial"/>
                <a:cs typeface="Arial"/>
              </a:rPr>
              <a:t>nguy</a:t>
            </a:r>
            <a:r>
              <a:rPr dirty="0" sz="2600" b="1">
                <a:latin typeface="Arial"/>
                <a:cs typeface="Arial"/>
              </a:rPr>
              <a:t> cơ </a:t>
            </a:r>
            <a:r>
              <a:rPr dirty="0" sz="2600" spc="-5" b="1">
                <a:latin typeface="Arial"/>
                <a:cs typeface="Arial"/>
              </a:rPr>
              <a:t>gây</a:t>
            </a:r>
            <a:r>
              <a:rPr dirty="0" sz="2600" b="1">
                <a:latin typeface="Arial"/>
                <a:cs typeface="Arial"/>
              </a:rPr>
              <a:t> ô </a:t>
            </a:r>
            <a:r>
              <a:rPr dirty="0" sz="2600" spc="-5" b="1">
                <a:latin typeface="Arial"/>
                <a:cs typeface="Arial"/>
              </a:rPr>
              <a:t>nhiễm</a:t>
            </a:r>
            <a:r>
              <a:rPr dirty="0" sz="2600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môi</a:t>
            </a:r>
            <a:r>
              <a:rPr dirty="0" sz="2600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trường </a:t>
            </a:r>
            <a:r>
              <a:rPr dirty="0" sz="2600">
                <a:latin typeface="Arial MT"/>
                <a:cs typeface="Arial MT"/>
              </a:rPr>
              <a:t>không? </a:t>
            </a:r>
            <a:r>
              <a:rPr dirty="0" sz="2600" spc="-385">
                <a:latin typeface="Arial MT"/>
                <a:cs typeface="Arial MT"/>
              </a:rPr>
              <a:t>Nếu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-229">
                <a:latin typeface="Arial MT"/>
                <a:cs typeface="Arial MT"/>
              </a:rPr>
              <a:t>thuộc </a:t>
            </a:r>
            <a:r>
              <a:rPr dirty="0" sz="2600" spc="-2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nhóm này </a:t>
            </a:r>
            <a:r>
              <a:rPr dirty="0" sz="2600" spc="-385">
                <a:latin typeface="Arial MT"/>
                <a:cs typeface="Arial MT"/>
              </a:rPr>
              <a:t>cần</a:t>
            </a:r>
            <a:r>
              <a:rPr dirty="0" sz="2600" spc="-380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lưu</a:t>
            </a:r>
            <a:r>
              <a:rPr dirty="0" sz="2600" spc="-28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ý </a:t>
            </a:r>
            <a:r>
              <a:rPr dirty="0" sz="2600" spc="-235">
                <a:latin typeface="Arial MT"/>
                <a:cs typeface="Arial MT"/>
              </a:rPr>
              <a:t>tiếp:</a:t>
            </a:r>
            <a:r>
              <a:rPr dirty="0" sz="2600" spc="250">
                <a:latin typeface="Arial MT"/>
                <a:cs typeface="Arial MT"/>
              </a:rPr>
              <a:t> </a:t>
            </a:r>
            <a:r>
              <a:rPr dirty="0" sz="2600" spc="-229">
                <a:latin typeface="Arial MT"/>
                <a:cs typeface="Arial MT"/>
              </a:rPr>
              <a:t>thuộc</a:t>
            </a:r>
            <a:r>
              <a:rPr dirty="0" sz="2600" spc="26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nhóm công </a:t>
            </a:r>
            <a:r>
              <a:rPr dirty="0" sz="2600" spc="-290">
                <a:latin typeface="Arial MT"/>
                <a:cs typeface="Arial MT"/>
              </a:rPr>
              <a:t>suất</a:t>
            </a:r>
            <a:r>
              <a:rPr dirty="0" sz="2600" spc="1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nào; có 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nằm</a:t>
            </a:r>
            <a:r>
              <a:rPr dirty="0" sz="2600" spc="1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>
                <a:latin typeface="Arial MT"/>
                <a:cs typeface="Arial MT"/>
              </a:rPr>
              <a:t>ong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nội</a:t>
            </a:r>
            <a:r>
              <a:rPr dirty="0" sz="2600" spc="1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h</a:t>
            </a:r>
            <a:r>
              <a:rPr dirty="0" sz="2600">
                <a:latin typeface="Arial MT"/>
                <a:cs typeface="Arial MT"/>
              </a:rPr>
              <a:t>ành,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nội</a:t>
            </a:r>
            <a:r>
              <a:rPr dirty="0" sz="2600" spc="1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h</a:t>
            </a:r>
            <a:r>
              <a:rPr dirty="0" sz="2600" spc="-2025">
                <a:latin typeface="Arial MT"/>
                <a:cs typeface="Arial MT"/>
              </a:rPr>
              <a:t>ị</a:t>
            </a:r>
            <a:r>
              <a:rPr dirty="0" sz="2600" spc="1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không?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C</a:t>
            </a:r>
            <a:r>
              <a:rPr dirty="0" sz="2600">
                <a:latin typeface="Arial MT"/>
                <a:cs typeface="Arial MT"/>
              </a:rPr>
              <a:t>ó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229">
                <a:latin typeface="Arial MT"/>
                <a:cs typeface="Arial MT"/>
              </a:rPr>
              <a:t>nh</a:t>
            </a:r>
            <a:r>
              <a:rPr dirty="0" sz="2600" spc="-415">
                <a:latin typeface="Arial MT"/>
                <a:cs typeface="Arial MT"/>
              </a:rPr>
              <a:t>ữ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yế</a:t>
            </a:r>
            <a:r>
              <a:rPr dirty="0" sz="2600">
                <a:latin typeface="Arial MT"/>
                <a:cs typeface="Arial MT"/>
              </a:rPr>
              <a:t>u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tố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235">
                <a:latin typeface="Arial MT"/>
                <a:cs typeface="Arial MT"/>
              </a:rPr>
              <a:t>nhạy  </a:t>
            </a:r>
            <a:r>
              <a:rPr dirty="0" sz="2600" spc="-580">
                <a:latin typeface="Arial MT"/>
                <a:cs typeface="Arial MT"/>
              </a:rPr>
              <a:t>cả</a:t>
            </a:r>
            <a:r>
              <a:rPr dirty="0" sz="2600">
                <a:latin typeface="Arial MT"/>
                <a:cs typeface="Arial MT"/>
              </a:rPr>
              <a:t>m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về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m</a:t>
            </a:r>
            <a:r>
              <a:rPr dirty="0" sz="2600">
                <a:latin typeface="Arial MT"/>
                <a:cs typeface="Arial MT"/>
              </a:rPr>
              <a:t>ôi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 spc="-86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ờ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nào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khác không?</a:t>
            </a:r>
            <a:endParaRPr sz="26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  <a:spcBef>
                <a:spcPts val="675"/>
              </a:spcBef>
              <a:buChar char="-"/>
              <a:tabLst>
                <a:tab pos="262255" algn="l"/>
              </a:tabLst>
            </a:pPr>
            <a:r>
              <a:rPr dirty="0" sz="2600" spc="-385">
                <a:latin typeface="Arial MT"/>
                <a:cs typeface="Arial MT"/>
              </a:rPr>
              <a:t>Nếu</a:t>
            </a:r>
            <a:r>
              <a:rPr dirty="0" sz="2600" spc="-380">
                <a:latin typeface="Arial MT"/>
                <a:cs typeface="Arial MT"/>
              </a:rPr>
              <a:t> </a:t>
            </a:r>
            <a:r>
              <a:rPr dirty="0" sz="2600" spc="-5" b="1">
                <a:latin typeface="Arial"/>
                <a:cs typeface="Arial"/>
              </a:rPr>
              <a:t>không thuộc loại hình </a:t>
            </a:r>
            <a:r>
              <a:rPr dirty="0" sz="2600" b="1">
                <a:latin typeface="Arial"/>
                <a:cs typeface="Arial"/>
              </a:rPr>
              <a:t>có </a:t>
            </a:r>
            <a:r>
              <a:rPr dirty="0" sz="2600" spc="-5" b="1">
                <a:latin typeface="Arial"/>
                <a:cs typeface="Arial"/>
              </a:rPr>
              <a:t>nguy </a:t>
            </a:r>
            <a:r>
              <a:rPr dirty="0" sz="2600" b="1">
                <a:latin typeface="Arial"/>
                <a:cs typeface="Arial"/>
              </a:rPr>
              <a:t>cơ </a:t>
            </a:r>
            <a:r>
              <a:rPr dirty="0" sz="2600" spc="-5" b="1">
                <a:latin typeface="Arial"/>
                <a:cs typeface="Arial"/>
              </a:rPr>
              <a:t>gây </a:t>
            </a:r>
            <a:r>
              <a:rPr dirty="0" sz="2600" b="1">
                <a:latin typeface="Arial"/>
                <a:cs typeface="Arial"/>
              </a:rPr>
              <a:t>ô </a:t>
            </a:r>
            <a:r>
              <a:rPr dirty="0" sz="2600" spc="-5" b="1">
                <a:latin typeface="Arial"/>
                <a:cs typeface="Arial"/>
              </a:rPr>
              <a:t>nhiễm </a:t>
            </a:r>
            <a:r>
              <a:rPr dirty="0" sz="2600" b="1">
                <a:latin typeface="Arial"/>
                <a:cs typeface="Arial"/>
              </a:rPr>
              <a:t> m</a:t>
            </a:r>
            <a:r>
              <a:rPr dirty="0" sz="2600" spc="-5" b="1">
                <a:latin typeface="Arial"/>
                <a:cs typeface="Arial"/>
              </a:rPr>
              <a:t>ô</a:t>
            </a:r>
            <a:r>
              <a:rPr dirty="0" sz="2600" b="1">
                <a:latin typeface="Arial"/>
                <a:cs typeface="Arial"/>
              </a:rPr>
              <a:t>i</a:t>
            </a:r>
            <a:r>
              <a:rPr dirty="0" sz="2600" spc="220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t</a:t>
            </a:r>
            <a:r>
              <a:rPr dirty="0" sz="2600" b="1">
                <a:latin typeface="Arial"/>
                <a:cs typeface="Arial"/>
              </a:rPr>
              <a:t>rườ</a:t>
            </a:r>
            <a:r>
              <a:rPr dirty="0" sz="2600" spc="-5" b="1">
                <a:latin typeface="Arial"/>
                <a:cs typeface="Arial"/>
              </a:rPr>
              <a:t>n</a:t>
            </a:r>
            <a:r>
              <a:rPr dirty="0" sz="2600" b="1">
                <a:latin typeface="Arial"/>
                <a:cs typeface="Arial"/>
              </a:rPr>
              <a:t>g</a:t>
            </a:r>
            <a:r>
              <a:rPr dirty="0" sz="2600" spc="215" b="1">
                <a:latin typeface="Arial"/>
                <a:cs typeface="Arial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h</a:t>
            </a:r>
            <a:r>
              <a:rPr dirty="0" sz="2600">
                <a:latin typeface="Arial MT"/>
                <a:cs typeface="Arial MT"/>
              </a:rPr>
              <a:t>ì</a:t>
            </a:r>
            <a:r>
              <a:rPr dirty="0" sz="2600" spc="21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cầ</a:t>
            </a:r>
            <a:r>
              <a:rPr dirty="0" sz="2600">
                <a:latin typeface="Arial MT"/>
                <a:cs typeface="Arial MT"/>
              </a:rPr>
              <a:t>n</a:t>
            </a:r>
            <a:r>
              <a:rPr dirty="0" sz="2600" spc="2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xem</a:t>
            </a:r>
            <a:r>
              <a:rPr dirty="0" sz="2600" spc="2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xét:</a:t>
            </a:r>
            <a:r>
              <a:rPr dirty="0" sz="2600" spc="2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Q</a:t>
            </a:r>
            <a:r>
              <a:rPr dirty="0" sz="2600" spc="5">
                <a:latin typeface="Arial MT"/>
                <a:cs typeface="Arial MT"/>
              </a:rPr>
              <a:t>u</a:t>
            </a:r>
            <a:r>
              <a:rPr dirty="0" sz="2600">
                <a:latin typeface="Arial MT"/>
                <a:cs typeface="Arial MT"/>
              </a:rPr>
              <a:t>y</a:t>
            </a:r>
            <a:r>
              <a:rPr dirty="0" sz="2600" spc="21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m</a:t>
            </a:r>
            <a:r>
              <a:rPr dirty="0" sz="2600">
                <a:latin typeface="Arial MT"/>
                <a:cs typeface="Arial MT"/>
              </a:rPr>
              <a:t>ô</a:t>
            </a:r>
            <a:r>
              <a:rPr dirty="0" sz="2600" spc="220">
                <a:latin typeface="Arial MT"/>
                <a:cs typeface="Arial MT"/>
              </a:rPr>
              <a:t> </a:t>
            </a:r>
            <a:r>
              <a:rPr dirty="0" sz="2600" spc="-430">
                <a:latin typeface="Arial MT"/>
                <a:cs typeface="Arial MT"/>
              </a:rPr>
              <a:t>sử</a:t>
            </a:r>
            <a:r>
              <a:rPr dirty="0" sz="2600" spc="21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dụng</a:t>
            </a:r>
            <a:r>
              <a:rPr dirty="0" sz="2600" spc="220">
                <a:latin typeface="Arial MT"/>
                <a:cs typeface="Arial MT"/>
              </a:rPr>
              <a:t> </a:t>
            </a:r>
            <a:r>
              <a:rPr dirty="0" sz="2600" spc="-770">
                <a:latin typeface="Arial MT"/>
                <a:cs typeface="Arial MT"/>
              </a:rPr>
              <a:t>đất</a:t>
            </a:r>
            <a:r>
              <a:rPr dirty="0" sz="2600">
                <a:latin typeface="Arial MT"/>
                <a:cs typeface="Arial MT"/>
              </a:rPr>
              <a:t>,</a:t>
            </a:r>
            <a:r>
              <a:rPr dirty="0" sz="2600" spc="220">
                <a:latin typeface="Arial MT"/>
                <a:cs typeface="Arial MT"/>
              </a:rPr>
              <a:t> </a:t>
            </a:r>
            <a:r>
              <a:rPr dirty="0" sz="2600" spc="-770">
                <a:latin typeface="Arial MT"/>
                <a:cs typeface="Arial MT"/>
              </a:rPr>
              <a:t>đất</a:t>
            </a:r>
            <a:r>
              <a:rPr dirty="0" sz="2600" spc="2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có  </a:t>
            </a:r>
            <a:r>
              <a:rPr dirty="0" sz="2600" spc="-390">
                <a:latin typeface="Arial MT"/>
                <a:cs typeface="Arial MT"/>
              </a:rPr>
              <a:t>mặt</a:t>
            </a:r>
            <a:r>
              <a:rPr dirty="0" sz="2600" spc="-385">
                <a:latin typeface="Arial MT"/>
                <a:cs typeface="Arial MT"/>
              </a:rPr>
              <a:t> </a:t>
            </a:r>
            <a:r>
              <a:rPr dirty="0" sz="2600" spc="-355">
                <a:latin typeface="Arial MT"/>
                <a:cs typeface="Arial MT"/>
              </a:rPr>
              <a:t>nước;</a:t>
            </a:r>
            <a:r>
              <a:rPr dirty="0" sz="2600" spc="-350">
                <a:latin typeface="Arial MT"/>
                <a:cs typeface="Arial MT"/>
              </a:rPr>
              <a:t> </a:t>
            </a:r>
            <a:r>
              <a:rPr dirty="0" sz="2600" spc="-430">
                <a:latin typeface="Arial MT"/>
                <a:cs typeface="Arial MT"/>
              </a:rPr>
              <a:t>dự</a:t>
            </a:r>
            <a:r>
              <a:rPr dirty="0" sz="2600" spc="-4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án </a:t>
            </a:r>
            <a:r>
              <a:rPr dirty="0" sz="2600" spc="-229">
                <a:latin typeface="Arial MT"/>
                <a:cs typeface="Arial MT"/>
              </a:rPr>
              <a:t>thuộc</a:t>
            </a:r>
            <a:r>
              <a:rPr dirty="0" sz="2600" spc="26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nhóm nào theo </a:t>
            </a:r>
            <a:r>
              <a:rPr dirty="0" sz="2600" spc="-5">
                <a:latin typeface="Arial MT"/>
                <a:cs typeface="Arial MT"/>
              </a:rPr>
              <a:t>tiêu </a:t>
            </a:r>
            <a:r>
              <a:rPr dirty="0" sz="2600">
                <a:latin typeface="Arial MT"/>
                <a:cs typeface="Arial MT"/>
              </a:rPr>
              <a:t>chí </a:t>
            </a:r>
            <a:r>
              <a:rPr dirty="0" sz="2600" spc="-385">
                <a:latin typeface="Arial MT"/>
                <a:cs typeface="Arial MT"/>
              </a:rPr>
              <a:t>của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pháp 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luật </a:t>
            </a:r>
            <a:r>
              <a:rPr dirty="0" sz="2600" spc="-580">
                <a:latin typeface="Arial MT"/>
                <a:cs typeface="Arial MT"/>
              </a:rPr>
              <a:t>về</a:t>
            </a:r>
            <a:r>
              <a:rPr dirty="0" sz="2600" spc="-575">
                <a:latin typeface="Arial MT"/>
                <a:cs typeface="Arial MT"/>
              </a:rPr>
              <a:t> </a:t>
            </a:r>
            <a:r>
              <a:rPr dirty="0" sz="2600" spc="-770">
                <a:latin typeface="Arial MT"/>
                <a:cs typeface="Arial MT"/>
              </a:rPr>
              <a:t>đầu</a:t>
            </a:r>
            <a:r>
              <a:rPr dirty="0" sz="2600" spc="10">
                <a:latin typeface="Arial MT"/>
                <a:cs typeface="Arial MT"/>
              </a:rPr>
              <a:t> </a:t>
            </a:r>
            <a:r>
              <a:rPr dirty="0" sz="2600" spc="-430">
                <a:latin typeface="Arial MT"/>
                <a:cs typeface="Arial MT"/>
              </a:rPr>
              <a:t>tư</a:t>
            </a:r>
            <a:r>
              <a:rPr dirty="0" sz="2600" spc="-4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công; </a:t>
            </a:r>
            <a:r>
              <a:rPr dirty="0" sz="2600" spc="-290">
                <a:latin typeface="Arial MT"/>
                <a:cs typeface="Arial MT"/>
              </a:rPr>
              <a:t>thẩm </a:t>
            </a:r>
            <a:r>
              <a:rPr dirty="0" sz="2600" spc="-235">
                <a:latin typeface="Arial MT"/>
                <a:cs typeface="Arial MT"/>
              </a:rPr>
              <a:t>quyền quyết </a:t>
            </a:r>
            <a:r>
              <a:rPr dirty="0" sz="2600" spc="-800">
                <a:latin typeface="Arial MT"/>
                <a:cs typeface="Arial MT"/>
              </a:rPr>
              <a:t>định</a:t>
            </a:r>
            <a:r>
              <a:rPr dirty="0" sz="2600" spc="15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chủ</a:t>
            </a:r>
            <a:r>
              <a:rPr dirty="0" sz="2600" spc="-380">
                <a:latin typeface="Arial MT"/>
                <a:cs typeface="Arial MT"/>
              </a:rPr>
              <a:t> </a:t>
            </a:r>
            <a:r>
              <a:rPr dirty="0" sz="2600" spc="-300">
                <a:latin typeface="Arial MT"/>
                <a:cs typeface="Arial MT"/>
              </a:rPr>
              <a:t>trương </a:t>
            </a:r>
            <a:r>
              <a:rPr dirty="0" sz="2600" spc="-770">
                <a:latin typeface="Arial MT"/>
                <a:cs typeface="Arial MT"/>
              </a:rPr>
              <a:t>đầu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tư;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thẩm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235">
                <a:latin typeface="Arial MT"/>
                <a:cs typeface="Arial MT"/>
              </a:rPr>
              <a:t>quyền</a:t>
            </a:r>
            <a:r>
              <a:rPr dirty="0" sz="2600" spc="25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khai thác khoáng </a:t>
            </a:r>
            <a:r>
              <a:rPr dirty="0" sz="2600" spc="-290">
                <a:latin typeface="Arial MT"/>
                <a:cs typeface="Arial MT"/>
              </a:rPr>
              <a:t>sản,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khai thác, </a:t>
            </a:r>
            <a:r>
              <a:rPr dirty="0" sz="2600" spc="-430">
                <a:latin typeface="Arial MT"/>
                <a:cs typeface="Arial MT"/>
              </a:rPr>
              <a:t>sử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dụng </a:t>
            </a:r>
            <a:r>
              <a:rPr dirty="0" sz="2600" spc="-28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à</a:t>
            </a:r>
            <a:r>
              <a:rPr dirty="0" sz="2600">
                <a:latin typeface="Arial MT"/>
                <a:cs typeface="Arial MT"/>
              </a:rPr>
              <a:t>i</a:t>
            </a:r>
            <a:r>
              <a:rPr dirty="0" sz="2600" spc="1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nguyên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 spc="-310">
                <a:latin typeface="Arial MT"/>
                <a:cs typeface="Arial MT"/>
              </a:rPr>
              <a:t>n</a:t>
            </a:r>
            <a:r>
              <a:rPr dirty="0" sz="2600" spc="-560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ớ</a:t>
            </a:r>
            <a:r>
              <a:rPr dirty="0" sz="2600" spc="-5">
                <a:latin typeface="Arial MT"/>
                <a:cs typeface="Arial MT"/>
              </a:rPr>
              <a:t>c</a:t>
            </a:r>
            <a:r>
              <a:rPr dirty="0" sz="2600">
                <a:latin typeface="Arial MT"/>
                <a:cs typeface="Arial MT"/>
              </a:rPr>
              <a:t>,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g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>
                <a:latin typeface="Arial MT"/>
                <a:cs typeface="Arial MT"/>
              </a:rPr>
              <a:t>ao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khu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v</a:t>
            </a:r>
            <a:r>
              <a:rPr dirty="0" sz="2600" spc="-580">
                <a:latin typeface="Arial MT"/>
                <a:cs typeface="Arial MT"/>
              </a:rPr>
              <a:t>ự</a:t>
            </a:r>
            <a:r>
              <a:rPr dirty="0" sz="2600">
                <a:latin typeface="Arial MT"/>
                <a:cs typeface="Arial MT"/>
              </a:rPr>
              <a:t>c</a:t>
            </a:r>
            <a:r>
              <a:rPr dirty="0" sz="2600" spc="1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b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 spc="-745">
                <a:latin typeface="Arial MT"/>
                <a:cs typeface="Arial MT"/>
              </a:rPr>
              <a:t>ể</a:t>
            </a:r>
            <a:r>
              <a:rPr dirty="0" sz="2600" spc="-409">
                <a:latin typeface="Arial MT"/>
                <a:cs typeface="Arial MT"/>
              </a:rPr>
              <a:t>n</a:t>
            </a:r>
            <a:r>
              <a:rPr dirty="0" sz="2600">
                <a:latin typeface="Arial MT"/>
                <a:cs typeface="Arial MT"/>
              </a:rPr>
              <a:t>;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có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229">
                <a:latin typeface="Arial MT"/>
                <a:cs typeface="Arial MT"/>
              </a:rPr>
              <a:t>nh</a:t>
            </a:r>
            <a:r>
              <a:rPr dirty="0" sz="2600" spc="-415">
                <a:latin typeface="Arial MT"/>
                <a:cs typeface="Arial MT"/>
              </a:rPr>
              <a:t>ữ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yế</a:t>
            </a:r>
            <a:r>
              <a:rPr dirty="0" sz="2600">
                <a:latin typeface="Arial MT"/>
                <a:cs typeface="Arial MT"/>
              </a:rPr>
              <a:t>u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tố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nhạy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128" y="6252972"/>
            <a:ext cx="354965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580">
                <a:latin typeface="Arial MT"/>
                <a:cs typeface="Arial MT"/>
              </a:rPr>
              <a:t>cả</a:t>
            </a:r>
            <a:r>
              <a:rPr dirty="0" sz="2600" spc="-580">
                <a:latin typeface="Arial MT"/>
                <a:cs typeface="Arial MT"/>
              </a:rPr>
              <a:t>m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về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m</a:t>
            </a:r>
            <a:r>
              <a:rPr dirty="0" sz="2600">
                <a:latin typeface="Arial MT"/>
                <a:cs typeface="Arial MT"/>
              </a:rPr>
              <a:t>ôi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 spc="-86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ờ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nào.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8190" y="6266179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Black"/>
                <a:cs typeface="Arial Black"/>
              </a:rPr>
              <a:t>19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909955" marR="5080" indent="-841375">
              <a:lnSpc>
                <a:spcPct val="100699"/>
              </a:lnSpc>
              <a:spcBef>
                <a:spcPts val="75"/>
              </a:spcBef>
            </a:pPr>
            <a:r>
              <a:rPr dirty="0" spc="-5"/>
              <a:t>II.</a:t>
            </a:r>
            <a:r>
              <a:rPr dirty="0" spc="-20"/>
              <a:t> </a:t>
            </a:r>
            <a:r>
              <a:rPr dirty="0"/>
              <a:t>MỘT</a:t>
            </a:r>
            <a:r>
              <a:rPr dirty="0" spc="-15"/>
              <a:t> </a:t>
            </a:r>
            <a:r>
              <a:rPr dirty="0" spc="-5"/>
              <a:t>SỐ</a:t>
            </a:r>
            <a:r>
              <a:rPr dirty="0" spc="-20"/>
              <a:t> </a:t>
            </a:r>
            <a:r>
              <a:rPr dirty="0" spc="-5"/>
              <a:t>ĐIỂM</a:t>
            </a:r>
            <a:r>
              <a:rPr dirty="0" spc="-10"/>
              <a:t> </a:t>
            </a:r>
            <a:r>
              <a:rPr dirty="0"/>
              <a:t>MỚI</a:t>
            </a:r>
            <a:r>
              <a:rPr dirty="0" spc="-15"/>
              <a:t> </a:t>
            </a:r>
            <a:r>
              <a:rPr dirty="0" spc="-5"/>
              <a:t>VỀ</a:t>
            </a:r>
            <a:r>
              <a:rPr dirty="0" spc="-20"/>
              <a:t> </a:t>
            </a:r>
            <a:r>
              <a:rPr dirty="0"/>
              <a:t>ĐMC,</a:t>
            </a:r>
            <a:r>
              <a:rPr dirty="0" spc="-20"/>
              <a:t> </a:t>
            </a:r>
            <a:r>
              <a:rPr dirty="0"/>
              <a:t>ĐÁNH</a:t>
            </a:r>
            <a:r>
              <a:rPr dirty="0" spc="-15"/>
              <a:t> </a:t>
            </a:r>
            <a:r>
              <a:rPr dirty="0" spc="-5"/>
              <a:t>GIÁ</a:t>
            </a:r>
            <a:r>
              <a:rPr dirty="0" spc="-10"/>
              <a:t> </a:t>
            </a:r>
            <a:r>
              <a:rPr dirty="0" spc="-5"/>
              <a:t>SƠ </a:t>
            </a:r>
            <a:r>
              <a:rPr dirty="0" spc="-765"/>
              <a:t> </a:t>
            </a:r>
            <a:r>
              <a:rPr dirty="0"/>
              <a:t>BỘ</a:t>
            </a:r>
            <a:r>
              <a:rPr dirty="0" spc="-10"/>
              <a:t> </a:t>
            </a:r>
            <a:r>
              <a:rPr dirty="0"/>
              <a:t>TÁC</a:t>
            </a:r>
            <a:r>
              <a:rPr dirty="0" spc="-5"/>
              <a:t> ĐỘNG</a:t>
            </a:r>
            <a:r>
              <a:rPr dirty="0" spc="-10"/>
              <a:t> </a:t>
            </a:r>
            <a:r>
              <a:rPr dirty="0"/>
              <a:t>MÔI</a:t>
            </a:r>
            <a:r>
              <a:rPr dirty="0" spc="-10"/>
              <a:t> </a:t>
            </a:r>
            <a:r>
              <a:rPr dirty="0" spc="-5"/>
              <a:t>TRƯỜNG,</a:t>
            </a:r>
            <a:r>
              <a:rPr dirty="0" spc="-10"/>
              <a:t> </a:t>
            </a:r>
            <a:r>
              <a:rPr dirty="0"/>
              <a:t>ĐTM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128" y="1420537"/>
            <a:ext cx="8698865" cy="442341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3270885">
              <a:lnSpc>
                <a:spcPct val="100000"/>
              </a:lnSpc>
              <a:spcBef>
                <a:spcPts val="844"/>
              </a:spcBef>
            </a:pPr>
            <a:r>
              <a:rPr dirty="0" sz="2800" b="1">
                <a:latin typeface="Arial"/>
                <a:cs typeface="Arial"/>
              </a:rPr>
              <a:t>2.1.</a:t>
            </a:r>
            <a:r>
              <a:rPr dirty="0" sz="2800" spc="-4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Về</a:t>
            </a:r>
            <a:r>
              <a:rPr dirty="0" sz="2800" spc="-2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ĐMC: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40"/>
              </a:spcBef>
            </a:pPr>
            <a:r>
              <a:rPr dirty="0" sz="2000">
                <a:latin typeface="Arial MT"/>
                <a:cs typeface="Arial MT"/>
              </a:rPr>
              <a:t>-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400" spc="-869">
                <a:latin typeface="Arial MT"/>
                <a:cs typeface="Arial MT"/>
              </a:rPr>
              <a:t>Đố</a:t>
            </a:r>
            <a:r>
              <a:rPr dirty="0" sz="2400">
                <a:latin typeface="Arial MT"/>
                <a:cs typeface="Arial MT"/>
              </a:rPr>
              <a:t>i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180">
                <a:latin typeface="Arial MT"/>
                <a:cs typeface="Arial MT"/>
              </a:rPr>
              <a:t>t</a:t>
            </a:r>
            <a:r>
              <a:rPr dirty="0" sz="2400" spc="-620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ng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365">
                <a:latin typeface="Arial MT"/>
                <a:cs typeface="Arial MT"/>
              </a:rPr>
              <a:t>Đ</a:t>
            </a:r>
            <a:r>
              <a:rPr dirty="0" sz="2400" spc="-310">
                <a:latin typeface="Arial MT"/>
                <a:cs typeface="Arial MT"/>
              </a:rPr>
              <a:t>M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585">
                <a:latin typeface="Arial MT"/>
                <a:cs typeface="Arial MT"/>
              </a:rPr>
              <a:t>ả</a:t>
            </a:r>
            <a:r>
              <a:rPr dirty="0" sz="2400" spc="-490">
                <a:latin typeface="Arial MT"/>
                <a:cs typeface="Arial MT"/>
              </a:rPr>
              <a:t>m</a:t>
            </a:r>
            <a:r>
              <a:rPr dirty="0" sz="2400">
                <a:latin typeface="Arial MT"/>
                <a:cs typeface="Arial MT"/>
              </a:rPr>
              <a:t>: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434">
                <a:latin typeface="Arial MT"/>
                <a:cs typeface="Arial MT"/>
              </a:rPr>
              <a:t>K</a:t>
            </a:r>
            <a:r>
              <a:rPr dirty="0" sz="2400" spc="-640">
                <a:latin typeface="Arial MT"/>
                <a:cs typeface="Arial MT"/>
              </a:rPr>
              <a:t>ế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không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phải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365">
                <a:latin typeface="Arial MT"/>
                <a:cs typeface="Arial MT"/>
              </a:rPr>
              <a:t>Đ</a:t>
            </a:r>
            <a:r>
              <a:rPr dirty="0" sz="2400" spc="-310">
                <a:latin typeface="Arial MT"/>
                <a:cs typeface="Arial MT"/>
              </a:rPr>
              <a:t>M</a:t>
            </a:r>
            <a:r>
              <a:rPr dirty="0" sz="2400" spc="5">
                <a:latin typeface="Arial MT"/>
                <a:cs typeface="Arial MT"/>
              </a:rPr>
              <a:t>C</a:t>
            </a:r>
            <a:r>
              <a:rPr dirty="0" sz="2400">
                <a:latin typeface="Arial MT"/>
                <a:cs typeface="Arial MT"/>
              </a:rPr>
              <a:t>;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ch,  chi</a:t>
            </a:r>
            <a:r>
              <a:rPr dirty="0" sz="2400" spc="-1070">
                <a:latin typeface="Arial MT"/>
                <a:cs typeface="Arial MT"/>
              </a:rPr>
              <a:t>ế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145">
                <a:latin typeface="Arial MT"/>
                <a:cs typeface="Arial MT"/>
              </a:rPr>
              <a:t>l</a:t>
            </a:r>
            <a:r>
              <a:rPr dirty="0" sz="2400" spc="-64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không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535">
                <a:latin typeface="Arial MT"/>
                <a:cs typeface="Arial MT"/>
              </a:rPr>
              <a:t>ều</a:t>
            </a:r>
            <a:r>
              <a:rPr dirty="0" sz="2400">
                <a:latin typeface="Arial MT"/>
                <a:cs typeface="Arial MT"/>
              </a:rPr>
              <a:t>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cụ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1070">
                <a:latin typeface="Arial MT"/>
                <a:cs typeface="Arial MT"/>
              </a:rPr>
              <a:t>ể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các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đối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180">
                <a:latin typeface="Arial MT"/>
                <a:cs typeface="Arial MT"/>
              </a:rPr>
              <a:t>t</a:t>
            </a:r>
            <a:r>
              <a:rPr dirty="0" sz="2400" spc="-620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365">
                <a:latin typeface="Arial MT"/>
                <a:cs typeface="Arial MT"/>
              </a:rPr>
              <a:t>Đ</a:t>
            </a:r>
            <a:r>
              <a:rPr dirty="0" sz="2400" spc="-310">
                <a:latin typeface="Arial MT"/>
                <a:cs typeface="Arial MT"/>
              </a:rPr>
              <a:t>M</a:t>
            </a:r>
            <a:r>
              <a:rPr dirty="0" sz="2400">
                <a:latin typeface="Arial MT"/>
                <a:cs typeface="Arial MT"/>
              </a:rPr>
              <a:t>C </a:t>
            </a:r>
            <a:r>
              <a:rPr dirty="0" sz="2400" spc="-265">
                <a:latin typeface="Arial MT"/>
                <a:cs typeface="Arial MT"/>
              </a:rPr>
              <a:t>như</a:t>
            </a:r>
            <a:r>
              <a:rPr dirty="0" sz="2400">
                <a:latin typeface="Arial MT"/>
                <a:cs typeface="Arial MT"/>
              </a:rPr>
              <a:t> sau: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100800"/>
              </a:lnSpc>
              <a:spcBef>
                <a:spcPts val="505"/>
              </a:spcBef>
            </a:pPr>
            <a:r>
              <a:rPr dirty="0" sz="2400">
                <a:latin typeface="Arial MT"/>
                <a:cs typeface="Arial MT"/>
              </a:rPr>
              <a:t>+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535">
                <a:latin typeface="Arial MT"/>
                <a:cs typeface="Arial MT"/>
              </a:rPr>
              <a:t>iế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245">
                <a:latin typeface="Arial MT"/>
                <a:cs typeface="Arial MT"/>
              </a:rPr>
              <a:t> </a:t>
            </a:r>
            <a:r>
              <a:rPr dirty="0" sz="2400" spc="-145">
                <a:latin typeface="Arial MT"/>
                <a:cs typeface="Arial MT"/>
              </a:rPr>
              <a:t>l</a:t>
            </a:r>
            <a:r>
              <a:rPr dirty="0" sz="2400" spc="-64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phát</a:t>
            </a:r>
            <a:r>
              <a:rPr dirty="0" sz="2400" spc="23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ri</a:t>
            </a:r>
            <a:r>
              <a:rPr dirty="0" sz="2400" spc="-1070">
                <a:latin typeface="Arial MT"/>
                <a:cs typeface="Arial MT"/>
              </a:rPr>
              <a:t>ể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2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ngành,</a:t>
            </a:r>
            <a:r>
              <a:rPr dirty="0" sz="2400" spc="235">
                <a:latin typeface="Arial MT"/>
                <a:cs typeface="Arial MT"/>
              </a:rPr>
              <a:t> </a:t>
            </a:r>
            <a:r>
              <a:rPr dirty="0" sz="2400" spc="-320">
                <a:latin typeface="Arial MT"/>
                <a:cs typeface="Arial MT"/>
              </a:rPr>
              <a:t>l</a:t>
            </a:r>
            <a:r>
              <a:rPr dirty="0" sz="2400" spc="-1430">
                <a:latin typeface="Arial MT"/>
                <a:cs typeface="Arial MT"/>
              </a:rPr>
              <a:t>ĩ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245">
                <a:latin typeface="Arial MT"/>
                <a:cs typeface="Arial MT"/>
              </a:rPr>
              <a:t> </a:t>
            </a:r>
            <a:r>
              <a:rPr dirty="0" sz="2400" spc="-265">
                <a:latin typeface="Arial MT"/>
                <a:cs typeface="Arial MT"/>
              </a:rPr>
              <a:t>v</a:t>
            </a:r>
            <a:r>
              <a:rPr dirty="0" sz="2400" spc="-525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</a:t>
            </a:r>
            <a:r>
              <a:rPr dirty="0" sz="2400" spc="24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a,</a:t>
            </a:r>
            <a:r>
              <a:rPr dirty="0" sz="2400" spc="23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cấ</a:t>
            </a:r>
            <a:r>
              <a:rPr dirty="0" sz="2400">
                <a:latin typeface="Arial MT"/>
                <a:cs typeface="Arial MT"/>
              </a:rPr>
              <a:t>p  </a:t>
            </a:r>
            <a:r>
              <a:rPr dirty="0" sz="2400">
                <a:latin typeface="Arial MT"/>
                <a:cs typeface="Arial MT"/>
              </a:rPr>
              <a:t>vùng, quy </a:t>
            </a:r>
            <a:r>
              <a:rPr dirty="0" sz="2400" spc="-215">
                <a:latin typeface="Arial MT"/>
                <a:cs typeface="Arial MT"/>
              </a:rPr>
              <a:t>hoạch </a:t>
            </a:r>
            <a:r>
              <a:rPr dirty="0" sz="2400">
                <a:latin typeface="Arial MT"/>
                <a:cs typeface="Arial MT"/>
              </a:rPr>
              <a:t>ngành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gia và quy </a:t>
            </a:r>
            <a:r>
              <a:rPr dirty="0" sz="2400" spc="-215">
                <a:latin typeface="Arial MT"/>
                <a:cs typeface="Arial MT"/>
              </a:rPr>
              <a:t>hoạch </a:t>
            </a:r>
            <a:r>
              <a:rPr dirty="0" sz="2400">
                <a:latin typeface="Arial MT"/>
                <a:cs typeface="Arial MT"/>
              </a:rPr>
              <a:t>có </a:t>
            </a:r>
            <a:r>
              <a:rPr dirty="0" sz="2400" spc="-5">
                <a:latin typeface="Arial MT"/>
                <a:cs typeface="Arial MT"/>
              </a:rPr>
              <a:t>tính </a:t>
            </a:r>
            <a:r>
              <a:rPr dirty="0" sz="2400" spc="-270">
                <a:latin typeface="Arial MT"/>
                <a:cs typeface="Arial MT"/>
              </a:rPr>
              <a:t>chất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600">
                <a:latin typeface="Arial MT"/>
                <a:cs typeface="Arial MT"/>
              </a:rPr>
              <a:t>kỹ </a:t>
            </a:r>
            <a:r>
              <a:rPr dirty="0" sz="2400" spc="-59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hu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chuyên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ngành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ác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động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155">
                <a:latin typeface="Arial MT"/>
                <a:cs typeface="Arial MT"/>
              </a:rPr>
              <a:t>l</a:t>
            </a:r>
            <a:r>
              <a:rPr dirty="0" sz="2400" spc="-685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đến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môi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r</a:t>
            </a:r>
            <a:r>
              <a:rPr dirty="0" sz="2400" spc="-790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ờ</a:t>
            </a:r>
            <a:r>
              <a:rPr dirty="0" sz="2400">
                <a:latin typeface="Arial MT"/>
                <a:cs typeface="Arial MT"/>
              </a:rPr>
              <a:t>ng.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  <a:spcBef>
                <a:spcPts val="505"/>
              </a:spcBef>
            </a:pPr>
            <a:r>
              <a:rPr dirty="0" sz="2400">
                <a:latin typeface="Arial MT"/>
                <a:cs typeface="Arial MT"/>
              </a:rPr>
              <a:t>+ </a:t>
            </a:r>
            <a:r>
              <a:rPr dirty="0" sz="2400" spc="-5">
                <a:latin typeface="Arial MT"/>
                <a:cs typeface="Arial MT"/>
              </a:rPr>
              <a:t>Quy </a:t>
            </a:r>
            <a:r>
              <a:rPr dirty="0" sz="2400" spc="-215">
                <a:latin typeface="Arial MT"/>
                <a:cs typeface="Arial MT"/>
              </a:rPr>
              <a:t>hoạch</a:t>
            </a:r>
            <a:r>
              <a:rPr dirty="0" sz="2400" spc="-21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tổng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thể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gia; </a:t>
            </a:r>
            <a:r>
              <a:rPr dirty="0" sz="2400" spc="-5">
                <a:latin typeface="Arial MT"/>
                <a:cs typeface="Arial MT"/>
              </a:rPr>
              <a:t>Quy </a:t>
            </a:r>
            <a:r>
              <a:rPr dirty="0" sz="2400" spc="-215">
                <a:latin typeface="Arial MT"/>
                <a:cs typeface="Arial MT"/>
              </a:rPr>
              <a:t>hoạch</a:t>
            </a:r>
            <a:r>
              <a:rPr dirty="0" sz="2400" spc="2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không gian </a:t>
            </a:r>
            <a:r>
              <a:rPr dirty="0" sz="2400" spc="-270">
                <a:latin typeface="Arial MT"/>
                <a:cs typeface="Arial MT"/>
              </a:rPr>
              <a:t>biển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gia; </a:t>
            </a:r>
            <a:r>
              <a:rPr dirty="0" sz="2400" spc="-5">
                <a:latin typeface="Arial MT"/>
                <a:cs typeface="Arial MT"/>
              </a:rPr>
              <a:t>Quy </a:t>
            </a:r>
            <a:r>
              <a:rPr dirty="0" sz="2400" spc="-215">
                <a:latin typeface="Arial MT"/>
                <a:cs typeface="Arial MT"/>
              </a:rPr>
              <a:t>hoạch</a:t>
            </a:r>
            <a:r>
              <a:rPr dirty="0" sz="2400" spc="23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sử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dụng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đất</a:t>
            </a:r>
            <a:r>
              <a:rPr dirty="0" sz="2400" spc="36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gia; quy </a:t>
            </a:r>
            <a:r>
              <a:rPr dirty="0" sz="2400" spc="-215">
                <a:latin typeface="Arial MT"/>
                <a:cs typeface="Arial MT"/>
              </a:rPr>
              <a:t>hoạch</a:t>
            </a:r>
            <a:r>
              <a:rPr dirty="0" sz="2400" spc="2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vùng; 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 spc="-415">
                <a:latin typeface="Arial MT"/>
                <a:cs typeface="Arial MT"/>
              </a:rPr>
              <a:t>t</a:t>
            </a:r>
            <a:r>
              <a:rPr dirty="0" sz="2400" spc="-1460">
                <a:latin typeface="Arial MT"/>
                <a:cs typeface="Arial MT"/>
              </a:rPr>
              <a:t>ỉ</a:t>
            </a:r>
            <a:r>
              <a:rPr dirty="0" sz="2400">
                <a:latin typeface="Arial MT"/>
                <a:cs typeface="Arial MT"/>
              </a:rPr>
              <a:t>nh;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 spc="-950">
                <a:latin typeface="Arial MT"/>
                <a:cs typeface="Arial MT"/>
              </a:rPr>
              <a:t>đơ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935">
                <a:latin typeface="Arial MT"/>
                <a:cs typeface="Arial MT"/>
              </a:rPr>
              <a:t>vị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hành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5">
                <a:latin typeface="Arial MT"/>
                <a:cs typeface="Arial MT"/>
              </a:rPr>
              <a:t>í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-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kinh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 spc="-240">
                <a:latin typeface="Arial MT"/>
                <a:cs typeface="Arial MT"/>
              </a:rPr>
              <a:t>t</a:t>
            </a:r>
            <a:r>
              <a:rPr dirty="0" sz="2400" spc="-835">
                <a:latin typeface="Arial MT"/>
                <a:cs typeface="Arial MT"/>
              </a:rPr>
              <a:t>ế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đặc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835">
                <a:latin typeface="Arial MT"/>
                <a:cs typeface="Arial MT"/>
              </a:rPr>
              <a:t>ệ</a:t>
            </a:r>
            <a:r>
              <a:rPr dirty="0" sz="2400" spc="-24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;  quy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ngành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a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tí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1070">
                <a:latin typeface="Arial MT"/>
                <a:cs typeface="Arial MT"/>
              </a:rPr>
              <a:t>ấ</a:t>
            </a:r>
            <a:r>
              <a:rPr dirty="0" sz="2400">
                <a:latin typeface="Arial MT"/>
                <a:cs typeface="Arial MT"/>
              </a:rPr>
              <a:t>t</a:t>
            </a:r>
            <a:r>
              <a:rPr dirty="0" sz="2400" spc="185">
                <a:latin typeface="Arial MT"/>
                <a:cs typeface="Arial MT"/>
              </a:rPr>
              <a:t> </a:t>
            </a:r>
            <a:r>
              <a:rPr dirty="0" sz="2400" spc="-600">
                <a:latin typeface="Arial MT"/>
                <a:cs typeface="Arial MT"/>
              </a:rPr>
              <a:t>kỹ</a:t>
            </a:r>
            <a:r>
              <a:rPr dirty="0" sz="2400" spc="19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hu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 spc="-5">
                <a:latin typeface="Arial MT"/>
                <a:cs typeface="Arial MT"/>
              </a:rPr>
              <a:t>t,  </a:t>
            </a:r>
            <a:r>
              <a:rPr dirty="0" sz="2400">
                <a:latin typeface="Arial MT"/>
                <a:cs typeface="Arial MT"/>
              </a:rPr>
              <a:t>chuyên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ngành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ác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động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155">
                <a:latin typeface="Arial MT"/>
                <a:cs typeface="Arial MT"/>
              </a:rPr>
              <a:t>l</a:t>
            </a:r>
            <a:r>
              <a:rPr dirty="0" sz="2400" spc="-685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đến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môi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r</a:t>
            </a:r>
            <a:r>
              <a:rPr dirty="0" sz="2400" spc="-790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ờ</a:t>
            </a:r>
            <a:r>
              <a:rPr dirty="0" sz="2400">
                <a:latin typeface="Arial MT"/>
                <a:cs typeface="Arial MT"/>
              </a:rPr>
              <a:t>ng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258128" y="574547"/>
            <a:ext cx="8555990" cy="537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332105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latin typeface="Arial"/>
                <a:cs typeface="Arial"/>
              </a:rPr>
              <a:t>ĐMC:</a:t>
            </a:r>
            <a:endParaRPr sz="3200">
              <a:latin typeface="Arial"/>
              <a:cs typeface="Arial"/>
            </a:endParaRPr>
          </a:p>
          <a:p>
            <a:pPr algn="just" marL="12700" marR="5080">
              <a:lnSpc>
                <a:spcPct val="99800"/>
              </a:lnSpc>
              <a:spcBef>
                <a:spcPts val="2935"/>
              </a:spcBef>
              <a:buChar char="-"/>
              <a:tabLst>
                <a:tab pos="294005" algn="l"/>
              </a:tabLst>
            </a:pPr>
            <a:r>
              <a:rPr dirty="0" sz="3200" spc="-600">
                <a:latin typeface="Arial MT"/>
                <a:cs typeface="Arial MT"/>
              </a:rPr>
              <a:t>N</a:t>
            </a:r>
            <a:r>
              <a:rPr dirty="0" sz="3200" spc="-830">
                <a:latin typeface="Arial MT"/>
                <a:cs typeface="Arial MT"/>
              </a:rPr>
              <a:t>ộ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2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dun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 spc="-484">
                <a:latin typeface="Arial MT"/>
                <a:cs typeface="Arial MT"/>
              </a:rPr>
              <a:t>Đ</a:t>
            </a:r>
            <a:r>
              <a:rPr dirty="0" sz="3200" spc="-409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26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ủ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0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 spc="-195">
                <a:latin typeface="Arial MT"/>
                <a:cs typeface="Arial MT"/>
              </a:rPr>
              <a:t>l</a:t>
            </a:r>
            <a:r>
              <a:rPr dirty="0" sz="3200" spc="-875">
                <a:latin typeface="Arial MT"/>
                <a:cs typeface="Arial MT"/>
              </a:rPr>
              <a:t>ư</a:t>
            </a:r>
            <a:r>
              <a:rPr dirty="0" sz="3200" spc="-555">
                <a:latin typeface="Arial MT"/>
                <a:cs typeface="Arial MT"/>
              </a:rPr>
              <a:t>ợc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2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ch 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 spc="-1170">
                <a:latin typeface="Arial MT"/>
                <a:cs typeface="Arial MT"/>
              </a:rPr>
              <a:t>đ</a:t>
            </a:r>
            <a:r>
              <a:rPr dirty="0" sz="3200" spc="-26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ề</a:t>
            </a:r>
            <a:r>
              <a:rPr dirty="0" sz="3200" spc="-509">
                <a:latin typeface="Arial MT"/>
                <a:cs typeface="Arial MT"/>
              </a:rPr>
              <a:t>u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2490">
                <a:latin typeface="Arial MT"/>
                <a:cs typeface="Arial MT"/>
              </a:rPr>
              <a:t>ỉ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e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 spc="-665">
                <a:latin typeface="Arial MT"/>
                <a:cs typeface="Arial MT"/>
              </a:rPr>
              <a:t>hư</a:t>
            </a:r>
            <a:r>
              <a:rPr dirty="0" sz="3200" spc="-844">
                <a:latin typeface="Arial MT"/>
                <a:cs typeface="Arial MT"/>
              </a:rPr>
              <a:t>ớ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 spc="-400">
                <a:latin typeface="Arial MT"/>
                <a:cs typeface="Arial MT"/>
              </a:rPr>
              <a:t>h</a:t>
            </a:r>
            <a:r>
              <a:rPr dirty="0" sz="3200" spc="-710">
                <a:latin typeface="Arial MT"/>
                <a:cs typeface="Arial MT"/>
              </a:rPr>
              <a:t>ơ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 spc="-490">
                <a:latin typeface="Arial MT"/>
                <a:cs typeface="Arial MT"/>
              </a:rPr>
              <a:t>cụ 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 spc="-720">
                <a:latin typeface="Arial MT"/>
                <a:cs typeface="Arial MT"/>
              </a:rPr>
              <a:t>tạ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ho</a:t>
            </a:r>
            <a:r>
              <a:rPr dirty="0" sz="3200" spc="-1430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1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ho</a:t>
            </a:r>
            <a:r>
              <a:rPr dirty="0" sz="3200" spc="-1430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2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 spc="-640">
                <a:latin typeface="Arial MT"/>
                <a:cs typeface="Arial MT"/>
              </a:rPr>
              <a:t>Đi</a:t>
            </a:r>
            <a:r>
              <a:rPr dirty="0" sz="3200" spc="-104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u  </a:t>
            </a:r>
            <a:r>
              <a:rPr dirty="0" sz="3200" spc="-5">
                <a:latin typeface="Arial MT"/>
                <a:cs typeface="Arial MT"/>
              </a:rPr>
              <a:t>2</a:t>
            </a:r>
            <a:r>
              <a:rPr dirty="0" sz="3200">
                <a:latin typeface="Arial MT"/>
                <a:cs typeface="Arial MT"/>
              </a:rPr>
              <a:t>7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25">
                <a:latin typeface="Arial MT"/>
                <a:cs typeface="Arial MT"/>
              </a:rPr>
              <a:t>Luậ</a:t>
            </a:r>
            <a:r>
              <a:rPr dirty="0" sz="3200" spc="-170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BV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2020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0200"/>
              </a:lnSpc>
              <a:spcBef>
                <a:spcPts val="760"/>
              </a:spcBef>
              <a:buChar char="-"/>
              <a:tabLst>
                <a:tab pos="297180" algn="l"/>
              </a:tabLst>
            </a:pP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hôn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2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5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484">
                <a:latin typeface="Arial MT"/>
                <a:cs typeface="Arial MT"/>
              </a:rPr>
              <a:t>Đ</a:t>
            </a:r>
            <a:r>
              <a:rPr dirty="0" sz="3200" spc="-409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28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r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ên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2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à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k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400">
                <a:latin typeface="Arial MT"/>
                <a:cs typeface="Arial MT"/>
              </a:rPr>
              <a:t>h</a:t>
            </a:r>
            <a:r>
              <a:rPr dirty="0" sz="3200" spc="-710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vớ</a:t>
            </a:r>
            <a:r>
              <a:rPr dirty="0" sz="3200">
                <a:latin typeface="Arial MT"/>
                <a:cs typeface="Arial MT"/>
              </a:rPr>
              <a:t>i  vi</a:t>
            </a:r>
            <a:r>
              <a:rPr dirty="0" sz="3200" spc="-1430">
                <a:latin typeface="Arial MT"/>
                <a:cs typeface="Arial MT"/>
              </a:rPr>
              <a:t>ệ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3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5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 </a:t>
            </a:r>
            <a:r>
              <a:rPr dirty="0" sz="3200" spc="-31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3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0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n </a:t>
            </a:r>
            <a:r>
              <a:rPr dirty="0" sz="3200" spc="-315">
                <a:latin typeface="Arial MT"/>
                <a:cs typeface="Arial MT"/>
              </a:rPr>
              <a:t> </a:t>
            </a:r>
            <a:r>
              <a:rPr dirty="0" sz="3200" spc="-195">
                <a:latin typeface="Arial MT"/>
                <a:cs typeface="Arial MT"/>
              </a:rPr>
              <a:t>l</a:t>
            </a:r>
            <a:r>
              <a:rPr dirty="0" sz="3200" spc="-875">
                <a:latin typeface="Arial MT"/>
                <a:cs typeface="Arial MT"/>
              </a:rPr>
              <a:t>ư</a:t>
            </a:r>
            <a:r>
              <a:rPr dirty="0" sz="3200" spc="-735">
                <a:latin typeface="Arial MT"/>
                <a:cs typeface="Arial MT"/>
              </a:rPr>
              <a:t>ợ</a:t>
            </a:r>
            <a:r>
              <a:rPr dirty="0" sz="3200" spc="-375">
                <a:latin typeface="Arial MT"/>
                <a:cs typeface="Arial MT"/>
              </a:rPr>
              <a:t>c</a:t>
            </a:r>
            <a:r>
              <a:rPr dirty="0" sz="3200">
                <a:latin typeface="Arial MT"/>
                <a:cs typeface="Arial MT"/>
              </a:rPr>
              <a:t>, </a:t>
            </a:r>
            <a:r>
              <a:rPr dirty="0" sz="3200" spc="-3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y </a:t>
            </a:r>
            <a:r>
              <a:rPr dirty="0" sz="3200" spc="-3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ch </a:t>
            </a:r>
            <a:r>
              <a:rPr dirty="0" sz="3200" spc="-31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i  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ch</a:t>
            </a:r>
            <a:r>
              <a:rPr dirty="0" sz="3200" spc="42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ủ</a:t>
            </a:r>
            <a:r>
              <a:rPr dirty="0" sz="3200" spc="425">
                <a:latin typeface="Arial MT"/>
                <a:cs typeface="Arial MT"/>
              </a:rPr>
              <a:t> </a:t>
            </a:r>
            <a:r>
              <a:rPr dirty="0" sz="3200" spc="-720">
                <a:latin typeface="Arial MT"/>
                <a:cs typeface="Arial MT"/>
              </a:rPr>
              <a:t>tụ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4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hàn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4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hín</a:t>
            </a:r>
            <a:r>
              <a:rPr dirty="0" sz="3200" spc="-10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425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đồn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4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105">
                <a:latin typeface="Arial MT"/>
                <a:cs typeface="Arial MT"/>
              </a:rPr>
              <a:t>ờ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43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ki</a:t>
            </a:r>
            <a:r>
              <a:rPr dirty="0" sz="3200" spc="-1430">
                <a:latin typeface="Arial MT"/>
                <a:cs typeface="Arial MT"/>
              </a:rPr>
              <a:t>ể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4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</a:t>
            </a:r>
            <a:r>
              <a:rPr dirty="0" sz="3200" spc="-5">
                <a:latin typeface="Arial MT"/>
                <a:cs typeface="Arial MT"/>
              </a:rPr>
              <a:t>oá</a:t>
            </a:r>
            <a:r>
              <a:rPr dirty="0" sz="3200">
                <a:latin typeface="Arial MT"/>
                <a:cs typeface="Arial MT"/>
              </a:rPr>
              <a:t>t 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2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26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v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n </a:t>
            </a:r>
            <a:r>
              <a:rPr dirty="0" sz="3200" spc="-26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42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2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254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 </a:t>
            </a:r>
            <a:r>
              <a:rPr dirty="0" sz="3200" spc="-265">
                <a:latin typeface="Arial MT"/>
                <a:cs typeface="Arial MT"/>
              </a:rPr>
              <a:t>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254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e</a:t>
            </a:r>
            <a:r>
              <a:rPr dirty="0" sz="3200">
                <a:latin typeface="Arial MT"/>
                <a:cs typeface="Arial MT"/>
              </a:rPr>
              <a:t>m </a:t>
            </a:r>
            <a:r>
              <a:rPr dirty="0" sz="3200" spc="-2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ét</a:t>
            </a:r>
            <a:r>
              <a:rPr dirty="0" sz="3200">
                <a:latin typeface="Arial MT"/>
                <a:cs typeface="Arial MT"/>
              </a:rPr>
              <a:t>,  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2490">
                <a:latin typeface="Arial MT"/>
                <a:cs typeface="Arial MT"/>
              </a:rPr>
              <a:t>ỉ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s</a:t>
            </a:r>
            <a:r>
              <a:rPr dirty="0" sz="3200" spc="-715">
                <a:latin typeface="Arial MT"/>
                <a:cs typeface="Arial MT"/>
              </a:rPr>
              <a:t>ử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tro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0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95">
                <a:latin typeface="Arial MT"/>
                <a:cs typeface="Arial MT"/>
              </a:rPr>
              <a:t>l</a:t>
            </a:r>
            <a:r>
              <a:rPr dirty="0" sz="3200" spc="-875">
                <a:latin typeface="Arial MT"/>
                <a:cs typeface="Arial MT"/>
              </a:rPr>
              <a:t>ư</a:t>
            </a:r>
            <a:r>
              <a:rPr dirty="0" sz="3200" spc="-735">
                <a:latin typeface="Arial MT"/>
                <a:cs typeface="Arial MT"/>
              </a:rPr>
              <a:t>ợ</a:t>
            </a:r>
            <a:r>
              <a:rPr dirty="0" sz="3200" spc="-375">
                <a:latin typeface="Arial MT"/>
                <a:cs typeface="Arial MT"/>
              </a:rPr>
              <a:t>c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ho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9075" y="577595"/>
            <a:ext cx="108648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Đ</a:t>
            </a:r>
            <a:r>
              <a:rPr dirty="0" sz="3200" spc="-5"/>
              <a:t>M</a:t>
            </a:r>
            <a:r>
              <a:rPr dirty="0" sz="3200"/>
              <a:t>C: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02590" y="1339596"/>
            <a:ext cx="8268970" cy="314706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spc="-5">
                <a:latin typeface="Arial MT"/>
                <a:cs typeface="Arial MT"/>
              </a:rPr>
              <a:t>L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ý:</a:t>
            </a:r>
            <a:endParaRPr sz="3200">
              <a:latin typeface="Arial MT"/>
              <a:cs typeface="Arial MT"/>
            </a:endParaRPr>
          </a:p>
          <a:p>
            <a:pPr marL="12700" marR="5080">
              <a:lnSpc>
                <a:spcPct val="100299"/>
              </a:lnSpc>
              <a:spcBef>
                <a:spcPts val="735"/>
              </a:spcBef>
            </a:pPr>
            <a:r>
              <a:rPr dirty="0" sz="3200">
                <a:latin typeface="Arial MT"/>
                <a:cs typeface="Arial MT"/>
              </a:rPr>
              <a:t>-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</a:t>
            </a:r>
            <a:r>
              <a:rPr dirty="0" sz="3200" spc="-1425">
                <a:latin typeface="Arial MT"/>
                <a:cs typeface="Arial MT"/>
              </a:rPr>
              <a:t>ộ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Tà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ngu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ê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tr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 spc="-1105">
                <a:latin typeface="Arial MT"/>
                <a:cs typeface="Arial MT"/>
              </a:rPr>
              <a:t>ờ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ý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ki</a:t>
            </a:r>
            <a:r>
              <a:rPr dirty="0" sz="3200" spc="-1430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</a:t>
            </a:r>
            <a:r>
              <a:rPr dirty="0" sz="3200" spc="-1430">
                <a:latin typeface="Arial MT"/>
                <a:cs typeface="Arial MT"/>
              </a:rPr>
              <a:t>ằ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  </a:t>
            </a:r>
            <a:r>
              <a:rPr dirty="0" sz="3200" spc="-475">
                <a:latin typeface="Arial MT"/>
                <a:cs typeface="Arial MT"/>
              </a:rPr>
              <a:t>v</a:t>
            </a:r>
            <a:r>
              <a:rPr dirty="0" sz="3200" spc="-955">
                <a:latin typeface="Arial MT"/>
                <a:cs typeface="Arial MT"/>
              </a:rPr>
              <a:t>ă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</a:t>
            </a:r>
            <a:r>
              <a:rPr dirty="0" sz="3200" spc="-1430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về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 spc="-1430">
                <a:latin typeface="Arial MT"/>
                <a:cs typeface="Arial MT"/>
              </a:rPr>
              <a:t>ộ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dun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5">
                <a:latin typeface="Arial MT"/>
                <a:cs typeface="Arial MT"/>
              </a:rPr>
              <a:t>án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iá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tr</a:t>
            </a:r>
            <a:r>
              <a:rPr dirty="0" sz="3200" spc="-1065">
                <a:latin typeface="Arial MT"/>
                <a:cs typeface="Arial MT"/>
              </a:rPr>
              <a:t>ư</a:t>
            </a:r>
            <a:r>
              <a:rPr dirty="0" sz="3200" spc="-1105">
                <a:latin typeface="Arial MT"/>
                <a:cs typeface="Arial MT"/>
              </a:rPr>
              <a:t>ờ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  </a:t>
            </a:r>
            <a:r>
              <a:rPr dirty="0" sz="3200" spc="-290">
                <a:latin typeface="Arial MT"/>
                <a:cs typeface="Arial MT"/>
              </a:rPr>
              <a:t>chiến</a:t>
            </a:r>
            <a:r>
              <a:rPr dirty="0" sz="3200" spc="-285">
                <a:latin typeface="Arial MT"/>
                <a:cs typeface="Arial MT"/>
              </a:rPr>
              <a:t> </a:t>
            </a:r>
            <a:r>
              <a:rPr dirty="0" sz="3200" spc="-545">
                <a:latin typeface="Arial MT"/>
                <a:cs typeface="Arial MT"/>
              </a:rPr>
              <a:t>lược</a:t>
            </a:r>
            <a:r>
              <a:rPr dirty="0" sz="3200" spc="-200">
                <a:latin typeface="Arial MT"/>
                <a:cs typeface="Arial MT"/>
              </a:rPr>
              <a:t> </a:t>
            </a:r>
            <a:r>
              <a:rPr dirty="0" sz="3200" spc="-955">
                <a:latin typeface="Arial MT"/>
                <a:cs typeface="Arial MT"/>
              </a:rPr>
              <a:t>đối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70">
                <a:latin typeface="Arial MT"/>
                <a:cs typeface="Arial MT"/>
              </a:rPr>
              <a:t>với</a:t>
            </a:r>
            <a:r>
              <a:rPr dirty="0" sz="3200" spc="-365">
                <a:latin typeface="Arial MT"/>
                <a:cs typeface="Arial MT"/>
              </a:rPr>
              <a:t> </a:t>
            </a:r>
            <a:r>
              <a:rPr dirty="0" sz="3200" spc="-290">
                <a:latin typeface="Arial MT"/>
                <a:cs typeface="Arial MT"/>
              </a:rPr>
              <a:t>chiến</a:t>
            </a:r>
            <a:r>
              <a:rPr dirty="0" sz="3200" spc="-285">
                <a:latin typeface="Arial MT"/>
                <a:cs typeface="Arial MT"/>
              </a:rPr>
              <a:t> </a:t>
            </a:r>
            <a:r>
              <a:rPr dirty="0" sz="3200" spc="-434">
                <a:latin typeface="Arial MT"/>
                <a:cs typeface="Arial MT"/>
              </a:rPr>
              <a:t>lược,</a:t>
            </a:r>
            <a:r>
              <a:rPr dirty="0" sz="3200" spc="-43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quy </a:t>
            </a:r>
            <a:r>
              <a:rPr dirty="0" sz="3200" spc="-290">
                <a:latin typeface="Arial MT"/>
                <a:cs typeface="Arial MT"/>
              </a:rPr>
              <a:t>hoạch </a:t>
            </a:r>
            <a:r>
              <a:rPr dirty="0" sz="3200" spc="-28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(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hôn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ò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ộ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1430">
                <a:latin typeface="Arial MT"/>
                <a:cs typeface="Arial MT"/>
              </a:rPr>
              <a:t>đồ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0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2490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r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ên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</a:t>
            </a:r>
            <a:r>
              <a:rPr dirty="0" sz="3200">
                <a:latin typeface="Arial MT"/>
                <a:cs typeface="Arial MT"/>
              </a:rPr>
              <a:t>o  </a:t>
            </a:r>
            <a:r>
              <a:rPr dirty="0" sz="3200" spc="-5">
                <a:latin typeface="Arial MT"/>
                <a:cs typeface="Arial MT"/>
              </a:rPr>
              <a:t>cáo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 spc="-185">
                <a:latin typeface="Arial MT"/>
                <a:cs typeface="Arial MT"/>
              </a:rPr>
              <a:t>ĐMC).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1806" y="816355"/>
            <a:ext cx="344995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/>
              <a:t>2.2.</a:t>
            </a:r>
            <a:r>
              <a:rPr dirty="0" sz="3600" spc="-35"/>
              <a:t> </a:t>
            </a:r>
            <a:r>
              <a:rPr dirty="0" sz="3600"/>
              <a:t>ĐTM</a:t>
            </a:r>
            <a:r>
              <a:rPr dirty="0" sz="3600" spc="-30"/>
              <a:t> </a:t>
            </a:r>
            <a:r>
              <a:rPr dirty="0" sz="3600" spc="-5"/>
              <a:t>sơ</a:t>
            </a:r>
            <a:r>
              <a:rPr dirty="0" sz="3600" spc="-30"/>
              <a:t> </a:t>
            </a:r>
            <a:r>
              <a:rPr dirty="0" sz="3600"/>
              <a:t>bộ: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659636"/>
            <a:ext cx="8072120" cy="4515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  <a:buChar char="-"/>
              <a:tabLst>
                <a:tab pos="373380" algn="l"/>
              </a:tabLst>
            </a:pPr>
            <a:r>
              <a:rPr dirty="0" sz="3200" spc="-280">
                <a:latin typeface="Arial MT"/>
                <a:cs typeface="Arial MT"/>
              </a:rPr>
              <a:t>Thời</a:t>
            </a:r>
            <a:r>
              <a:rPr dirty="0" sz="3200" spc="-275">
                <a:latin typeface="Arial MT"/>
                <a:cs typeface="Arial MT"/>
              </a:rPr>
              <a:t> </a:t>
            </a:r>
            <a:r>
              <a:rPr dirty="0" sz="3200" spc="-575">
                <a:latin typeface="Arial MT"/>
                <a:cs typeface="Arial MT"/>
              </a:rPr>
              <a:t>điểm:</a:t>
            </a:r>
            <a:r>
              <a:rPr dirty="0" sz="3200" spc="-5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trong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quá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trình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lập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báo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cáo 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ngh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ê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14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-715">
                <a:latin typeface="Arial MT"/>
                <a:cs typeface="Arial MT"/>
              </a:rPr>
              <a:t>ứ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11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25">
                <a:latin typeface="Arial MT"/>
                <a:cs typeface="Arial MT"/>
              </a:rPr>
              <a:t>ả</a:t>
            </a:r>
            <a:r>
              <a:rPr dirty="0" sz="3200" spc="11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>
                <a:latin typeface="Arial MT"/>
                <a:cs typeface="Arial MT"/>
              </a:rPr>
              <a:t>i,</a:t>
            </a:r>
            <a:r>
              <a:rPr dirty="0" sz="3200" spc="12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1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11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ngh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ê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20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-715">
                <a:latin typeface="Arial MT"/>
                <a:cs typeface="Arial MT"/>
              </a:rPr>
              <a:t>ứ</a:t>
            </a:r>
            <a:r>
              <a:rPr dirty="0" sz="3200">
                <a:latin typeface="Arial MT"/>
                <a:cs typeface="Arial MT"/>
              </a:rPr>
              <a:t>u  </a:t>
            </a:r>
            <a:r>
              <a:rPr dirty="0" sz="3200" spc="-360">
                <a:latin typeface="Arial MT"/>
                <a:cs typeface="Arial MT"/>
              </a:rPr>
              <a:t>tiền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khả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thi </a:t>
            </a:r>
            <a:r>
              <a:rPr dirty="0" sz="3200" spc="-955">
                <a:latin typeface="Arial MT"/>
                <a:cs typeface="Arial MT"/>
              </a:rPr>
              <a:t>đầu</a:t>
            </a:r>
            <a:r>
              <a:rPr dirty="0" sz="3200" spc="650">
                <a:latin typeface="Arial MT"/>
                <a:cs typeface="Arial MT"/>
              </a:rPr>
              <a:t> </a:t>
            </a:r>
            <a:r>
              <a:rPr dirty="0" sz="3200" spc="-535">
                <a:latin typeface="Arial MT"/>
                <a:cs typeface="Arial MT"/>
              </a:rPr>
              <a:t>tư</a:t>
            </a:r>
            <a:r>
              <a:rPr dirty="0" sz="3200" spc="-53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xây </a:t>
            </a:r>
            <a:r>
              <a:rPr dirty="0" sz="3200" spc="-220">
                <a:latin typeface="Arial MT"/>
                <a:cs typeface="Arial MT"/>
              </a:rPr>
              <a:t>dựng;</a:t>
            </a:r>
            <a:r>
              <a:rPr dirty="0" sz="3200" spc="4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báo cáo </a:t>
            </a:r>
            <a:r>
              <a:rPr dirty="0" sz="3200" spc="-1430">
                <a:latin typeface="Arial MT"/>
                <a:cs typeface="Arial MT"/>
              </a:rPr>
              <a:t>đề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u</a:t>
            </a:r>
            <a:r>
              <a:rPr dirty="0" sz="3200" spc="-1430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1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25">
                <a:latin typeface="Arial MT"/>
                <a:cs typeface="Arial MT"/>
              </a:rPr>
              <a:t>ủ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ơ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440">
                <a:latin typeface="Arial MT"/>
                <a:cs typeface="Arial MT"/>
              </a:rPr>
              <a:t>tư</a:t>
            </a:r>
            <a:r>
              <a:rPr dirty="0" sz="3200" spc="-190">
                <a:latin typeface="Arial MT"/>
                <a:cs typeface="Arial MT"/>
              </a:rPr>
              <a:t>,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515">
                <a:latin typeface="Arial MT"/>
                <a:cs typeface="Arial MT"/>
              </a:rPr>
              <a:t>h</a:t>
            </a:r>
            <a:r>
              <a:rPr dirty="0" sz="3200" spc="-915">
                <a:latin typeface="Arial MT"/>
                <a:cs typeface="Arial MT"/>
              </a:rPr>
              <a:t>ồ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sơ</a:t>
            </a:r>
            <a:r>
              <a:rPr dirty="0" sz="3200" spc="160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425">
                <a:latin typeface="Arial MT"/>
                <a:cs typeface="Arial MT"/>
              </a:rPr>
              <a:t>ề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525">
                <a:latin typeface="Arial MT"/>
                <a:cs typeface="Arial MT"/>
              </a:rPr>
              <a:t>ngh</a:t>
            </a:r>
            <a:r>
              <a:rPr dirty="0" sz="3200" spc="-935">
                <a:latin typeface="Arial MT"/>
                <a:cs typeface="Arial MT"/>
              </a:rPr>
              <a:t>ị</a:t>
            </a:r>
            <a:r>
              <a:rPr dirty="0" sz="3200" spc="1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p  </a:t>
            </a:r>
            <a:r>
              <a:rPr dirty="0" sz="3200" spc="-295">
                <a:latin typeface="Arial MT"/>
                <a:cs typeface="Arial MT"/>
              </a:rPr>
              <a:t>thuận </a:t>
            </a:r>
            <a:r>
              <a:rPr dirty="0" sz="3200" spc="-480">
                <a:latin typeface="Arial MT"/>
                <a:cs typeface="Arial MT"/>
              </a:rPr>
              <a:t>chủ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365">
                <a:latin typeface="Arial MT"/>
                <a:cs typeface="Arial MT"/>
              </a:rPr>
              <a:t>trương</a:t>
            </a:r>
            <a:r>
              <a:rPr dirty="0" sz="3200" spc="-360">
                <a:latin typeface="Arial MT"/>
                <a:cs typeface="Arial MT"/>
              </a:rPr>
              <a:t> </a:t>
            </a:r>
            <a:r>
              <a:rPr dirty="0" sz="3200" spc="-955">
                <a:latin typeface="Arial MT"/>
                <a:cs typeface="Arial MT"/>
              </a:rPr>
              <a:t>đầu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tư,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hồ</a:t>
            </a:r>
            <a:r>
              <a:rPr dirty="0" sz="3200" spc="-71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sơ</a:t>
            </a:r>
            <a:r>
              <a:rPr dirty="0" sz="3200" spc="-550">
                <a:latin typeface="Arial MT"/>
                <a:cs typeface="Arial MT"/>
              </a:rPr>
              <a:t> </a:t>
            </a:r>
            <a:r>
              <a:rPr dirty="0" sz="3200" spc="-1425">
                <a:latin typeface="Arial MT"/>
                <a:cs typeface="Arial MT"/>
              </a:rPr>
              <a:t>đề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 spc="-630">
                <a:latin typeface="Arial MT"/>
                <a:cs typeface="Arial MT"/>
              </a:rPr>
              <a:t>nghị</a:t>
            </a:r>
            <a:r>
              <a:rPr dirty="0" sz="3200" spc="-625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cấp 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5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065">
                <a:latin typeface="Arial MT"/>
                <a:cs typeface="Arial MT"/>
              </a:rPr>
              <a:t>ứ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nhậ</a:t>
            </a:r>
            <a:r>
              <a:rPr dirty="0" sz="3200" spc="-3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đăn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ký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35">
                <a:latin typeface="Arial MT"/>
                <a:cs typeface="Arial MT"/>
              </a:rPr>
              <a:t>tư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algn="just" marL="12700" marR="5715">
              <a:lnSpc>
                <a:spcPct val="100299"/>
              </a:lnSpc>
              <a:spcBef>
                <a:spcPts val="755"/>
              </a:spcBef>
              <a:buChar char="-"/>
              <a:tabLst>
                <a:tab pos="298450" algn="l"/>
              </a:tabLst>
            </a:pPr>
            <a:r>
              <a:rPr dirty="0" sz="3200" spc="-1155">
                <a:latin typeface="Arial MT"/>
                <a:cs typeface="Arial MT"/>
              </a:rPr>
              <a:t>Đ</a:t>
            </a:r>
            <a:r>
              <a:rPr dirty="0" sz="3200" spc="-1160">
                <a:latin typeface="Arial MT"/>
                <a:cs typeface="Arial MT"/>
              </a:rPr>
              <a:t>ố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295">
                <a:latin typeface="Arial MT"/>
                <a:cs typeface="Arial MT"/>
              </a:rPr>
              <a:t> </a:t>
            </a:r>
            <a:r>
              <a:rPr dirty="0" sz="3200" spc="-615">
                <a:latin typeface="Arial MT"/>
                <a:cs typeface="Arial MT"/>
              </a:rPr>
              <a:t>tư</a:t>
            </a:r>
            <a:r>
              <a:rPr dirty="0" sz="3200" spc="-950">
                <a:latin typeface="Arial MT"/>
                <a:cs typeface="Arial MT"/>
              </a:rPr>
              <a:t>ợ</a:t>
            </a:r>
            <a:r>
              <a:rPr dirty="0" sz="3200" spc="-10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:</a:t>
            </a:r>
            <a:r>
              <a:rPr dirty="0" sz="3200" spc="295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 spc="29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290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 spc="290">
                <a:latin typeface="Arial MT"/>
                <a:cs typeface="Arial MT"/>
              </a:rPr>
              <a:t> </a:t>
            </a:r>
            <a:r>
              <a:rPr dirty="0" sz="3200" spc="-235">
                <a:latin typeface="Arial MT"/>
                <a:cs typeface="Arial MT"/>
              </a:rPr>
              <a:t>t</a:t>
            </a:r>
            <a:r>
              <a:rPr dirty="0" sz="3200" spc="-830">
                <a:latin typeface="Arial MT"/>
                <a:cs typeface="Arial MT"/>
              </a:rPr>
              <a:t>ư</a:t>
            </a:r>
            <a:r>
              <a:rPr dirty="0" sz="3200" spc="29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nhó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29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29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e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29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quy 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14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(L</a:t>
            </a:r>
            <a:r>
              <a:rPr dirty="0" sz="3200">
                <a:latin typeface="Arial MT"/>
                <a:cs typeface="Arial MT"/>
              </a:rPr>
              <a:t>à</a:t>
            </a:r>
            <a:r>
              <a:rPr dirty="0" sz="3200" spc="14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Dự</a:t>
            </a:r>
            <a:r>
              <a:rPr dirty="0" sz="3200" spc="14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4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u</a:t>
            </a:r>
            <a:r>
              <a:rPr dirty="0" sz="3200" spc="-1435">
                <a:latin typeface="Arial MT"/>
                <a:cs typeface="Arial MT"/>
              </a:rPr>
              <a:t>ộ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1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25">
                <a:latin typeface="Arial MT"/>
                <a:cs typeface="Arial MT"/>
              </a:rPr>
              <a:t>ụ</a:t>
            </a:r>
            <a:r>
              <a:rPr dirty="0" sz="3200" spc="145">
                <a:latin typeface="Arial MT"/>
                <a:cs typeface="Arial MT"/>
              </a:rPr>
              <a:t> </a:t>
            </a:r>
            <a:r>
              <a:rPr dirty="0" sz="3200" spc="-260">
                <a:latin typeface="Arial MT"/>
                <a:cs typeface="Arial MT"/>
              </a:rPr>
              <a:t>l</a:t>
            </a:r>
            <a:r>
              <a:rPr dirty="0" sz="3200" spc="-1170">
                <a:latin typeface="Arial MT"/>
                <a:cs typeface="Arial MT"/>
              </a:rPr>
              <a:t>ụ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3</a:t>
            </a:r>
            <a:r>
              <a:rPr dirty="0" sz="3200" spc="145">
                <a:latin typeface="Arial MT"/>
                <a:cs typeface="Arial MT"/>
              </a:rPr>
              <a:t> </a:t>
            </a:r>
            <a:r>
              <a:rPr dirty="0" sz="3200" spc="-720">
                <a:latin typeface="Arial MT"/>
                <a:cs typeface="Arial MT"/>
              </a:rPr>
              <a:t>tạ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5">
                <a:latin typeface="Arial MT"/>
                <a:cs typeface="Arial MT"/>
              </a:rPr>
              <a:t>gh</a:t>
            </a:r>
            <a:r>
              <a:rPr dirty="0" sz="3200" spc="-1295">
                <a:latin typeface="Arial MT"/>
                <a:cs typeface="Arial MT"/>
              </a:rPr>
              <a:t>ị 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08/2022/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890">
                <a:latin typeface="Arial MT"/>
                <a:cs typeface="Arial MT"/>
              </a:rPr>
              <a:t>Đ</a:t>
            </a:r>
            <a:r>
              <a:rPr dirty="0" sz="3200" spc="-5">
                <a:latin typeface="Arial MT"/>
                <a:cs typeface="Arial MT"/>
              </a:rPr>
              <a:t>-</a:t>
            </a:r>
            <a:r>
              <a:rPr dirty="0" sz="3200">
                <a:latin typeface="Arial MT"/>
                <a:cs typeface="Arial MT"/>
              </a:rPr>
              <a:t>CP</a:t>
            </a:r>
            <a:r>
              <a:rPr dirty="0" sz="3200" spc="-5">
                <a:latin typeface="Arial MT"/>
                <a:cs typeface="Arial MT"/>
              </a:rPr>
              <a:t>)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0962" y="545083"/>
            <a:ext cx="64427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latin typeface="Arial MT"/>
                <a:cs typeface="Arial MT"/>
              </a:rPr>
              <a:t>M</a:t>
            </a:r>
            <a:r>
              <a:rPr dirty="0" sz="3600" spc="-1605" b="0">
                <a:latin typeface="Arial MT"/>
                <a:cs typeface="Arial MT"/>
              </a:rPr>
              <a:t>ộ</a:t>
            </a:r>
            <a:r>
              <a:rPr dirty="0" sz="3600" b="0">
                <a:latin typeface="Arial MT"/>
                <a:cs typeface="Arial MT"/>
              </a:rPr>
              <a:t>t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800" b="0">
                <a:latin typeface="Arial MT"/>
                <a:cs typeface="Arial MT"/>
              </a:rPr>
              <a:t>số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6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ể</a:t>
            </a:r>
            <a:r>
              <a:rPr dirty="0" sz="3600" b="0">
                <a:latin typeface="Arial MT"/>
                <a:cs typeface="Arial MT"/>
              </a:rPr>
              <a:t>m m</a:t>
            </a:r>
            <a:r>
              <a:rPr dirty="0" sz="3600" spc="-1240" b="0">
                <a:latin typeface="Arial MT"/>
                <a:cs typeface="Arial MT"/>
              </a:rPr>
              <a:t>ớ</a:t>
            </a:r>
            <a:r>
              <a:rPr dirty="0" sz="3600" b="0">
                <a:latin typeface="Arial MT"/>
                <a:cs typeface="Arial MT"/>
              </a:rPr>
              <a:t>i </a:t>
            </a:r>
            <a:r>
              <a:rPr dirty="0" sz="3600" spc="-800" b="0">
                <a:latin typeface="Arial MT"/>
                <a:cs typeface="Arial MT"/>
              </a:rPr>
              <a:t>về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0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TM </a:t>
            </a:r>
            <a:r>
              <a:rPr dirty="0" sz="3600" spc="-620" b="0">
                <a:latin typeface="Arial MT"/>
                <a:cs typeface="Arial MT"/>
              </a:rPr>
              <a:t>sơ</a:t>
            </a:r>
            <a:r>
              <a:rPr dirty="0" sz="3600" b="0">
                <a:latin typeface="Arial MT"/>
                <a:cs typeface="Arial MT"/>
              </a:rPr>
              <a:t> </a:t>
            </a:r>
            <a:r>
              <a:rPr dirty="0" sz="3600" spc="-5" b="0">
                <a:latin typeface="Arial MT"/>
                <a:cs typeface="Arial MT"/>
              </a:rPr>
              <a:t>b</a:t>
            </a:r>
            <a:r>
              <a:rPr dirty="0" sz="3600" spc="-1600" b="0">
                <a:latin typeface="Arial MT"/>
                <a:cs typeface="Arial MT"/>
              </a:rPr>
              <a:t>ộ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863852"/>
            <a:ext cx="8740140" cy="374142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355600" marR="8890" indent="-342900">
              <a:lnSpc>
                <a:spcPct val="101899"/>
              </a:lnSpc>
              <a:spcBef>
                <a:spcPts val="25"/>
              </a:spcBef>
              <a:tabLst>
                <a:tab pos="354965" algn="l"/>
              </a:tabLst>
            </a:pPr>
            <a:r>
              <a:rPr dirty="0" sz="3200">
                <a:latin typeface="Arial MT"/>
                <a:cs typeface="Arial MT"/>
              </a:rPr>
              <a:t>-	</a:t>
            </a:r>
            <a:r>
              <a:rPr dirty="0" sz="3200" spc="-600">
                <a:latin typeface="Arial MT"/>
                <a:cs typeface="Arial MT"/>
              </a:rPr>
              <a:t>N</a:t>
            </a:r>
            <a:r>
              <a:rPr dirty="0" sz="3200" spc="-830">
                <a:latin typeface="Arial MT"/>
                <a:cs typeface="Arial MT"/>
              </a:rPr>
              <a:t>ộ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dung</a:t>
            </a:r>
            <a:r>
              <a:rPr dirty="0" sz="3200">
                <a:latin typeface="Arial MT"/>
                <a:cs typeface="Arial MT"/>
              </a:rPr>
              <a:t>:</a:t>
            </a:r>
            <a:r>
              <a:rPr dirty="0" sz="3200" spc="-5">
                <a:latin typeface="Arial MT"/>
                <a:cs typeface="Arial MT"/>
              </a:rPr>
              <a:t> 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cụ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20">
                <a:latin typeface="Arial MT"/>
                <a:cs typeface="Arial MT"/>
              </a:rPr>
              <a:t>tạ</a:t>
            </a:r>
            <a:r>
              <a:rPr dirty="0" sz="3200">
                <a:latin typeface="Arial MT"/>
                <a:cs typeface="Arial MT"/>
              </a:rPr>
              <a:t>i K</a:t>
            </a:r>
            <a:r>
              <a:rPr dirty="0" sz="3200" spc="-5">
                <a:latin typeface="Arial MT"/>
                <a:cs typeface="Arial MT"/>
              </a:rPr>
              <a:t>ho</a:t>
            </a:r>
            <a:r>
              <a:rPr dirty="0" sz="3200" spc="-1430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3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640">
                <a:latin typeface="Arial MT"/>
                <a:cs typeface="Arial MT"/>
              </a:rPr>
              <a:t>Đi</a:t>
            </a:r>
            <a:r>
              <a:rPr dirty="0" sz="3200" spc="-104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29  </a:t>
            </a:r>
            <a:r>
              <a:rPr dirty="0" sz="3200" spc="-425">
                <a:latin typeface="Arial MT"/>
                <a:cs typeface="Arial MT"/>
              </a:rPr>
              <a:t>Luậ</a:t>
            </a:r>
            <a:r>
              <a:rPr dirty="0" sz="3200" spc="-170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BV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 spc="-35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:</a:t>
            </a:r>
            <a:endParaRPr sz="3200">
              <a:latin typeface="Arial MT"/>
              <a:cs typeface="Arial MT"/>
            </a:endParaRPr>
          </a:p>
          <a:p>
            <a:pPr marL="12700" marR="373380">
              <a:lnSpc>
                <a:spcPts val="3790"/>
              </a:lnSpc>
              <a:spcBef>
                <a:spcPts val="935"/>
              </a:spcBef>
            </a:pPr>
            <a:r>
              <a:rPr dirty="0" sz="3200">
                <a:latin typeface="Arial MT"/>
                <a:cs typeface="Arial MT"/>
              </a:rPr>
              <a:t>+ </a:t>
            </a:r>
            <a:r>
              <a:rPr dirty="0" sz="3200" spc="-530">
                <a:latin typeface="Arial MT"/>
                <a:cs typeface="Arial MT"/>
              </a:rPr>
              <a:t>Sự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</a:t>
            </a:r>
            <a:r>
              <a:rPr dirty="0" sz="3200">
                <a:latin typeface="Arial MT"/>
                <a:cs typeface="Arial MT"/>
              </a:rPr>
              <a:t>ù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00">
                <a:latin typeface="Arial MT"/>
                <a:cs typeface="Arial MT"/>
              </a:rPr>
              <a:t>h</a:t>
            </a:r>
            <a:r>
              <a:rPr dirty="0" sz="3200" spc="-710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ủ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170">
                <a:latin typeface="Arial MT"/>
                <a:cs typeface="Arial MT"/>
              </a:rPr>
              <a:t>đ</a:t>
            </a:r>
            <a:r>
              <a:rPr dirty="0" sz="3200" spc="-260">
                <a:latin typeface="Arial MT"/>
                <a:cs typeface="Arial MT"/>
              </a:rPr>
              <a:t>i</a:t>
            </a:r>
            <a:r>
              <a:rPr dirty="0" sz="3200" spc="-780">
                <a:latin typeface="Arial MT"/>
                <a:cs typeface="Arial MT"/>
              </a:rPr>
              <a:t>ể</a:t>
            </a:r>
            <a:r>
              <a:rPr dirty="0" sz="3200" spc="-65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vớ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5">
                <a:latin typeface="Arial MT"/>
                <a:cs typeface="Arial MT"/>
              </a:rPr>
              <a:t>quy  ho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ch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BV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 spc="-35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ho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ch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50">
                <a:latin typeface="Arial MT"/>
                <a:cs typeface="Arial MT"/>
              </a:rPr>
              <a:t>t</a:t>
            </a:r>
            <a:r>
              <a:rPr dirty="0" sz="3200" spc="-1950">
                <a:latin typeface="Arial MT"/>
                <a:cs typeface="Arial MT"/>
              </a:rPr>
              <a:t>ỉ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ho</a:t>
            </a:r>
            <a:r>
              <a:rPr dirty="0" sz="3200" spc="-1430">
                <a:latin typeface="Arial MT"/>
                <a:cs typeface="Arial MT"/>
              </a:rPr>
              <a:t>ạ</a:t>
            </a:r>
            <a:r>
              <a:rPr dirty="0" sz="3200">
                <a:latin typeface="Arial MT"/>
                <a:cs typeface="Arial MT"/>
              </a:rPr>
              <a:t>ch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hác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200">
                <a:latin typeface="Arial MT"/>
                <a:cs typeface="Arial MT"/>
              </a:rPr>
              <a:t>+ D</a:t>
            </a:r>
            <a:r>
              <a:rPr dirty="0" sz="3200" spc="-1060">
                <a:latin typeface="Arial MT"/>
                <a:cs typeface="Arial MT"/>
              </a:rPr>
              <a:t>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tá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độn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hín</a:t>
            </a:r>
            <a:r>
              <a:rPr dirty="0" sz="3200" spc="-10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marL="12700" marR="5080">
              <a:lnSpc>
                <a:spcPct val="101899"/>
              </a:lnSpc>
              <a:spcBef>
                <a:spcPts val="670"/>
              </a:spcBef>
            </a:pPr>
            <a:r>
              <a:rPr dirty="0" sz="3200">
                <a:latin typeface="Arial MT"/>
                <a:cs typeface="Arial MT"/>
              </a:rPr>
              <a:t>+ N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ậ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t</a:t>
            </a:r>
            <a:r>
              <a:rPr dirty="0" sz="3200" spc="-1115">
                <a:latin typeface="Arial MT"/>
                <a:cs typeface="Arial MT"/>
              </a:rPr>
              <a:t>ố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90">
                <a:latin typeface="Arial MT"/>
                <a:cs typeface="Arial MT"/>
              </a:rPr>
              <a:t>nhạ</a:t>
            </a:r>
            <a:r>
              <a:rPr dirty="0" sz="3200" spc="-275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về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ủ</a:t>
            </a:r>
            <a:r>
              <a:rPr dirty="0" sz="3200">
                <a:latin typeface="Arial MT"/>
                <a:cs typeface="Arial MT"/>
              </a:rPr>
              <a:t>a  k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v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6762" y="545083"/>
            <a:ext cx="761110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latin typeface="Arial MT"/>
                <a:cs typeface="Arial MT"/>
              </a:rPr>
              <a:t>M</a:t>
            </a:r>
            <a:r>
              <a:rPr dirty="0" sz="3600" spc="-1605" b="0">
                <a:latin typeface="Arial MT"/>
                <a:cs typeface="Arial MT"/>
              </a:rPr>
              <a:t>ộ</a:t>
            </a:r>
            <a:r>
              <a:rPr dirty="0" sz="3600" b="0">
                <a:latin typeface="Arial MT"/>
                <a:cs typeface="Arial MT"/>
              </a:rPr>
              <a:t>t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800" b="0">
                <a:latin typeface="Arial MT"/>
                <a:cs typeface="Arial MT"/>
              </a:rPr>
              <a:t>số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6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ể</a:t>
            </a:r>
            <a:r>
              <a:rPr dirty="0" sz="3600" b="0">
                <a:latin typeface="Arial MT"/>
                <a:cs typeface="Arial MT"/>
              </a:rPr>
              <a:t>m m</a:t>
            </a:r>
            <a:r>
              <a:rPr dirty="0" sz="3600" spc="-1240" b="0">
                <a:latin typeface="Arial MT"/>
                <a:cs typeface="Arial MT"/>
              </a:rPr>
              <a:t>ớ</a:t>
            </a:r>
            <a:r>
              <a:rPr dirty="0" sz="3600" b="0">
                <a:latin typeface="Arial MT"/>
                <a:cs typeface="Arial MT"/>
              </a:rPr>
              <a:t>i </a:t>
            </a:r>
            <a:r>
              <a:rPr dirty="0" sz="3600" spc="-800" b="0">
                <a:latin typeface="Arial MT"/>
                <a:cs typeface="Arial MT"/>
              </a:rPr>
              <a:t>về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0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TM </a:t>
            </a:r>
            <a:r>
              <a:rPr dirty="0" sz="3600" spc="-620" b="0">
                <a:latin typeface="Arial MT"/>
                <a:cs typeface="Arial MT"/>
              </a:rPr>
              <a:t>sơ</a:t>
            </a:r>
            <a:r>
              <a:rPr dirty="0" sz="3600" b="0">
                <a:latin typeface="Arial MT"/>
                <a:cs typeface="Arial MT"/>
              </a:rPr>
              <a:t> </a:t>
            </a:r>
            <a:r>
              <a:rPr dirty="0" sz="3600" spc="-5" b="0">
                <a:latin typeface="Arial MT"/>
                <a:cs typeface="Arial MT"/>
              </a:rPr>
              <a:t>b</a:t>
            </a:r>
            <a:r>
              <a:rPr dirty="0" sz="3600" spc="-1600" b="0">
                <a:latin typeface="Arial MT"/>
                <a:cs typeface="Arial MT"/>
              </a:rPr>
              <a:t>ộ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b="0">
                <a:latin typeface="Arial MT"/>
                <a:cs typeface="Arial MT"/>
              </a:rPr>
              <a:t>(</a:t>
            </a:r>
            <a:r>
              <a:rPr dirty="0" sz="3600" spc="-5" b="0">
                <a:latin typeface="Arial MT"/>
                <a:cs typeface="Arial MT"/>
              </a:rPr>
              <a:t>t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ế</a:t>
            </a:r>
            <a:r>
              <a:rPr dirty="0" sz="3600" spc="-5" b="0">
                <a:latin typeface="Arial MT"/>
                <a:cs typeface="Arial MT"/>
              </a:rPr>
              <a:t>p</a:t>
            </a:r>
            <a:r>
              <a:rPr dirty="0" sz="3600" b="0">
                <a:latin typeface="Arial MT"/>
                <a:cs typeface="Arial MT"/>
              </a:rPr>
              <a:t>)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2001012"/>
            <a:ext cx="8735060" cy="403097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99800"/>
              </a:lnSpc>
              <a:spcBef>
                <a:spcPts val="105"/>
              </a:spcBef>
            </a:pPr>
            <a:r>
              <a:rPr dirty="0" sz="3200">
                <a:latin typeface="Arial MT"/>
                <a:cs typeface="Arial MT"/>
              </a:rPr>
              <a:t>+ </a:t>
            </a:r>
            <a:r>
              <a:rPr dirty="0" sz="3200" spc="-5">
                <a:latin typeface="Arial MT"/>
                <a:cs typeface="Arial MT"/>
              </a:rPr>
              <a:t>Phân tích, </a:t>
            </a:r>
            <a:r>
              <a:rPr dirty="0" sz="3200" spc="-360">
                <a:latin typeface="Arial MT"/>
                <a:cs typeface="Arial MT"/>
              </a:rPr>
              <a:t>đánh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giá, </a:t>
            </a:r>
            <a:r>
              <a:rPr dirty="0" sz="3200" spc="-355">
                <a:latin typeface="Arial MT"/>
                <a:cs typeface="Arial MT"/>
              </a:rPr>
              <a:t>lựa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chọn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365">
                <a:latin typeface="Arial MT"/>
                <a:cs typeface="Arial MT"/>
              </a:rPr>
              <a:t>phương</a:t>
            </a:r>
            <a:r>
              <a:rPr dirty="0" sz="3200" spc="-3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 </a:t>
            </a:r>
            <a:r>
              <a:rPr dirty="0" sz="3200" spc="-715">
                <a:latin typeface="Arial MT"/>
                <a:cs typeface="Arial MT"/>
              </a:rPr>
              <a:t>về </a:t>
            </a:r>
            <a:r>
              <a:rPr dirty="0" sz="3200" spc="-7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quy mô, công </a:t>
            </a:r>
            <a:r>
              <a:rPr dirty="0" sz="3200" spc="-360">
                <a:latin typeface="Arial MT"/>
                <a:cs typeface="Arial MT"/>
              </a:rPr>
              <a:t>nghệ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sản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290">
                <a:latin typeface="Arial MT"/>
                <a:cs typeface="Arial MT"/>
              </a:rPr>
              <a:t>xuất,</a:t>
            </a:r>
            <a:r>
              <a:rPr dirty="0" sz="3200" spc="-28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công </a:t>
            </a:r>
            <a:r>
              <a:rPr dirty="0" sz="3200" spc="-360">
                <a:latin typeface="Arial MT"/>
                <a:cs typeface="Arial MT"/>
              </a:rPr>
              <a:t>nghệ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xử</a:t>
            </a:r>
            <a:r>
              <a:rPr dirty="0" sz="3200" spc="-5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lý 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t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i, </a:t>
            </a:r>
            <a:r>
              <a:rPr dirty="0" sz="3200" spc="-409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>
                <a:latin typeface="Arial MT"/>
                <a:cs typeface="Arial MT"/>
              </a:rPr>
              <a:t>a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1170">
                <a:latin typeface="Arial MT"/>
                <a:cs typeface="Arial MT"/>
              </a:rPr>
              <a:t>đ</a:t>
            </a:r>
            <a:r>
              <a:rPr dirty="0" sz="3200" spc="-260">
                <a:latin typeface="Arial MT"/>
                <a:cs typeface="Arial MT"/>
              </a:rPr>
              <a:t>i</a:t>
            </a:r>
            <a:r>
              <a:rPr dirty="0" sz="3200" spc="-780">
                <a:latin typeface="Arial MT"/>
                <a:cs typeface="Arial MT"/>
              </a:rPr>
              <a:t>ể</a:t>
            </a:r>
            <a:r>
              <a:rPr dirty="0" sz="3200" spc="-650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 spc="-235">
                <a:latin typeface="Arial MT"/>
                <a:cs typeface="Arial MT"/>
              </a:rPr>
              <a:t>t</a:t>
            </a:r>
            <a:r>
              <a:rPr dirty="0" sz="3200" spc="-830">
                <a:latin typeface="Arial MT"/>
                <a:cs typeface="Arial MT"/>
              </a:rPr>
              <a:t>ư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  </a:t>
            </a:r>
            <a:r>
              <a:rPr dirty="0" sz="3200" spc="-5">
                <a:latin typeface="Arial MT"/>
                <a:cs typeface="Arial MT"/>
              </a:rPr>
              <a:t>b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phá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780">
                <a:latin typeface="Arial MT"/>
                <a:cs typeface="Arial MT"/>
              </a:rPr>
              <a:t>ả</a:t>
            </a:r>
            <a:r>
              <a:rPr dirty="0" sz="3200" spc="-65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th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435">
                <a:latin typeface="Arial MT"/>
                <a:cs typeface="Arial MT"/>
              </a:rPr>
              <a:t>ể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5">
                <a:latin typeface="Arial MT"/>
                <a:cs typeface="Arial MT"/>
              </a:rPr>
              <a:t> tá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độn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0600"/>
              </a:lnSpc>
              <a:spcBef>
                <a:spcPts val="745"/>
              </a:spcBef>
            </a:pPr>
            <a:r>
              <a:rPr dirty="0" sz="3200">
                <a:latin typeface="Arial MT"/>
                <a:cs typeface="Arial MT"/>
              </a:rPr>
              <a:t>+ </a:t>
            </a:r>
            <a:r>
              <a:rPr dirty="0" sz="3200" spc="-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v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n 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42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 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hín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  </a:t>
            </a:r>
            <a:r>
              <a:rPr dirty="0" sz="3200" spc="-360">
                <a:latin typeface="Arial MT"/>
                <a:cs typeface="Arial MT"/>
              </a:rPr>
              <a:t>phạm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vi </a:t>
            </a:r>
            <a:r>
              <a:rPr dirty="0" sz="3200" spc="-5">
                <a:latin typeface="Arial MT"/>
                <a:cs typeface="Arial MT"/>
              </a:rPr>
              <a:t>tác </a:t>
            </a:r>
            <a:r>
              <a:rPr dirty="0" sz="3200" spc="-715">
                <a:latin typeface="Arial MT"/>
                <a:cs typeface="Arial MT"/>
              </a:rPr>
              <a:t>động</a:t>
            </a:r>
            <a:r>
              <a:rPr dirty="0" sz="3200" spc="-540">
                <a:latin typeface="Arial MT"/>
                <a:cs typeface="Arial MT"/>
              </a:rPr>
              <a:t> </a:t>
            </a:r>
            <a:r>
              <a:rPr dirty="0" sz="3200" spc="-955">
                <a:latin typeface="Arial MT"/>
                <a:cs typeface="Arial MT"/>
              </a:rPr>
              <a:t>đến</a:t>
            </a:r>
            <a:r>
              <a:rPr dirty="0" sz="3200" spc="8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 </a:t>
            </a:r>
            <a:r>
              <a:rPr dirty="0" sz="3200" spc="-365">
                <a:latin typeface="Arial MT"/>
                <a:cs typeface="Arial MT"/>
              </a:rPr>
              <a:t>trường</a:t>
            </a:r>
            <a:r>
              <a:rPr dirty="0" sz="3200" spc="160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cần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lưu</a:t>
            </a:r>
            <a:r>
              <a:rPr dirty="0" sz="3200" spc="1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ý 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tro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á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trìn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1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đán</a:t>
            </a:r>
            <a:r>
              <a:rPr dirty="0" sz="3200" spc="-300">
                <a:latin typeface="Arial MT"/>
                <a:cs typeface="Arial MT"/>
              </a:rPr>
              <a:t>h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iá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140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độn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  </a:t>
            </a:r>
            <a:r>
              <a:rPr dirty="0" sz="3200" spc="-365">
                <a:latin typeface="Arial MT"/>
                <a:cs typeface="Arial MT"/>
              </a:rPr>
              <a:t>trường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6762" y="545083"/>
            <a:ext cx="761110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latin typeface="Arial MT"/>
                <a:cs typeface="Arial MT"/>
              </a:rPr>
              <a:t>M</a:t>
            </a:r>
            <a:r>
              <a:rPr dirty="0" sz="3600" spc="-1605" b="0">
                <a:latin typeface="Arial MT"/>
                <a:cs typeface="Arial MT"/>
              </a:rPr>
              <a:t>ộ</a:t>
            </a:r>
            <a:r>
              <a:rPr dirty="0" sz="3600" b="0">
                <a:latin typeface="Arial MT"/>
                <a:cs typeface="Arial MT"/>
              </a:rPr>
              <a:t>t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800" b="0">
                <a:latin typeface="Arial MT"/>
                <a:cs typeface="Arial MT"/>
              </a:rPr>
              <a:t>số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6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ể</a:t>
            </a:r>
            <a:r>
              <a:rPr dirty="0" sz="3600" b="0">
                <a:latin typeface="Arial MT"/>
                <a:cs typeface="Arial MT"/>
              </a:rPr>
              <a:t>m m</a:t>
            </a:r>
            <a:r>
              <a:rPr dirty="0" sz="3600" spc="-1240" b="0">
                <a:latin typeface="Arial MT"/>
                <a:cs typeface="Arial MT"/>
              </a:rPr>
              <a:t>ớ</a:t>
            </a:r>
            <a:r>
              <a:rPr dirty="0" sz="3600" b="0">
                <a:latin typeface="Arial MT"/>
                <a:cs typeface="Arial MT"/>
              </a:rPr>
              <a:t>i </a:t>
            </a:r>
            <a:r>
              <a:rPr dirty="0" sz="3600" spc="-800" b="0">
                <a:latin typeface="Arial MT"/>
                <a:cs typeface="Arial MT"/>
              </a:rPr>
              <a:t>về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0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TM </a:t>
            </a:r>
            <a:r>
              <a:rPr dirty="0" sz="3600" spc="-620" b="0">
                <a:latin typeface="Arial MT"/>
                <a:cs typeface="Arial MT"/>
              </a:rPr>
              <a:t>sơ</a:t>
            </a:r>
            <a:r>
              <a:rPr dirty="0" sz="3600" b="0">
                <a:latin typeface="Arial MT"/>
                <a:cs typeface="Arial MT"/>
              </a:rPr>
              <a:t> </a:t>
            </a:r>
            <a:r>
              <a:rPr dirty="0" sz="3600" spc="-5" b="0">
                <a:latin typeface="Arial MT"/>
                <a:cs typeface="Arial MT"/>
              </a:rPr>
              <a:t>b</a:t>
            </a:r>
            <a:r>
              <a:rPr dirty="0" sz="3600" spc="-1600" b="0">
                <a:latin typeface="Arial MT"/>
                <a:cs typeface="Arial MT"/>
              </a:rPr>
              <a:t>ộ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b="0">
                <a:latin typeface="Arial MT"/>
                <a:cs typeface="Arial MT"/>
              </a:rPr>
              <a:t>(</a:t>
            </a:r>
            <a:r>
              <a:rPr dirty="0" sz="3600" spc="-5" b="0">
                <a:latin typeface="Arial MT"/>
                <a:cs typeface="Arial MT"/>
              </a:rPr>
              <a:t>t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ế</a:t>
            </a:r>
            <a:r>
              <a:rPr dirty="0" sz="3600" spc="-5" b="0">
                <a:latin typeface="Arial MT"/>
                <a:cs typeface="Arial MT"/>
              </a:rPr>
              <a:t>p</a:t>
            </a:r>
            <a:r>
              <a:rPr dirty="0" sz="3600" b="0">
                <a:latin typeface="Arial MT"/>
                <a:cs typeface="Arial MT"/>
              </a:rPr>
              <a:t>)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689" y="1503171"/>
            <a:ext cx="8627745" cy="31070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55600" marR="5715" indent="-342900">
              <a:lnSpc>
                <a:spcPct val="100200"/>
              </a:lnSpc>
              <a:spcBef>
                <a:spcPts val="90"/>
              </a:spcBef>
              <a:buChar char="-"/>
              <a:tabLst>
                <a:tab pos="355600" algn="l"/>
              </a:tabLst>
            </a:pPr>
            <a:r>
              <a:rPr dirty="0" sz="2800" spc="-525">
                <a:latin typeface="Arial MT"/>
                <a:cs typeface="Arial MT"/>
              </a:rPr>
              <a:t>N</a:t>
            </a:r>
            <a:r>
              <a:rPr dirty="0" sz="2800" spc="-720">
                <a:latin typeface="Arial MT"/>
                <a:cs typeface="Arial MT"/>
              </a:rPr>
              <a:t>ộ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dun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đán</a:t>
            </a:r>
            <a:r>
              <a:rPr dirty="0" sz="2800" spc="-260">
                <a:latin typeface="Arial MT"/>
                <a:cs typeface="Arial MT"/>
              </a:rPr>
              <a:t>h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iá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sơ</a:t>
            </a:r>
            <a:r>
              <a:rPr dirty="0" sz="2800" spc="65">
                <a:latin typeface="Arial MT"/>
                <a:cs typeface="Arial MT"/>
              </a:rPr>
              <a:t> </a:t>
            </a:r>
            <a:r>
              <a:rPr dirty="0" sz="2800" spc="-440">
                <a:latin typeface="Arial MT"/>
                <a:cs typeface="Arial MT"/>
              </a:rPr>
              <a:t>b</a:t>
            </a:r>
            <a:r>
              <a:rPr dirty="0" sz="2800" spc="-800">
                <a:latin typeface="Arial MT"/>
                <a:cs typeface="Arial MT"/>
              </a:rPr>
              <a:t>ộ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65">
                <a:latin typeface="Arial MT"/>
                <a:cs typeface="Arial MT"/>
              </a:rPr>
              <a:t> </a:t>
            </a:r>
            <a:r>
              <a:rPr dirty="0" sz="2800" spc="-680">
                <a:latin typeface="Arial MT"/>
                <a:cs typeface="Arial MT"/>
              </a:rPr>
              <a:t>độn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</a:t>
            </a:r>
            <a:r>
              <a:rPr dirty="0" sz="2800" spc="70">
                <a:latin typeface="Arial MT"/>
                <a:cs typeface="Arial MT"/>
              </a:rPr>
              <a:t> </a:t>
            </a:r>
            <a:r>
              <a:rPr dirty="0" sz="2800" spc="-1080">
                <a:latin typeface="Arial MT"/>
                <a:cs typeface="Arial MT"/>
              </a:rPr>
              <a:t>đ</a:t>
            </a:r>
            <a:r>
              <a:rPr dirty="0" sz="2800" spc="-108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c 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1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quan nhà </a:t>
            </a:r>
            <a:r>
              <a:rPr dirty="0" sz="2800" spc="-475">
                <a:latin typeface="Arial MT"/>
                <a:cs typeface="Arial MT"/>
              </a:rPr>
              <a:t>nước</a:t>
            </a:r>
            <a:r>
              <a:rPr dirty="0" sz="2800" spc="-1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 </a:t>
            </a:r>
            <a:r>
              <a:rPr dirty="0" sz="2800" spc="-315">
                <a:latin typeface="Arial MT"/>
                <a:cs typeface="Arial MT"/>
              </a:rPr>
              <a:t>thẩm</a:t>
            </a:r>
            <a:r>
              <a:rPr dirty="0" sz="2800" spc="145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quyền</a:t>
            </a:r>
            <a:r>
              <a:rPr dirty="0" sz="2800" spc="2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xem xét </a:t>
            </a:r>
            <a:r>
              <a:rPr dirty="0" sz="2800" spc="-620">
                <a:latin typeface="Arial MT"/>
                <a:cs typeface="Arial MT"/>
              </a:rPr>
              <a:t>đồng </a:t>
            </a:r>
            <a:r>
              <a:rPr dirty="0" sz="2800" spc="-615">
                <a:latin typeface="Arial MT"/>
                <a:cs typeface="Arial MT"/>
              </a:rPr>
              <a:t> </a:t>
            </a:r>
            <a:r>
              <a:rPr dirty="0" sz="2800" spc="-245">
                <a:latin typeface="Arial MT"/>
                <a:cs typeface="Arial MT"/>
              </a:rPr>
              <a:t>thời </a:t>
            </a:r>
            <a:r>
              <a:rPr dirty="0" sz="2800" spc="-325">
                <a:latin typeface="Arial MT"/>
                <a:cs typeface="Arial MT"/>
              </a:rPr>
              <a:t>với</a:t>
            </a:r>
            <a:r>
              <a:rPr dirty="0" sz="2800" spc="-320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hồ</a:t>
            </a:r>
            <a:r>
              <a:rPr dirty="0" sz="2800" spc="-615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sơ</a:t>
            </a:r>
            <a:r>
              <a:rPr dirty="0" sz="2800" spc="-480">
                <a:latin typeface="Arial MT"/>
                <a:cs typeface="Arial MT"/>
              </a:rPr>
              <a:t> </a:t>
            </a:r>
            <a:r>
              <a:rPr dirty="0" sz="2800" spc="-1245">
                <a:latin typeface="Arial MT"/>
                <a:cs typeface="Arial MT"/>
              </a:rPr>
              <a:t>đề</a:t>
            </a:r>
            <a:r>
              <a:rPr dirty="0" sz="2800" spc="245">
                <a:latin typeface="Arial MT"/>
                <a:cs typeface="Arial MT"/>
              </a:rPr>
              <a:t> </a:t>
            </a:r>
            <a:r>
              <a:rPr dirty="0" sz="2800" spc="-545">
                <a:latin typeface="Arial MT"/>
                <a:cs typeface="Arial MT"/>
              </a:rPr>
              <a:t>nghị</a:t>
            </a:r>
            <a:r>
              <a:rPr dirty="0" sz="2800" spc="-540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quyết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24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hoặc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chấp</a:t>
            </a:r>
            <a:r>
              <a:rPr dirty="0" sz="2800" spc="160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thuận </a:t>
            </a:r>
            <a:r>
              <a:rPr dirty="0" sz="2800" spc="-24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ơ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969">
                <a:latin typeface="Arial MT"/>
                <a:cs typeface="Arial MT"/>
              </a:rPr>
              <a:t>đầ</a:t>
            </a:r>
            <a:r>
              <a:rPr dirty="0" sz="2800" spc="-54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210">
                <a:latin typeface="Arial MT"/>
                <a:cs typeface="Arial MT"/>
              </a:rPr>
              <a:t>t</a:t>
            </a:r>
            <a:r>
              <a:rPr dirty="0" sz="2800" spc="-725">
                <a:latin typeface="Arial MT"/>
                <a:cs typeface="Arial MT"/>
              </a:rPr>
              <a:t>ư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 </a:t>
            </a:r>
            <a:r>
              <a:rPr dirty="0" sz="2800" spc="-330">
                <a:latin typeface="Arial MT"/>
                <a:cs typeface="Arial MT"/>
              </a:rPr>
              <a:t>d</a:t>
            </a:r>
            <a:r>
              <a:rPr dirty="0" sz="2800" spc="-595">
                <a:latin typeface="Arial MT"/>
                <a:cs typeface="Arial MT"/>
              </a:rPr>
              <a:t>ự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án</a:t>
            </a:r>
            <a:r>
              <a:rPr dirty="0" sz="280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1099"/>
              </a:lnSpc>
              <a:spcBef>
                <a:spcPts val="615"/>
              </a:spcBef>
              <a:buChar char="-"/>
              <a:tabLst>
                <a:tab pos="355600" algn="l"/>
              </a:tabLst>
            </a:pPr>
            <a:r>
              <a:rPr dirty="0" sz="2800" spc="-415">
                <a:latin typeface="Arial MT"/>
                <a:cs typeface="Arial MT"/>
              </a:rPr>
              <a:t>Nội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dung </a:t>
            </a:r>
            <a:r>
              <a:rPr dirty="0" sz="2800" spc="-625">
                <a:latin typeface="Arial MT"/>
                <a:cs typeface="Arial MT"/>
              </a:rPr>
              <a:t>về</a:t>
            </a:r>
            <a:r>
              <a:rPr dirty="0" sz="2800" spc="-620">
                <a:latin typeface="Arial MT"/>
                <a:cs typeface="Arial MT"/>
              </a:rPr>
              <a:t> </a:t>
            </a:r>
            <a:r>
              <a:rPr dirty="0" sz="2800" spc="-310">
                <a:latin typeface="Arial MT"/>
                <a:cs typeface="Arial MT"/>
              </a:rPr>
              <a:t>đánh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giá </a:t>
            </a:r>
            <a:r>
              <a:rPr dirty="0" sz="2800" spc="-484">
                <a:latin typeface="Arial MT"/>
                <a:cs typeface="Arial MT"/>
              </a:rPr>
              <a:t>sơ</a:t>
            </a:r>
            <a:r>
              <a:rPr dirty="0" sz="2800" spc="-480">
                <a:latin typeface="Arial MT"/>
                <a:cs typeface="Arial MT"/>
              </a:rPr>
              <a:t> </a:t>
            </a:r>
            <a:r>
              <a:rPr dirty="0" sz="2800" spc="-620">
                <a:latin typeface="Arial MT"/>
                <a:cs typeface="Arial MT"/>
              </a:rPr>
              <a:t>bộ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tác </a:t>
            </a:r>
            <a:r>
              <a:rPr dirty="0" sz="2800" spc="-620">
                <a:latin typeface="Arial MT"/>
                <a:cs typeface="Arial MT"/>
              </a:rPr>
              <a:t>động</a:t>
            </a:r>
            <a:r>
              <a:rPr dirty="0" sz="2800" spc="-45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môi </a:t>
            </a:r>
            <a:r>
              <a:rPr dirty="0" sz="2800" spc="-315">
                <a:latin typeface="Arial MT"/>
                <a:cs typeface="Arial MT"/>
              </a:rPr>
              <a:t>trường 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ho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3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-560">
                <a:latin typeface="Arial MT"/>
                <a:cs typeface="Arial MT"/>
              </a:rPr>
              <a:t>Đi</a:t>
            </a:r>
            <a:r>
              <a:rPr dirty="0" sz="2800" spc="-905">
                <a:latin typeface="Arial MT"/>
                <a:cs typeface="Arial MT"/>
              </a:rPr>
              <a:t>ề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29</a:t>
            </a:r>
            <a:r>
              <a:rPr dirty="0" sz="2800">
                <a:latin typeface="Arial MT"/>
                <a:cs typeface="Arial MT"/>
              </a:rPr>
              <a:t>)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là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 spc="-1015">
                <a:latin typeface="Arial MT"/>
                <a:cs typeface="Arial MT"/>
              </a:rPr>
              <a:t>đ</a:t>
            </a:r>
            <a:r>
              <a:rPr dirty="0" sz="2800" spc="-229">
                <a:latin typeface="Arial MT"/>
                <a:cs typeface="Arial MT"/>
              </a:rPr>
              <a:t>i</a:t>
            </a:r>
            <a:r>
              <a:rPr dirty="0" sz="2800" spc="-795">
                <a:latin typeface="Arial MT"/>
                <a:cs typeface="Arial MT"/>
              </a:rPr>
              <a:t>ề</a:t>
            </a:r>
            <a:r>
              <a:rPr dirty="0" sz="2800" spc="-445">
                <a:latin typeface="Arial MT"/>
                <a:cs typeface="Arial MT"/>
              </a:rPr>
              <a:t>u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</a:t>
            </a:r>
            <a:r>
              <a:rPr dirty="0" sz="2800" spc="5">
                <a:latin typeface="Arial MT"/>
                <a:cs typeface="Arial MT"/>
              </a:rPr>
              <a:t>ho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135">
                <a:latin typeface="Arial MT"/>
                <a:cs typeface="Arial MT"/>
              </a:rPr>
              <a:t> </a:t>
            </a:r>
            <a:r>
              <a:rPr dirty="0" sz="2800" spc="-365">
                <a:latin typeface="Arial MT"/>
                <a:cs typeface="Arial MT"/>
              </a:rPr>
              <a:t>nhấ</a:t>
            </a:r>
            <a:r>
              <a:rPr dirty="0" sz="2800" spc="-145">
                <a:latin typeface="Arial MT"/>
                <a:cs typeface="Arial MT"/>
              </a:rPr>
              <a:t>t</a:t>
            </a:r>
            <a:r>
              <a:rPr dirty="0" sz="2800" spc="13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140">
                <a:latin typeface="Arial MT"/>
                <a:cs typeface="Arial MT"/>
              </a:rPr>
              <a:t> </a:t>
            </a:r>
            <a:r>
              <a:rPr dirty="0" sz="2800" spc="-254">
                <a:latin typeface="Arial MT"/>
                <a:cs typeface="Arial MT"/>
              </a:rPr>
              <a:t>Luật  </a:t>
            </a:r>
            <a:r>
              <a:rPr dirty="0" sz="2800">
                <a:latin typeface="Arial MT"/>
                <a:cs typeface="Arial MT"/>
              </a:rPr>
              <a:t>có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795">
                <a:latin typeface="Arial MT"/>
                <a:cs typeface="Arial MT"/>
              </a:rPr>
              <a:t>ệ</a:t>
            </a:r>
            <a:r>
              <a:rPr dirty="0" sz="2800" spc="-44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lự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hàn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484">
                <a:latin typeface="Arial MT"/>
                <a:cs typeface="Arial MT"/>
              </a:rPr>
              <a:t>sớ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210">
                <a:latin typeface="Arial MT"/>
                <a:cs typeface="Arial MT"/>
              </a:rPr>
              <a:t>t</a:t>
            </a:r>
            <a:r>
              <a:rPr dirty="0" sz="2800" spc="-725">
                <a:latin typeface="Arial MT"/>
                <a:cs typeface="Arial MT"/>
              </a:rPr>
              <a:t>ừ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01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 spc="5">
                <a:latin typeface="Arial MT"/>
                <a:cs typeface="Arial MT"/>
              </a:rPr>
              <a:t>02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 spc="5">
                <a:latin typeface="Arial MT"/>
                <a:cs typeface="Arial MT"/>
              </a:rPr>
              <a:t>2021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5836" y="570483"/>
            <a:ext cx="493268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/>
              <a:t>Lưu</a:t>
            </a:r>
            <a:r>
              <a:rPr dirty="0" sz="4000" spc="-25"/>
              <a:t> </a:t>
            </a:r>
            <a:r>
              <a:rPr dirty="0" sz="4000"/>
              <a:t>ý</a:t>
            </a:r>
            <a:r>
              <a:rPr dirty="0" sz="4000" spc="-15"/>
              <a:t> </a:t>
            </a:r>
            <a:r>
              <a:rPr dirty="0" sz="4000"/>
              <a:t>về</a:t>
            </a:r>
            <a:r>
              <a:rPr dirty="0" sz="4000" spc="-15"/>
              <a:t> </a:t>
            </a:r>
            <a:r>
              <a:rPr dirty="0" sz="4000" spc="-5"/>
              <a:t>ĐTM</a:t>
            </a:r>
            <a:r>
              <a:rPr dirty="0" sz="4000" spc="-15"/>
              <a:t> </a:t>
            </a:r>
            <a:r>
              <a:rPr dirty="0" sz="4000"/>
              <a:t>sơ</a:t>
            </a:r>
            <a:r>
              <a:rPr dirty="0" sz="4000" spc="-10"/>
              <a:t> bộ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8739" y="1504188"/>
            <a:ext cx="8877935" cy="3052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99800"/>
              </a:lnSpc>
              <a:spcBef>
                <a:spcPts val="105"/>
              </a:spcBef>
              <a:buChar char="-"/>
              <a:tabLst>
                <a:tab pos="355600" algn="l"/>
              </a:tabLst>
            </a:pPr>
            <a:r>
              <a:rPr dirty="0" sz="3200">
                <a:latin typeface="Times New Roman"/>
                <a:cs typeface="Times New Roman"/>
              </a:rPr>
              <a:t>Các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dự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án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đầu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tư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thuộc</a:t>
            </a:r>
            <a:r>
              <a:rPr dirty="0" sz="3200">
                <a:latin typeface="Times New Roman"/>
                <a:cs typeface="Times New Roman"/>
              </a:rPr>
              <a:t> nhóm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I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của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Nghị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định </a:t>
            </a:r>
            <a:r>
              <a:rPr dirty="0" sz="3200" spc="-78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08/2022 NĐ-CP </a:t>
            </a:r>
            <a:r>
              <a:rPr dirty="0" sz="3200">
                <a:latin typeface="Times New Roman"/>
                <a:cs typeface="Times New Roman"/>
              </a:rPr>
              <a:t>phải </a:t>
            </a:r>
            <a:r>
              <a:rPr dirty="0" sz="3200" spc="-5">
                <a:latin typeface="Times New Roman"/>
                <a:cs typeface="Times New Roman"/>
              </a:rPr>
              <a:t>thực hiện ĐTM </a:t>
            </a:r>
            <a:r>
              <a:rPr dirty="0" sz="3200">
                <a:latin typeface="Times New Roman"/>
                <a:cs typeface="Times New Roman"/>
              </a:rPr>
              <a:t>sơ bộ </a:t>
            </a:r>
            <a:r>
              <a:rPr dirty="0" sz="3200" spc="-5">
                <a:latin typeface="Times New Roman"/>
                <a:cs typeface="Times New Roman"/>
              </a:rPr>
              <a:t>(Đối 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tượng </a:t>
            </a:r>
            <a:r>
              <a:rPr dirty="0" sz="3200">
                <a:latin typeface="Times New Roman"/>
                <a:cs typeface="Times New Roman"/>
              </a:rPr>
              <a:t>phải </a:t>
            </a:r>
            <a:r>
              <a:rPr dirty="0" sz="3200" spc="-5">
                <a:latin typeface="Times New Roman"/>
                <a:cs typeface="Times New Roman"/>
              </a:rPr>
              <a:t>thực hiện ĐTM </a:t>
            </a:r>
            <a:r>
              <a:rPr dirty="0" sz="3200">
                <a:latin typeface="Times New Roman"/>
                <a:cs typeface="Times New Roman"/>
              </a:rPr>
              <a:t>sơ bộ </a:t>
            </a:r>
            <a:r>
              <a:rPr dirty="0" sz="3200" spc="-5">
                <a:latin typeface="Times New Roman"/>
                <a:cs typeface="Times New Roman"/>
              </a:rPr>
              <a:t>trong Luật </a:t>
            </a:r>
            <a:r>
              <a:rPr dirty="0" sz="3200">
                <a:latin typeface="Times New Roman"/>
                <a:cs typeface="Times New Roman"/>
              </a:rPr>
              <a:t>đầu </a:t>
            </a:r>
            <a:r>
              <a:rPr dirty="0" sz="3200" spc="-5">
                <a:latin typeface="Times New Roman"/>
                <a:cs typeface="Times New Roman"/>
              </a:rPr>
              <a:t>tư, </a:t>
            </a:r>
            <a:r>
              <a:rPr dirty="0" sz="3200">
                <a:latin typeface="Times New Roman"/>
                <a:cs typeface="Times New Roman"/>
              </a:rPr>
              <a:t> đầu</a:t>
            </a:r>
            <a:r>
              <a:rPr dirty="0" sz="3200" spc="-5">
                <a:latin typeface="Times New Roman"/>
                <a:cs typeface="Times New Roman"/>
              </a:rPr>
              <a:t> tư</a:t>
            </a:r>
            <a:r>
              <a:rPr dirty="0" sz="3200">
                <a:latin typeface="Times New Roman"/>
                <a:cs typeface="Times New Roman"/>
              </a:rPr>
              <a:t> công hết</a:t>
            </a:r>
            <a:r>
              <a:rPr dirty="0" sz="3200" spc="-5">
                <a:latin typeface="Times New Roman"/>
                <a:cs typeface="Times New Roman"/>
              </a:rPr>
              <a:t> hiệu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lực từ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01/1/2022)</a:t>
            </a:r>
            <a:endParaRPr sz="3200">
              <a:latin typeface="Times New Roman"/>
              <a:cs typeface="Times New Roman"/>
            </a:endParaRPr>
          </a:p>
          <a:p>
            <a:pPr algn="just" marL="355600" marR="5715" indent="-342900">
              <a:lnSpc>
                <a:spcPct val="101299"/>
              </a:lnSpc>
              <a:spcBef>
                <a:spcPts val="720"/>
              </a:spcBef>
              <a:buChar char="-"/>
              <a:tabLst>
                <a:tab pos="355600" algn="l"/>
              </a:tabLst>
            </a:pPr>
            <a:r>
              <a:rPr dirty="0" sz="3200">
                <a:latin typeface="Times New Roman"/>
                <a:cs typeface="Times New Roman"/>
              </a:rPr>
              <a:t>Các Dự án đã họp đồng ý </a:t>
            </a:r>
            <a:r>
              <a:rPr dirty="0" sz="3200" spc="-5">
                <a:latin typeface="Times New Roman"/>
                <a:cs typeface="Times New Roman"/>
              </a:rPr>
              <a:t>thông </a:t>
            </a:r>
            <a:r>
              <a:rPr dirty="0" sz="3200">
                <a:latin typeface="Times New Roman"/>
                <a:cs typeface="Times New Roman"/>
              </a:rPr>
              <a:t>qua hoặc </a:t>
            </a:r>
            <a:r>
              <a:rPr dirty="0" sz="3200" spc="-5">
                <a:latin typeface="Times New Roman"/>
                <a:cs typeface="Times New Roman"/>
              </a:rPr>
              <a:t>được </a:t>
            </a:r>
            <a:r>
              <a:rPr dirty="0" sz="3200">
                <a:latin typeface="Times New Roman"/>
                <a:cs typeface="Times New Roman"/>
              </a:rPr>
              <a:t>phê 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duyệt</a:t>
            </a:r>
            <a:r>
              <a:rPr dirty="0" sz="3200" spc="-1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ĐTM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được miễn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ĐTM</a:t>
            </a:r>
            <a:r>
              <a:rPr dirty="0" sz="3200">
                <a:latin typeface="Times New Roman"/>
                <a:cs typeface="Times New Roman"/>
              </a:rPr>
              <a:t> sơ</a:t>
            </a:r>
            <a:r>
              <a:rPr dirty="0" sz="3200" spc="-1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bộ.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087" y="670051"/>
            <a:ext cx="749045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/>
              <a:t>2.3.</a:t>
            </a:r>
            <a:r>
              <a:rPr dirty="0" sz="3600" spc="-15"/>
              <a:t> </a:t>
            </a:r>
            <a:r>
              <a:rPr dirty="0" sz="3600" spc="-5"/>
              <a:t>Đánh</a:t>
            </a:r>
            <a:r>
              <a:rPr dirty="0" sz="3600" spc="-10"/>
              <a:t> </a:t>
            </a:r>
            <a:r>
              <a:rPr dirty="0" sz="3600" spc="-5"/>
              <a:t>giá</a:t>
            </a:r>
            <a:r>
              <a:rPr dirty="0" sz="3600" spc="-10"/>
              <a:t> </a:t>
            </a:r>
            <a:r>
              <a:rPr dirty="0" sz="3600" spc="-5"/>
              <a:t>tác</a:t>
            </a:r>
            <a:r>
              <a:rPr dirty="0" sz="3600" spc="-15"/>
              <a:t> </a:t>
            </a:r>
            <a:r>
              <a:rPr dirty="0" sz="3600"/>
              <a:t>động</a:t>
            </a:r>
            <a:r>
              <a:rPr dirty="0" sz="3600" spc="-10"/>
              <a:t> </a:t>
            </a:r>
            <a:r>
              <a:rPr dirty="0" sz="3600" spc="-5"/>
              <a:t>môi</a:t>
            </a:r>
            <a:r>
              <a:rPr dirty="0" sz="3600" spc="-10"/>
              <a:t> </a:t>
            </a:r>
            <a:r>
              <a:rPr dirty="0" sz="3600"/>
              <a:t>trường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903475"/>
            <a:ext cx="8071484" cy="412813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5">
                <a:latin typeface="Arial MT"/>
                <a:cs typeface="Arial MT"/>
              </a:rPr>
              <a:t>2.3.1</a:t>
            </a:r>
            <a:r>
              <a:rPr dirty="0" sz="3200">
                <a:latin typeface="Arial MT"/>
                <a:cs typeface="Arial MT"/>
              </a:rPr>
              <a:t>.</a:t>
            </a:r>
            <a:r>
              <a:rPr dirty="0" sz="3200" spc="-5">
                <a:latin typeface="Arial MT"/>
                <a:cs typeface="Arial MT"/>
              </a:rPr>
              <a:t> Qu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10">
                <a:latin typeface="Arial MT"/>
                <a:cs typeface="Arial MT"/>
              </a:rPr>
              <a:t>ê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í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về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: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0200"/>
              </a:lnSpc>
              <a:spcBef>
                <a:spcPts val="760"/>
              </a:spcBef>
            </a:pPr>
            <a:r>
              <a:rPr dirty="0" sz="3200" spc="-575">
                <a:latin typeface="Arial MT"/>
                <a:cs typeface="Arial MT"/>
              </a:rPr>
              <a:t>Đ</a:t>
            </a:r>
            <a:r>
              <a:rPr dirty="0" sz="3200" spc="-325">
                <a:latin typeface="Arial MT"/>
                <a:cs typeface="Arial MT"/>
              </a:rPr>
              <a:t>â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19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là</a:t>
            </a:r>
            <a:r>
              <a:rPr dirty="0" sz="3200" spc="185">
                <a:latin typeface="Arial MT"/>
                <a:cs typeface="Arial MT"/>
              </a:rPr>
              <a:t> </a:t>
            </a:r>
            <a:r>
              <a:rPr dirty="0" sz="3200" spc="-1170">
                <a:latin typeface="Arial MT"/>
                <a:cs typeface="Arial MT"/>
              </a:rPr>
              <a:t>đ</a:t>
            </a:r>
            <a:r>
              <a:rPr dirty="0" sz="3200" spc="-260">
                <a:latin typeface="Arial MT"/>
                <a:cs typeface="Arial MT"/>
              </a:rPr>
              <a:t>i</a:t>
            </a:r>
            <a:r>
              <a:rPr dirty="0" sz="3200" spc="-780">
                <a:latin typeface="Arial MT"/>
                <a:cs typeface="Arial MT"/>
              </a:rPr>
              <a:t>ể</a:t>
            </a:r>
            <a:r>
              <a:rPr dirty="0" sz="3200" spc="-650">
                <a:latin typeface="Arial MT"/>
                <a:cs typeface="Arial MT"/>
              </a:rPr>
              <a:t>m</a:t>
            </a:r>
            <a:r>
              <a:rPr dirty="0" sz="3200" spc="190">
                <a:latin typeface="Arial MT"/>
                <a:cs typeface="Arial MT"/>
              </a:rPr>
              <a:t> </a:t>
            </a:r>
            <a:r>
              <a:rPr dirty="0" sz="3200" spc="-509">
                <a:latin typeface="Arial MT"/>
                <a:cs typeface="Arial MT"/>
              </a:rPr>
              <a:t>m</a:t>
            </a:r>
            <a:r>
              <a:rPr dirty="0" sz="3200" spc="-605">
                <a:latin typeface="Arial MT"/>
                <a:cs typeface="Arial MT"/>
              </a:rPr>
              <a:t>ớ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19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ă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85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bả</a:t>
            </a:r>
            <a:r>
              <a:rPr dirty="0" sz="3200" spc="-375">
                <a:latin typeface="Arial MT"/>
                <a:cs typeface="Arial MT"/>
              </a:rPr>
              <a:t>n</a:t>
            </a:r>
            <a:r>
              <a:rPr dirty="0" sz="3200" spc="18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ủ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185">
                <a:latin typeface="Arial MT"/>
                <a:cs typeface="Arial MT"/>
              </a:rPr>
              <a:t> </a:t>
            </a:r>
            <a:r>
              <a:rPr dirty="0" sz="3200" spc="-425">
                <a:latin typeface="Arial MT"/>
                <a:cs typeface="Arial MT"/>
              </a:rPr>
              <a:t>Luậ</a:t>
            </a:r>
            <a:r>
              <a:rPr dirty="0" sz="3200" spc="-170">
                <a:latin typeface="Arial MT"/>
                <a:cs typeface="Arial MT"/>
              </a:rPr>
              <a:t>t</a:t>
            </a:r>
            <a:r>
              <a:rPr dirty="0" sz="3200" spc="19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về</a:t>
            </a:r>
            <a:r>
              <a:rPr dirty="0" sz="3200" spc="185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Đ</a:t>
            </a:r>
            <a:r>
              <a:rPr dirty="0" sz="3200" spc="-345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,  </a:t>
            </a:r>
            <a:r>
              <a:rPr dirty="0" sz="3200" spc="-715">
                <a:latin typeface="Arial MT"/>
                <a:cs typeface="Arial MT"/>
              </a:rPr>
              <a:t>điều</a:t>
            </a:r>
            <a:r>
              <a:rPr dirty="0" sz="3200" spc="-7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này </a:t>
            </a:r>
            <a:r>
              <a:rPr dirty="0" sz="3200" spc="-360">
                <a:latin typeface="Arial MT"/>
                <a:cs typeface="Arial MT"/>
              </a:rPr>
              <a:t>nhằm</a:t>
            </a:r>
            <a:r>
              <a:rPr dirty="0" sz="3200" spc="165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quản</a:t>
            </a:r>
            <a:r>
              <a:rPr dirty="0" sz="3200" spc="1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lý </a:t>
            </a:r>
            <a:r>
              <a:rPr dirty="0" sz="3200" spc="-480">
                <a:latin typeface="Arial MT"/>
                <a:cs typeface="Arial MT"/>
              </a:rPr>
              <a:t>tốt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370">
                <a:latin typeface="Arial MT"/>
                <a:cs typeface="Arial MT"/>
              </a:rPr>
              <a:t>hơn</a:t>
            </a:r>
            <a:r>
              <a:rPr dirty="0" sz="3200" spc="1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các </a:t>
            </a:r>
            <a:r>
              <a:rPr dirty="0" sz="3200" spc="-530">
                <a:latin typeface="Arial MT"/>
                <a:cs typeface="Arial MT"/>
              </a:rPr>
              <a:t>Dự</a:t>
            </a:r>
            <a:r>
              <a:rPr dirty="0" sz="3200" spc="-1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 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235">
                <a:latin typeface="Arial MT"/>
                <a:cs typeface="Arial MT"/>
              </a:rPr>
              <a:t>t</a:t>
            </a:r>
            <a:r>
              <a:rPr dirty="0" sz="3200" spc="-830">
                <a:latin typeface="Arial MT"/>
                <a:cs typeface="Arial MT"/>
              </a:rPr>
              <a:t>ư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470">
                <a:latin typeface="Arial MT"/>
                <a:cs typeface="Arial MT"/>
              </a:rPr>
              <a:t>nằ</a:t>
            </a:r>
            <a:r>
              <a:rPr dirty="0" sz="3200" spc="-500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tro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u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355">
                <a:latin typeface="Arial MT"/>
                <a:cs typeface="Arial MT"/>
              </a:rPr>
              <a:t>v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34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u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t</a:t>
            </a:r>
            <a:r>
              <a:rPr dirty="0" sz="3200" spc="-1115">
                <a:latin typeface="Arial MT"/>
                <a:cs typeface="Arial MT"/>
              </a:rPr>
              <a:t>ố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295">
                <a:latin typeface="Arial MT"/>
                <a:cs typeface="Arial MT"/>
              </a:rPr>
              <a:t>nhạy 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về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330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là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t</a:t>
            </a:r>
            <a:r>
              <a:rPr dirty="0" sz="3200" spc="-1115">
                <a:latin typeface="Arial MT"/>
                <a:cs typeface="Arial MT"/>
              </a:rPr>
              <a:t>ố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qua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325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trọ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  </a:t>
            </a:r>
            <a:r>
              <a:rPr dirty="0" sz="3200" spc="-1430">
                <a:latin typeface="Arial MT"/>
                <a:cs typeface="Arial MT"/>
              </a:rPr>
              <a:t>đ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x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Dự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434">
                <a:latin typeface="Arial MT"/>
                <a:cs typeface="Arial MT"/>
              </a:rPr>
              <a:t>phả</a:t>
            </a:r>
            <a:r>
              <a:rPr dirty="0" sz="3200" spc="-140">
                <a:latin typeface="Arial MT"/>
                <a:cs typeface="Arial MT"/>
              </a:rPr>
              <a:t>i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4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3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740">
                <a:latin typeface="Arial MT"/>
                <a:cs typeface="Arial MT"/>
              </a:rPr>
              <a:t>ủ  </a:t>
            </a:r>
            <a:r>
              <a:rPr dirty="0" sz="3200" spc="-720">
                <a:latin typeface="Arial MT"/>
                <a:cs typeface="Arial MT"/>
              </a:rPr>
              <a:t>tụ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20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204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ì</a:t>
            </a:r>
            <a:r>
              <a:rPr dirty="0" sz="3200" spc="20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(</a:t>
            </a:r>
            <a:r>
              <a:rPr dirty="0" sz="3200" spc="-120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ê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20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í</a:t>
            </a:r>
            <a:r>
              <a:rPr dirty="0" sz="3200" spc="20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nà</a:t>
            </a:r>
            <a:r>
              <a:rPr dirty="0" sz="3200">
                <a:latin typeface="Arial MT"/>
                <a:cs typeface="Arial MT"/>
              </a:rPr>
              <a:t>y</a:t>
            </a:r>
            <a:r>
              <a:rPr dirty="0" sz="3200" spc="204">
                <a:latin typeface="Arial MT"/>
                <a:cs typeface="Arial MT"/>
              </a:rPr>
              <a:t> </a:t>
            </a:r>
            <a:r>
              <a:rPr dirty="0" sz="3200" spc="-919">
                <a:latin typeface="Arial MT"/>
                <a:cs typeface="Arial MT"/>
              </a:rPr>
              <a:t>đ</a:t>
            </a:r>
            <a:r>
              <a:rPr dirty="0" sz="3200" spc="-509">
                <a:latin typeface="Arial MT"/>
                <a:cs typeface="Arial MT"/>
              </a:rPr>
              <a:t>ã</a:t>
            </a:r>
            <a:r>
              <a:rPr dirty="0" sz="3200" spc="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trìn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bày  </a:t>
            </a:r>
            <a:r>
              <a:rPr dirty="0" sz="3200" spc="-720">
                <a:latin typeface="Arial MT"/>
                <a:cs typeface="Arial MT"/>
              </a:rPr>
              <a:t>tạ</a:t>
            </a:r>
            <a:r>
              <a:rPr dirty="0" sz="3200">
                <a:latin typeface="Arial MT"/>
                <a:cs typeface="Arial MT"/>
              </a:rPr>
              <a:t>i P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30">
                <a:latin typeface="Arial MT"/>
                <a:cs typeface="Arial MT"/>
              </a:rPr>
              <a:t>ầ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I)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385571"/>
            <a:ext cx="8277859" cy="5006340"/>
          </a:xfrm>
          <a:prstGeom prst="rect">
            <a:avLst/>
          </a:prstGeom>
        </p:spPr>
        <p:txBody>
          <a:bodyPr wrap="square" lIns="0" tIns="256540" rIns="0" bIns="0" rtlCol="0" vert="horz">
            <a:spAutoFit/>
          </a:bodyPr>
          <a:lstStyle/>
          <a:p>
            <a:pPr marL="2582545">
              <a:lnSpc>
                <a:spcPct val="100000"/>
              </a:lnSpc>
              <a:spcBef>
                <a:spcPts val="2020"/>
              </a:spcBef>
            </a:pPr>
            <a:r>
              <a:rPr dirty="0" sz="3200" spc="-5" b="1">
                <a:latin typeface="Arial"/>
                <a:cs typeface="Arial"/>
              </a:rPr>
              <a:t>2.3.</a:t>
            </a:r>
            <a:r>
              <a:rPr dirty="0" sz="3200" spc="-3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ĐTM</a:t>
            </a:r>
            <a:r>
              <a:rPr dirty="0" sz="3200" spc="-3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(tiếp):</a:t>
            </a:r>
            <a:endParaRPr sz="3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920"/>
              </a:spcBef>
            </a:pPr>
            <a:r>
              <a:rPr dirty="0" sz="3200" spc="-5">
                <a:latin typeface="Arial MT"/>
                <a:cs typeface="Arial MT"/>
              </a:rPr>
              <a:t>2.3.2.</a:t>
            </a:r>
            <a:r>
              <a:rPr dirty="0" sz="3200" spc="-30">
                <a:latin typeface="Arial MT"/>
                <a:cs typeface="Arial MT"/>
              </a:rPr>
              <a:t> </a:t>
            </a:r>
            <a:r>
              <a:rPr dirty="0" sz="3200" spc="-80">
                <a:latin typeface="Arial MT"/>
                <a:cs typeface="Arial MT"/>
              </a:rPr>
              <a:t>Vai</a:t>
            </a:r>
            <a:r>
              <a:rPr dirty="0" sz="3200" spc="-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trò</a:t>
            </a:r>
            <a:r>
              <a:rPr dirty="0" sz="3200" spc="-30">
                <a:latin typeface="Arial MT"/>
                <a:cs typeface="Arial MT"/>
              </a:rPr>
              <a:t> </a:t>
            </a:r>
            <a:r>
              <a:rPr dirty="0" sz="3200" spc="-225">
                <a:latin typeface="Arial MT"/>
                <a:cs typeface="Arial MT"/>
              </a:rPr>
              <a:t>ĐTM: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0200"/>
              </a:lnSpc>
              <a:spcBef>
                <a:spcPts val="760"/>
              </a:spcBef>
            </a:pPr>
            <a:r>
              <a:rPr dirty="0" sz="3200" spc="-445">
                <a:latin typeface="Arial MT"/>
                <a:cs typeface="Arial MT"/>
              </a:rPr>
              <a:t>Đã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xác </a:t>
            </a:r>
            <a:r>
              <a:rPr dirty="0" sz="3200" spc="-480">
                <a:latin typeface="Arial MT"/>
                <a:cs typeface="Arial MT"/>
              </a:rPr>
              <a:t>lập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lại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theo </a:t>
            </a:r>
            <a:r>
              <a:rPr dirty="0" sz="3200" spc="-360">
                <a:latin typeface="Arial MT"/>
                <a:cs typeface="Arial MT"/>
              </a:rPr>
              <a:t>đúng</a:t>
            </a:r>
            <a:r>
              <a:rPr dirty="0" sz="3200" spc="1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vai trò </a:t>
            </a:r>
            <a:r>
              <a:rPr dirty="0" sz="3200" spc="-480">
                <a:latin typeface="Arial MT"/>
                <a:cs typeface="Arial MT"/>
              </a:rPr>
              <a:t>của</a:t>
            </a:r>
            <a:r>
              <a:rPr dirty="0" sz="3200" spc="335">
                <a:latin typeface="Arial MT"/>
                <a:cs typeface="Arial MT"/>
              </a:rPr>
              <a:t> </a:t>
            </a:r>
            <a:r>
              <a:rPr dirty="0" sz="3200" spc="-225">
                <a:latin typeface="Arial MT"/>
                <a:cs typeface="Arial MT"/>
              </a:rPr>
              <a:t>ĐTM; </a:t>
            </a:r>
            <a:r>
              <a:rPr dirty="0" sz="3200" spc="-2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vi</a:t>
            </a:r>
            <a:r>
              <a:rPr dirty="0" sz="3200" spc="-1430">
                <a:latin typeface="Arial MT"/>
                <a:cs typeface="Arial MT"/>
              </a:rPr>
              <a:t>ệ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30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quả</a:t>
            </a:r>
            <a:r>
              <a:rPr dirty="0" sz="3200" spc="-300">
                <a:latin typeface="Arial MT"/>
                <a:cs typeface="Arial MT"/>
              </a:rPr>
              <a:t>n</a:t>
            </a:r>
            <a:r>
              <a:rPr dirty="0" sz="3200" spc="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lý</a:t>
            </a:r>
            <a:r>
              <a:rPr dirty="0" sz="3200" spc="30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 spc="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3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cơ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sở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 spc="-1170">
                <a:latin typeface="Arial MT"/>
                <a:cs typeface="Arial MT"/>
              </a:rPr>
              <a:t>đ</a:t>
            </a:r>
            <a:r>
              <a:rPr dirty="0" sz="3200" spc="-260">
                <a:latin typeface="Arial MT"/>
                <a:cs typeface="Arial MT"/>
              </a:rPr>
              <a:t>i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</a:t>
            </a:r>
            <a:r>
              <a:rPr dirty="0" sz="3200" spc="-5">
                <a:latin typeface="Arial MT"/>
                <a:cs typeface="Arial MT"/>
              </a:rPr>
              <a:t>à</a:t>
            </a:r>
            <a:r>
              <a:rPr dirty="0" sz="3200">
                <a:latin typeface="Arial MT"/>
                <a:cs typeface="Arial MT"/>
              </a:rPr>
              <a:t>o</a:t>
            </a:r>
            <a:r>
              <a:rPr dirty="0" sz="3200" spc="2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v</a:t>
            </a:r>
            <a:r>
              <a:rPr dirty="0" sz="3200" spc="-955">
                <a:latin typeface="Arial MT"/>
                <a:cs typeface="Arial MT"/>
              </a:rPr>
              <a:t>ậ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2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hành 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3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a</a:t>
            </a:r>
            <a:r>
              <a:rPr dirty="0" sz="3200">
                <a:latin typeface="Arial MT"/>
                <a:cs typeface="Arial MT"/>
              </a:rPr>
              <a:t>y 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65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bằn</a:t>
            </a:r>
            <a:r>
              <a:rPr dirty="0" sz="3200" spc="-300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ôn</a:t>
            </a:r>
            <a:r>
              <a:rPr dirty="0" sz="3200">
                <a:latin typeface="Arial MT"/>
                <a:cs typeface="Arial MT"/>
              </a:rPr>
              <a:t>g </a:t>
            </a:r>
            <a:r>
              <a:rPr dirty="0" sz="3200" spc="-36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cụ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phé</a:t>
            </a:r>
            <a:r>
              <a:rPr dirty="0" sz="3200">
                <a:latin typeface="Arial MT"/>
                <a:cs typeface="Arial MT"/>
              </a:rPr>
              <a:t>p </a:t>
            </a:r>
            <a:r>
              <a:rPr dirty="0" sz="3200" spc="-3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 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305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đăn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30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ký</a:t>
            </a:r>
            <a:r>
              <a:rPr dirty="0" sz="3200" spc="30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30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.</a:t>
            </a:r>
            <a:r>
              <a:rPr dirty="0" sz="3200" spc="30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305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3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phê  du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ệ</a:t>
            </a:r>
            <a:r>
              <a:rPr dirty="0" sz="3200">
                <a:latin typeface="Arial MT"/>
                <a:cs typeface="Arial MT"/>
              </a:rPr>
              <a:t>t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k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t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qu</a:t>
            </a:r>
            <a:r>
              <a:rPr dirty="0" sz="3200" spc="-675">
                <a:latin typeface="Arial MT"/>
                <a:cs typeface="Arial MT"/>
              </a:rPr>
              <a:t>ả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5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 </a:t>
            </a:r>
            <a:r>
              <a:rPr dirty="0" sz="3200" spc="-204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</a:t>
            </a:r>
            <a:r>
              <a:rPr dirty="0" sz="3200">
                <a:latin typeface="Arial MT"/>
                <a:cs typeface="Arial MT"/>
              </a:rPr>
              <a:t>o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o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Đ</a:t>
            </a:r>
            <a:r>
              <a:rPr dirty="0" sz="3200" spc="-34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M 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hết  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u</a:t>
            </a:r>
            <a:r>
              <a:rPr dirty="0" sz="3200" spc="385">
                <a:latin typeface="Arial MT"/>
                <a:cs typeface="Arial MT"/>
              </a:rPr>
              <a:t> </a:t>
            </a:r>
            <a:r>
              <a:rPr dirty="0" sz="3200" spc="-195">
                <a:latin typeface="Arial MT"/>
                <a:cs typeface="Arial MT"/>
              </a:rPr>
              <a:t>l</a:t>
            </a:r>
            <a:r>
              <a:rPr dirty="0" sz="3200" spc="-875">
                <a:latin typeface="Arial MT"/>
                <a:cs typeface="Arial MT"/>
              </a:rPr>
              <a:t>ự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39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390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Dự</a:t>
            </a:r>
            <a:r>
              <a:rPr dirty="0" sz="3200" spc="38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385">
                <a:latin typeface="Arial MT"/>
                <a:cs typeface="Arial MT"/>
              </a:rPr>
              <a:t> </a:t>
            </a:r>
            <a:r>
              <a:rPr dirty="0" sz="3200" spc="-1200">
                <a:latin typeface="Arial MT"/>
                <a:cs typeface="Arial MT"/>
              </a:rPr>
              <a:t>đư</a:t>
            </a:r>
            <a:r>
              <a:rPr dirty="0" sz="3200" spc="-1195">
                <a:latin typeface="Arial MT"/>
                <a:cs typeface="Arial MT"/>
              </a:rPr>
              <a:t>ợ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39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38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39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phé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38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 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(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380">
                <a:latin typeface="Arial MT"/>
                <a:cs typeface="Arial MT"/>
              </a:rPr>
              <a:t>hoả</a:t>
            </a:r>
            <a:r>
              <a:rPr dirty="0" sz="3200" spc="-3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6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640">
                <a:latin typeface="Arial MT"/>
                <a:cs typeface="Arial MT"/>
              </a:rPr>
              <a:t>Đi</a:t>
            </a:r>
            <a:r>
              <a:rPr dirty="0" sz="3200" spc="-104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4</a:t>
            </a:r>
            <a:r>
              <a:rPr dirty="0" sz="3200">
                <a:latin typeface="Arial MT"/>
                <a:cs typeface="Arial MT"/>
              </a:rPr>
              <a:t>2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25">
                <a:latin typeface="Arial MT"/>
                <a:cs typeface="Arial MT"/>
              </a:rPr>
              <a:t>Luậ</a:t>
            </a:r>
            <a:r>
              <a:rPr dirty="0" sz="3200" spc="-170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BV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 spc="-10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)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6281" y="599947"/>
            <a:ext cx="515175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latin typeface="Arial MT"/>
                <a:cs typeface="Arial MT"/>
              </a:rPr>
              <a:t>M</a:t>
            </a:r>
            <a:r>
              <a:rPr dirty="0" sz="3600" spc="-1605" b="0">
                <a:latin typeface="Arial MT"/>
                <a:cs typeface="Arial MT"/>
              </a:rPr>
              <a:t>ộ</a:t>
            </a:r>
            <a:r>
              <a:rPr dirty="0" sz="3600" b="0">
                <a:latin typeface="Arial MT"/>
                <a:cs typeface="Arial MT"/>
              </a:rPr>
              <a:t>t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800" b="0">
                <a:latin typeface="Arial MT"/>
                <a:cs typeface="Arial MT"/>
              </a:rPr>
              <a:t>số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6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ể</a:t>
            </a:r>
            <a:r>
              <a:rPr dirty="0" sz="3600" b="0">
                <a:latin typeface="Arial MT"/>
                <a:cs typeface="Arial MT"/>
              </a:rPr>
              <a:t>m m</a:t>
            </a:r>
            <a:r>
              <a:rPr dirty="0" sz="3600" spc="-1240" b="0">
                <a:latin typeface="Arial MT"/>
                <a:cs typeface="Arial MT"/>
              </a:rPr>
              <a:t>ớ</a:t>
            </a:r>
            <a:r>
              <a:rPr dirty="0" sz="3600" b="0">
                <a:latin typeface="Arial MT"/>
                <a:cs typeface="Arial MT"/>
              </a:rPr>
              <a:t>i </a:t>
            </a:r>
            <a:r>
              <a:rPr dirty="0" sz="3600" spc="-800" b="0">
                <a:latin typeface="Arial MT"/>
                <a:cs typeface="Arial MT"/>
              </a:rPr>
              <a:t>về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0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TM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just" marL="278130" indent="-266065">
              <a:lnSpc>
                <a:spcPts val="3740"/>
              </a:lnSpc>
              <a:buSzPct val="106666"/>
              <a:buChar char="-"/>
              <a:tabLst>
                <a:tab pos="278765" algn="l"/>
              </a:tabLst>
            </a:pPr>
            <a:r>
              <a:rPr dirty="0" sz="3000" spc="-5"/>
              <a:t>Quy</a:t>
            </a:r>
            <a:r>
              <a:rPr dirty="0" sz="3000" spc="95"/>
              <a:t> </a:t>
            </a:r>
            <a:r>
              <a:rPr dirty="0" sz="3000" spc="-925"/>
              <a:t>định</a:t>
            </a:r>
            <a:r>
              <a:rPr dirty="0" sz="3000" spc="90"/>
              <a:t> </a:t>
            </a:r>
            <a:r>
              <a:rPr dirty="0" sz="3000"/>
              <a:t>rõ</a:t>
            </a:r>
            <a:r>
              <a:rPr dirty="0" sz="3000" spc="90"/>
              <a:t> </a:t>
            </a:r>
            <a:r>
              <a:rPr dirty="0" sz="3000" spc="-265"/>
              <a:t>thời</a:t>
            </a:r>
            <a:r>
              <a:rPr dirty="0" sz="3000" spc="90"/>
              <a:t> </a:t>
            </a:r>
            <a:r>
              <a:rPr dirty="0" sz="3000" spc="-675"/>
              <a:t>điểm</a:t>
            </a:r>
            <a:r>
              <a:rPr dirty="0" sz="3000" spc="95"/>
              <a:t> </a:t>
            </a:r>
            <a:r>
              <a:rPr dirty="0" sz="3000" spc="-345"/>
              <a:t>phải</a:t>
            </a:r>
            <a:r>
              <a:rPr dirty="0" sz="3000" spc="90"/>
              <a:t> </a:t>
            </a:r>
            <a:r>
              <a:rPr dirty="0" sz="3000"/>
              <a:t>có</a:t>
            </a:r>
            <a:r>
              <a:rPr dirty="0" sz="3000" spc="90"/>
              <a:t> </a:t>
            </a:r>
            <a:r>
              <a:rPr dirty="0" sz="3000" spc="-275"/>
              <a:t>Quyết</a:t>
            </a:r>
            <a:r>
              <a:rPr dirty="0" sz="3000" spc="100"/>
              <a:t> </a:t>
            </a:r>
            <a:r>
              <a:rPr dirty="0" sz="3000" spc="-925"/>
              <a:t>định</a:t>
            </a:r>
            <a:r>
              <a:rPr dirty="0" sz="3000" spc="90"/>
              <a:t> </a:t>
            </a:r>
            <a:r>
              <a:rPr dirty="0" sz="3000" spc="-10"/>
              <a:t>phê</a:t>
            </a:r>
            <a:endParaRPr sz="3000"/>
          </a:p>
          <a:p>
            <a:pPr algn="just" marL="12700" marR="5080">
              <a:lnSpc>
                <a:spcPct val="100000"/>
              </a:lnSpc>
              <a:spcBef>
                <a:spcPts val="55"/>
              </a:spcBef>
            </a:pPr>
            <a:r>
              <a:rPr dirty="0" sz="3000" spc="-275"/>
              <a:t>duyệt</a:t>
            </a:r>
            <a:r>
              <a:rPr dirty="0" sz="3000" spc="-270"/>
              <a:t> </a:t>
            </a:r>
            <a:r>
              <a:rPr dirty="0" sz="3000" spc="-280"/>
              <a:t>ĐTM</a:t>
            </a:r>
            <a:r>
              <a:rPr dirty="0" sz="3000" spc="-275"/>
              <a:t> </a:t>
            </a:r>
            <a:r>
              <a:rPr dirty="0" sz="3000"/>
              <a:t>và </a:t>
            </a:r>
            <a:r>
              <a:rPr dirty="0" sz="3000" spc="-265"/>
              <a:t>thời </a:t>
            </a:r>
            <a:r>
              <a:rPr dirty="0" sz="3000" spc="-340"/>
              <a:t>hiệu</a:t>
            </a:r>
            <a:r>
              <a:rPr dirty="0" sz="3000" spc="-335"/>
              <a:t> </a:t>
            </a:r>
            <a:r>
              <a:rPr dirty="0" sz="3000"/>
              <a:t>có </a:t>
            </a:r>
            <a:r>
              <a:rPr dirty="0" sz="3000" spc="-340"/>
              <a:t>hiệu</a:t>
            </a:r>
            <a:r>
              <a:rPr dirty="0" sz="3000" spc="-335"/>
              <a:t> lực</a:t>
            </a:r>
            <a:r>
              <a:rPr dirty="0" sz="3000" spc="-330"/>
              <a:t> </a:t>
            </a:r>
            <a:r>
              <a:rPr dirty="0" sz="3000" spc="-450"/>
              <a:t>của</a:t>
            </a:r>
            <a:r>
              <a:rPr dirty="0" sz="3000" spc="-445"/>
              <a:t> </a:t>
            </a:r>
            <a:r>
              <a:rPr dirty="0" sz="3000" spc="-275"/>
              <a:t>Quyết </a:t>
            </a:r>
            <a:r>
              <a:rPr dirty="0" sz="3000" spc="-270"/>
              <a:t> </a:t>
            </a:r>
            <a:r>
              <a:rPr dirty="0" sz="3000" spc="-1845"/>
              <a:t>đ</a:t>
            </a:r>
            <a:r>
              <a:rPr dirty="0" sz="3000" spc="-1839"/>
              <a:t>ị</a:t>
            </a:r>
            <a:r>
              <a:rPr dirty="0" sz="3000" spc="-10"/>
              <a:t>n</a:t>
            </a:r>
            <a:r>
              <a:rPr dirty="0" sz="3000"/>
              <a:t>h</a:t>
            </a:r>
            <a:r>
              <a:rPr dirty="0" sz="3000" spc="75"/>
              <a:t> </a:t>
            </a:r>
            <a:r>
              <a:rPr dirty="0" sz="3000" spc="-10"/>
              <a:t>ph</a:t>
            </a:r>
            <a:r>
              <a:rPr dirty="0" sz="3000"/>
              <a:t>ê</a:t>
            </a:r>
            <a:r>
              <a:rPr dirty="0" sz="3000" spc="75"/>
              <a:t> </a:t>
            </a:r>
            <a:r>
              <a:rPr dirty="0" sz="3000" spc="-10"/>
              <a:t>du</a:t>
            </a:r>
            <a:r>
              <a:rPr dirty="0" sz="3000" spc="-445"/>
              <a:t>y</a:t>
            </a:r>
            <a:r>
              <a:rPr dirty="0" sz="3000" spc="-900"/>
              <a:t>ệ</a:t>
            </a:r>
            <a:r>
              <a:rPr dirty="0" sz="3000"/>
              <a:t>t</a:t>
            </a:r>
            <a:r>
              <a:rPr dirty="0" sz="3000" spc="85"/>
              <a:t> </a:t>
            </a:r>
            <a:r>
              <a:rPr dirty="0" sz="3000" spc="-10"/>
              <a:t>bá</a:t>
            </a:r>
            <a:r>
              <a:rPr dirty="0" sz="3000"/>
              <a:t>o</a:t>
            </a:r>
            <a:r>
              <a:rPr dirty="0" sz="3000" spc="75"/>
              <a:t> </a:t>
            </a:r>
            <a:r>
              <a:rPr dirty="0" sz="3000"/>
              <a:t>c</a:t>
            </a:r>
            <a:r>
              <a:rPr dirty="0" sz="3000" spc="-10"/>
              <a:t>á</a:t>
            </a:r>
            <a:r>
              <a:rPr dirty="0" sz="3000"/>
              <a:t>o</a:t>
            </a:r>
            <a:r>
              <a:rPr dirty="0" sz="3000" spc="75"/>
              <a:t> </a:t>
            </a:r>
            <a:r>
              <a:rPr dirty="0" sz="3000" spc="-525"/>
              <a:t>Đ</a:t>
            </a:r>
            <a:r>
              <a:rPr dirty="0" sz="3000" spc="-320"/>
              <a:t>T</a:t>
            </a:r>
            <a:r>
              <a:rPr dirty="0" sz="3000"/>
              <a:t>M</a:t>
            </a:r>
            <a:r>
              <a:rPr dirty="0" sz="3000" spc="85"/>
              <a:t> </a:t>
            </a:r>
            <a:r>
              <a:rPr dirty="0" sz="3000"/>
              <a:t>(k</a:t>
            </a:r>
            <a:r>
              <a:rPr dirty="0" sz="3000" spc="-10"/>
              <a:t>h</a:t>
            </a:r>
            <a:r>
              <a:rPr dirty="0" sz="3000"/>
              <a:t>i</a:t>
            </a:r>
            <a:r>
              <a:rPr dirty="0" sz="3000" spc="80"/>
              <a:t> </a:t>
            </a:r>
            <a:r>
              <a:rPr dirty="0" sz="3000"/>
              <a:t>tr</a:t>
            </a:r>
            <a:r>
              <a:rPr dirty="0" sz="3000" spc="-5"/>
              <a:t>i</a:t>
            </a:r>
            <a:r>
              <a:rPr dirty="0" sz="3000" spc="-1345"/>
              <a:t>ể</a:t>
            </a:r>
            <a:r>
              <a:rPr dirty="0" sz="3000"/>
              <a:t>n</a:t>
            </a:r>
            <a:r>
              <a:rPr dirty="0" sz="3000" spc="75"/>
              <a:t> </a:t>
            </a:r>
            <a:r>
              <a:rPr dirty="0" sz="3000"/>
              <a:t>k</a:t>
            </a:r>
            <a:r>
              <a:rPr dirty="0" sz="3000" spc="-10"/>
              <a:t>ha</a:t>
            </a:r>
            <a:r>
              <a:rPr dirty="0" sz="3000"/>
              <a:t>i</a:t>
            </a:r>
            <a:r>
              <a:rPr dirty="0" sz="3000" spc="80"/>
              <a:t> </a:t>
            </a:r>
            <a:r>
              <a:rPr dirty="0" sz="3000"/>
              <a:t>x</a:t>
            </a:r>
            <a:r>
              <a:rPr dirty="0" sz="3000" spc="-10"/>
              <a:t>â</a:t>
            </a:r>
            <a:r>
              <a:rPr dirty="0" sz="3000"/>
              <a:t>y  </a:t>
            </a:r>
            <a:r>
              <a:rPr dirty="0" sz="3000" spc="-365"/>
              <a:t>d</a:t>
            </a:r>
            <a:r>
              <a:rPr dirty="0" sz="3000" spc="-635"/>
              <a:t>ự</a:t>
            </a:r>
            <a:r>
              <a:rPr dirty="0" sz="3000" spc="-10"/>
              <a:t>n</a:t>
            </a:r>
            <a:r>
              <a:rPr dirty="0" sz="3000"/>
              <a:t>g</a:t>
            </a:r>
            <a:r>
              <a:rPr dirty="0" sz="3000" spc="400"/>
              <a:t> </a:t>
            </a:r>
            <a:r>
              <a:rPr dirty="0" sz="3000"/>
              <a:t>và</a:t>
            </a:r>
            <a:r>
              <a:rPr dirty="0" sz="3000" spc="400"/>
              <a:t> </a:t>
            </a:r>
            <a:r>
              <a:rPr dirty="0" sz="3000"/>
              <a:t>có</a:t>
            </a:r>
            <a:r>
              <a:rPr dirty="0" sz="3000" spc="400"/>
              <a:t> </a:t>
            </a:r>
            <a:r>
              <a:rPr dirty="0" sz="3000" spc="-10"/>
              <a:t>h</a:t>
            </a:r>
            <a:r>
              <a:rPr dirty="0" sz="3000" spc="-5"/>
              <a:t>i</a:t>
            </a:r>
            <a:r>
              <a:rPr dirty="0" sz="3000" spc="-869"/>
              <a:t>ệ</a:t>
            </a:r>
            <a:r>
              <a:rPr dirty="0" sz="3000" spc="-480"/>
              <a:t>u</a:t>
            </a:r>
            <a:r>
              <a:rPr dirty="0" sz="3000" spc="400"/>
              <a:t> </a:t>
            </a:r>
            <a:r>
              <a:rPr dirty="0" sz="3000" spc="-190"/>
              <a:t>l</a:t>
            </a:r>
            <a:r>
              <a:rPr dirty="0" sz="3000" spc="-815"/>
              <a:t>ự</a:t>
            </a:r>
            <a:r>
              <a:rPr dirty="0" sz="3000"/>
              <a:t>c</a:t>
            </a:r>
            <a:r>
              <a:rPr dirty="0" sz="3000" spc="405"/>
              <a:t> </a:t>
            </a:r>
            <a:r>
              <a:rPr dirty="0" sz="3000" spc="-1055"/>
              <a:t>đế</a:t>
            </a:r>
            <a:r>
              <a:rPr dirty="0" sz="3000" spc="-580"/>
              <a:t>n</a:t>
            </a:r>
            <a:r>
              <a:rPr dirty="0" sz="3000" spc="400"/>
              <a:t> </a:t>
            </a:r>
            <a:r>
              <a:rPr dirty="0" sz="3000"/>
              <a:t>k</a:t>
            </a:r>
            <a:r>
              <a:rPr dirty="0" sz="3000" spc="-10"/>
              <a:t>h</a:t>
            </a:r>
            <a:r>
              <a:rPr dirty="0" sz="3000"/>
              <a:t>i</a:t>
            </a:r>
            <a:r>
              <a:rPr dirty="0" sz="3000" spc="400"/>
              <a:t> </a:t>
            </a:r>
            <a:r>
              <a:rPr dirty="0" sz="3000" spc="-365"/>
              <a:t>d</a:t>
            </a:r>
            <a:r>
              <a:rPr dirty="0" sz="3000" spc="-640"/>
              <a:t>ự</a:t>
            </a:r>
            <a:r>
              <a:rPr dirty="0" sz="3000" spc="409"/>
              <a:t> </a:t>
            </a:r>
            <a:r>
              <a:rPr dirty="0" sz="3000" spc="-10"/>
              <a:t>á</a:t>
            </a:r>
            <a:r>
              <a:rPr dirty="0" sz="3000"/>
              <a:t>n</a:t>
            </a:r>
            <a:r>
              <a:rPr dirty="0" sz="3000" spc="400"/>
              <a:t> </a:t>
            </a:r>
            <a:r>
              <a:rPr dirty="0" sz="3000" spc="-1175"/>
              <a:t>đ</a:t>
            </a:r>
            <a:r>
              <a:rPr dirty="0" sz="3000" spc="-1160"/>
              <a:t>ư</a:t>
            </a:r>
            <a:r>
              <a:rPr dirty="0" sz="3000" spc="-695"/>
              <a:t>ợ</a:t>
            </a:r>
            <a:r>
              <a:rPr dirty="0" sz="3000" spc="-345"/>
              <a:t>c</a:t>
            </a:r>
            <a:r>
              <a:rPr dirty="0" sz="3000" spc="405"/>
              <a:t> </a:t>
            </a:r>
            <a:r>
              <a:rPr dirty="0" sz="3000" spc="-445"/>
              <a:t>c</a:t>
            </a:r>
            <a:r>
              <a:rPr dirty="0" sz="3000" spc="-900"/>
              <a:t>ấ</a:t>
            </a:r>
            <a:r>
              <a:rPr dirty="0" sz="3000"/>
              <a:t>p  </a:t>
            </a:r>
            <a:r>
              <a:rPr dirty="0" sz="3000" spc="-340"/>
              <a:t>giấy</a:t>
            </a:r>
            <a:r>
              <a:rPr dirty="0" sz="3000" spc="-335"/>
              <a:t> </a:t>
            </a:r>
            <a:r>
              <a:rPr dirty="0" sz="3000" spc="-10"/>
              <a:t>phép </a:t>
            </a:r>
            <a:r>
              <a:rPr dirty="0" sz="3000" spc="-5"/>
              <a:t>môi </a:t>
            </a:r>
            <a:r>
              <a:rPr dirty="0" sz="3000" spc="-260"/>
              <a:t>trường). </a:t>
            </a:r>
            <a:r>
              <a:rPr dirty="0" sz="3000" spc="-355"/>
              <a:t>Việc</a:t>
            </a:r>
            <a:r>
              <a:rPr dirty="0" sz="3000" spc="-350"/>
              <a:t> </a:t>
            </a:r>
            <a:r>
              <a:rPr dirty="0" sz="3000" spc="-5"/>
              <a:t>thanh tra, </a:t>
            </a:r>
            <a:r>
              <a:rPr dirty="0" sz="3000" spc="-340"/>
              <a:t>kiểm</a:t>
            </a:r>
            <a:r>
              <a:rPr dirty="0" sz="3000" spc="-335"/>
              <a:t> </a:t>
            </a:r>
            <a:r>
              <a:rPr dirty="0" sz="3000"/>
              <a:t>tra </a:t>
            </a:r>
            <a:r>
              <a:rPr dirty="0" sz="3000" spc="5"/>
              <a:t> </a:t>
            </a:r>
            <a:r>
              <a:rPr dirty="0" sz="3000"/>
              <a:t>s</a:t>
            </a:r>
            <a:r>
              <a:rPr dirty="0" sz="3000" spc="-10"/>
              <a:t>a</a:t>
            </a:r>
            <a:r>
              <a:rPr dirty="0" sz="3000"/>
              <a:t>u </a:t>
            </a:r>
            <a:r>
              <a:rPr dirty="0" sz="3000" spc="-350"/>
              <a:t> </a:t>
            </a:r>
            <a:r>
              <a:rPr dirty="0" sz="3000"/>
              <a:t>k</a:t>
            </a:r>
            <a:r>
              <a:rPr dirty="0" sz="3000" spc="-10"/>
              <a:t>h</a:t>
            </a:r>
            <a:r>
              <a:rPr dirty="0" sz="3000"/>
              <a:t>i </a:t>
            </a:r>
            <a:r>
              <a:rPr dirty="0" sz="3000" spc="-345"/>
              <a:t> </a:t>
            </a:r>
            <a:r>
              <a:rPr dirty="0" sz="3000" spc="-1175"/>
              <a:t>đ</a:t>
            </a:r>
            <a:r>
              <a:rPr dirty="0" sz="3000" spc="-1160"/>
              <a:t>ư</a:t>
            </a:r>
            <a:r>
              <a:rPr dirty="0" sz="3000" spc="-695"/>
              <a:t>ợ</a:t>
            </a:r>
            <a:r>
              <a:rPr dirty="0" sz="3000" spc="-345"/>
              <a:t>c</a:t>
            </a:r>
            <a:r>
              <a:rPr dirty="0" sz="3000"/>
              <a:t> </a:t>
            </a:r>
            <a:r>
              <a:rPr dirty="0" sz="3000" spc="-345"/>
              <a:t> </a:t>
            </a:r>
            <a:r>
              <a:rPr dirty="0" sz="3000" spc="-445"/>
              <a:t>c</a:t>
            </a:r>
            <a:r>
              <a:rPr dirty="0" sz="3000" spc="-900"/>
              <a:t>ấ</a:t>
            </a:r>
            <a:r>
              <a:rPr dirty="0" sz="3000"/>
              <a:t>p </a:t>
            </a:r>
            <a:r>
              <a:rPr dirty="0" sz="3000" spc="-350"/>
              <a:t> </a:t>
            </a:r>
            <a:r>
              <a:rPr dirty="0" sz="3000" spc="-10"/>
              <a:t>g</a:t>
            </a:r>
            <a:r>
              <a:rPr dirty="0" sz="3000" spc="-5"/>
              <a:t>i</a:t>
            </a:r>
            <a:r>
              <a:rPr dirty="0" sz="3000" spc="-900"/>
              <a:t>ấ</a:t>
            </a:r>
            <a:r>
              <a:rPr dirty="0" sz="3000" spc="-445"/>
              <a:t>y</a:t>
            </a:r>
            <a:r>
              <a:rPr dirty="0" sz="3000"/>
              <a:t> </a:t>
            </a:r>
            <a:r>
              <a:rPr dirty="0" sz="3000" spc="-345"/>
              <a:t> </a:t>
            </a:r>
            <a:r>
              <a:rPr dirty="0" sz="3000" spc="-10"/>
              <a:t>phé</a:t>
            </a:r>
            <a:r>
              <a:rPr dirty="0" sz="3000"/>
              <a:t>p </a:t>
            </a:r>
            <a:r>
              <a:rPr dirty="0" sz="3000" spc="-350"/>
              <a:t> </a:t>
            </a:r>
            <a:r>
              <a:rPr dirty="0" sz="3000"/>
              <a:t>m</a:t>
            </a:r>
            <a:r>
              <a:rPr dirty="0" sz="3000" spc="-10"/>
              <a:t>ô</a:t>
            </a:r>
            <a:r>
              <a:rPr dirty="0" sz="3000"/>
              <a:t>i </a:t>
            </a:r>
            <a:r>
              <a:rPr dirty="0" sz="3000" spc="-345"/>
              <a:t> </a:t>
            </a:r>
            <a:r>
              <a:rPr dirty="0" sz="3000"/>
              <a:t>tr</a:t>
            </a:r>
            <a:r>
              <a:rPr dirty="0" sz="3000" spc="-990"/>
              <a:t>ư</a:t>
            </a:r>
            <a:r>
              <a:rPr dirty="0" sz="3000" spc="-1040"/>
              <a:t>ờ</a:t>
            </a:r>
            <a:r>
              <a:rPr dirty="0" sz="3000" spc="-10"/>
              <a:t>n</a:t>
            </a:r>
            <a:r>
              <a:rPr dirty="0" sz="3000"/>
              <a:t>g </a:t>
            </a:r>
            <a:r>
              <a:rPr dirty="0" sz="3000" spc="-350"/>
              <a:t> </a:t>
            </a:r>
            <a:r>
              <a:rPr dirty="0" sz="3000"/>
              <a:t>t</a:t>
            </a:r>
            <a:r>
              <a:rPr dirty="0" sz="3000" spc="-5"/>
              <a:t>h</a:t>
            </a:r>
            <a:r>
              <a:rPr dirty="0" sz="3000" spc="-990"/>
              <a:t>ự</a:t>
            </a:r>
            <a:r>
              <a:rPr dirty="0" sz="3000"/>
              <a:t>c  </a:t>
            </a:r>
            <a:r>
              <a:rPr dirty="0" sz="3000" spc="-10"/>
              <a:t>h</a:t>
            </a:r>
            <a:r>
              <a:rPr dirty="0" sz="3000" spc="-5"/>
              <a:t>i</a:t>
            </a:r>
            <a:r>
              <a:rPr dirty="0" sz="3000" spc="-869"/>
              <a:t>ệ</a:t>
            </a:r>
            <a:r>
              <a:rPr dirty="0" sz="3000" spc="-480"/>
              <a:t>n</a:t>
            </a:r>
            <a:r>
              <a:rPr dirty="0" sz="3000" spc="-5"/>
              <a:t> </a:t>
            </a:r>
            <a:r>
              <a:rPr dirty="0" sz="3000"/>
              <a:t>t</a:t>
            </a:r>
            <a:r>
              <a:rPr dirty="0" sz="3000" spc="-5"/>
              <a:t>h</a:t>
            </a:r>
            <a:r>
              <a:rPr dirty="0" sz="3000" spc="-10"/>
              <a:t>e</a:t>
            </a:r>
            <a:r>
              <a:rPr dirty="0" sz="3000"/>
              <a:t>o</a:t>
            </a:r>
            <a:r>
              <a:rPr dirty="0" sz="3000" spc="-5"/>
              <a:t> </a:t>
            </a:r>
            <a:r>
              <a:rPr dirty="0" sz="3000" spc="-10"/>
              <a:t>g</a:t>
            </a:r>
            <a:r>
              <a:rPr dirty="0" sz="3000" spc="-5"/>
              <a:t>i</a:t>
            </a:r>
            <a:r>
              <a:rPr dirty="0" sz="3000" spc="-900"/>
              <a:t>ấ</a:t>
            </a:r>
            <a:r>
              <a:rPr dirty="0" sz="3000" spc="-445"/>
              <a:t>y</a:t>
            </a:r>
            <a:r>
              <a:rPr dirty="0" sz="3000"/>
              <a:t> </a:t>
            </a:r>
            <a:r>
              <a:rPr dirty="0" sz="3000" spc="-10"/>
              <a:t>phé</a:t>
            </a:r>
            <a:r>
              <a:rPr dirty="0" sz="3000"/>
              <a:t>p</a:t>
            </a:r>
            <a:r>
              <a:rPr dirty="0" sz="3000" spc="-5"/>
              <a:t> </a:t>
            </a:r>
            <a:r>
              <a:rPr dirty="0" sz="3000"/>
              <a:t>m</a:t>
            </a:r>
            <a:r>
              <a:rPr dirty="0" sz="3000" spc="-10"/>
              <a:t>ô</a:t>
            </a:r>
            <a:r>
              <a:rPr dirty="0" sz="3000"/>
              <a:t>i</a:t>
            </a:r>
            <a:r>
              <a:rPr dirty="0" sz="3000" spc="-5"/>
              <a:t> </a:t>
            </a:r>
            <a:r>
              <a:rPr dirty="0" sz="3000"/>
              <a:t>tr</a:t>
            </a:r>
            <a:r>
              <a:rPr dirty="0" sz="3000" spc="-990"/>
              <a:t>ư</a:t>
            </a:r>
            <a:r>
              <a:rPr dirty="0" sz="3000" spc="-1040"/>
              <a:t>ờ</a:t>
            </a:r>
            <a:r>
              <a:rPr dirty="0" sz="3000" spc="-10"/>
              <a:t>ng</a:t>
            </a:r>
            <a:r>
              <a:rPr dirty="0" sz="3000"/>
              <a:t>.</a:t>
            </a:r>
            <a:endParaRPr sz="3000"/>
          </a:p>
          <a:p>
            <a:pPr algn="just" marL="12700" marR="5080">
              <a:lnSpc>
                <a:spcPct val="100000"/>
              </a:lnSpc>
              <a:spcBef>
                <a:spcPts val="720"/>
              </a:spcBef>
              <a:buChar char="-"/>
              <a:tabLst>
                <a:tab pos="314325" algn="l"/>
              </a:tabLst>
            </a:pPr>
            <a:r>
              <a:rPr dirty="0" sz="3000" spc="5"/>
              <a:t>T</a:t>
            </a:r>
            <a:r>
              <a:rPr dirty="0" sz="3000" spc="-5"/>
              <a:t>h</a:t>
            </a:r>
            <a:r>
              <a:rPr dirty="0" sz="3000" spc="-1040"/>
              <a:t>ờ</a:t>
            </a:r>
            <a:r>
              <a:rPr dirty="0" sz="3000"/>
              <a:t>i </a:t>
            </a:r>
            <a:r>
              <a:rPr dirty="0" sz="3000" spc="-300"/>
              <a:t> </a:t>
            </a:r>
            <a:r>
              <a:rPr dirty="0" sz="3000" spc="-1100"/>
              <a:t>đ</a:t>
            </a:r>
            <a:r>
              <a:rPr dirty="0" sz="3000" spc="-250"/>
              <a:t>i</a:t>
            </a:r>
            <a:r>
              <a:rPr dirty="0" sz="3000" spc="-740"/>
              <a:t>ể</a:t>
            </a:r>
            <a:r>
              <a:rPr dirty="0" sz="3000" spc="-610"/>
              <a:t>m</a:t>
            </a:r>
            <a:r>
              <a:rPr dirty="0" sz="3000"/>
              <a:t> </a:t>
            </a:r>
            <a:r>
              <a:rPr dirty="0" sz="3000" spc="-295"/>
              <a:t> </a:t>
            </a:r>
            <a:r>
              <a:rPr dirty="0" sz="3000"/>
              <a:t>t</a:t>
            </a:r>
            <a:r>
              <a:rPr dirty="0" sz="3000" spc="-5"/>
              <a:t>h</a:t>
            </a:r>
            <a:r>
              <a:rPr dirty="0" sz="3000" spc="-1345"/>
              <a:t>ẩ</a:t>
            </a:r>
            <a:r>
              <a:rPr dirty="0" sz="3000"/>
              <a:t>m </a:t>
            </a:r>
            <a:r>
              <a:rPr dirty="0" sz="3000" spc="-295"/>
              <a:t> </a:t>
            </a:r>
            <a:r>
              <a:rPr dirty="0" sz="3000" spc="-1845"/>
              <a:t>đ</a:t>
            </a:r>
            <a:r>
              <a:rPr dirty="0" sz="3000" spc="-1839"/>
              <a:t>ị</a:t>
            </a:r>
            <a:r>
              <a:rPr dirty="0" sz="3000" spc="-10"/>
              <a:t>n</a:t>
            </a:r>
            <a:r>
              <a:rPr dirty="0" sz="3000"/>
              <a:t>h </a:t>
            </a:r>
            <a:r>
              <a:rPr dirty="0" sz="3000" spc="-300"/>
              <a:t> </a:t>
            </a:r>
            <a:r>
              <a:rPr dirty="0" sz="3000" spc="-525"/>
              <a:t>Đ</a:t>
            </a:r>
            <a:r>
              <a:rPr dirty="0" sz="3000" spc="-320"/>
              <a:t>T</a:t>
            </a:r>
            <a:r>
              <a:rPr dirty="0" sz="3000"/>
              <a:t>M </a:t>
            </a:r>
            <a:r>
              <a:rPr dirty="0" sz="3000" spc="-295"/>
              <a:t> </a:t>
            </a:r>
            <a:r>
              <a:rPr dirty="0" sz="3000"/>
              <a:t>c</a:t>
            </a:r>
            <a:r>
              <a:rPr dirty="0" sz="3000" spc="-10"/>
              <a:t>h</a:t>
            </a:r>
            <a:r>
              <a:rPr dirty="0" sz="3000" spc="-1345"/>
              <a:t>ậ</a:t>
            </a:r>
            <a:r>
              <a:rPr dirty="0" sz="3000"/>
              <a:t>m </a:t>
            </a:r>
            <a:r>
              <a:rPr dirty="0" sz="3000" spc="-295"/>
              <a:t> </a:t>
            </a:r>
            <a:r>
              <a:rPr dirty="0" sz="3000" spc="-395"/>
              <a:t>hơ</a:t>
            </a:r>
            <a:r>
              <a:rPr dirty="0" sz="3000" spc="-275"/>
              <a:t>n</a:t>
            </a:r>
            <a:r>
              <a:rPr dirty="0" sz="3000"/>
              <a:t> </a:t>
            </a:r>
            <a:r>
              <a:rPr dirty="0" sz="3000" spc="-300"/>
              <a:t> </a:t>
            </a:r>
            <a:r>
              <a:rPr dirty="0" sz="3000"/>
              <a:t>tr</a:t>
            </a:r>
            <a:r>
              <a:rPr dirty="0" sz="3000" spc="-990"/>
              <a:t>ư</a:t>
            </a:r>
            <a:r>
              <a:rPr dirty="0" sz="3000" spc="-1040"/>
              <a:t>ớ</a:t>
            </a:r>
            <a:r>
              <a:rPr dirty="0" sz="3000"/>
              <a:t>c  </a:t>
            </a:r>
            <a:r>
              <a:rPr dirty="0" sz="3000" spc="-340"/>
              <a:t>(trước</a:t>
            </a:r>
            <a:r>
              <a:rPr dirty="0" sz="3000" spc="-335"/>
              <a:t> </a:t>
            </a:r>
            <a:r>
              <a:rPr dirty="0" sz="3000" spc="-5"/>
              <a:t>là </a:t>
            </a:r>
            <a:r>
              <a:rPr dirty="0" sz="3000" spc="-10"/>
              <a:t>giai </a:t>
            </a:r>
            <a:r>
              <a:rPr dirty="0" sz="3000" spc="-675"/>
              <a:t>đoạn</a:t>
            </a:r>
            <a:r>
              <a:rPr dirty="0" sz="3000" spc="-670"/>
              <a:t> </a:t>
            </a:r>
            <a:r>
              <a:rPr dirty="0" sz="3000" spc="-340"/>
              <a:t>tiền</a:t>
            </a:r>
            <a:r>
              <a:rPr dirty="0" sz="3000" spc="-335"/>
              <a:t> </a:t>
            </a:r>
            <a:r>
              <a:rPr dirty="0" sz="3000" spc="-450"/>
              <a:t>khả</a:t>
            </a:r>
            <a:r>
              <a:rPr dirty="0" sz="3000" spc="-445"/>
              <a:t> </a:t>
            </a:r>
            <a:r>
              <a:rPr dirty="0" sz="3000" spc="-5"/>
              <a:t>thi </a:t>
            </a:r>
            <a:r>
              <a:rPr dirty="0" sz="3000" spc="-10"/>
              <a:t>nay </a:t>
            </a:r>
            <a:r>
              <a:rPr dirty="0" sz="3000" spc="-5"/>
              <a:t>là </a:t>
            </a:r>
            <a:r>
              <a:rPr dirty="0" sz="3000" spc="-10"/>
              <a:t>giai </a:t>
            </a:r>
            <a:r>
              <a:rPr dirty="0" sz="3000" spc="-680"/>
              <a:t>đoạn </a:t>
            </a:r>
            <a:r>
              <a:rPr dirty="0" sz="3000" spc="-675"/>
              <a:t> </a:t>
            </a:r>
            <a:r>
              <a:rPr dirty="0" sz="3000" spc="-10"/>
              <a:t>ngh</a:t>
            </a:r>
            <a:r>
              <a:rPr dirty="0" sz="3000" spc="-5"/>
              <a:t>i</a:t>
            </a:r>
            <a:r>
              <a:rPr dirty="0" sz="3000" spc="-10"/>
              <a:t>ê</a:t>
            </a:r>
            <a:r>
              <a:rPr dirty="0" sz="3000"/>
              <a:t>n</a:t>
            </a:r>
            <a:r>
              <a:rPr dirty="0" sz="3000" spc="85"/>
              <a:t> </a:t>
            </a:r>
            <a:r>
              <a:rPr dirty="0" sz="3000" spc="-335"/>
              <a:t>c</a:t>
            </a:r>
            <a:r>
              <a:rPr dirty="0" sz="3000" spc="-660"/>
              <a:t>ứ</a:t>
            </a:r>
            <a:r>
              <a:rPr dirty="0" sz="3000"/>
              <a:t>u</a:t>
            </a:r>
            <a:r>
              <a:rPr dirty="0" sz="3000" spc="85"/>
              <a:t> </a:t>
            </a:r>
            <a:r>
              <a:rPr dirty="0" sz="3000"/>
              <a:t>k</a:t>
            </a:r>
            <a:r>
              <a:rPr dirty="0" sz="3000" spc="-10"/>
              <a:t>h</a:t>
            </a:r>
            <a:r>
              <a:rPr dirty="0" sz="3000" spc="-1335"/>
              <a:t>ả</a:t>
            </a:r>
            <a:r>
              <a:rPr dirty="0" sz="3000" spc="85"/>
              <a:t> </a:t>
            </a:r>
            <a:r>
              <a:rPr dirty="0" sz="3000"/>
              <a:t>t</a:t>
            </a:r>
            <a:r>
              <a:rPr dirty="0" sz="3000" spc="-5"/>
              <a:t>h</a:t>
            </a:r>
            <a:r>
              <a:rPr dirty="0" sz="3000" spc="-10"/>
              <a:t>i</a:t>
            </a:r>
            <a:r>
              <a:rPr dirty="0" sz="3000"/>
              <a:t>)</a:t>
            </a:r>
            <a:r>
              <a:rPr dirty="0" sz="3000" spc="90"/>
              <a:t> </a:t>
            </a:r>
            <a:r>
              <a:rPr dirty="0" sz="3000" spc="-10"/>
              <a:t>d</a:t>
            </a:r>
            <a:r>
              <a:rPr dirty="0" sz="3000"/>
              <a:t>o</a:t>
            </a:r>
            <a:r>
              <a:rPr dirty="0" sz="3000" spc="85"/>
              <a:t> </a:t>
            </a:r>
            <a:r>
              <a:rPr dirty="0" sz="3000" spc="-869"/>
              <a:t>đ</a:t>
            </a:r>
            <a:r>
              <a:rPr dirty="0" sz="3000" spc="-480"/>
              <a:t>ó</a:t>
            </a:r>
            <a:r>
              <a:rPr dirty="0" sz="3000" spc="85"/>
              <a:t> </a:t>
            </a:r>
            <a:r>
              <a:rPr dirty="0" sz="3000" spc="-525"/>
              <a:t>Đ</a:t>
            </a:r>
            <a:r>
              <a:rPr dirty="0" sz="3000" spc="-320"/>
              <a:t>T</a:t>
            </a:r>
            <a:r>
              <a:rPr dirty="0" sz="3000"/>
              <a:t>M</a:t>
            </a:r>
            <a:r>
              <a:rPr dirty="0" sz="3000" spc="90"/>
              <a:t> </a:t>
            </a:r>
            <a:r>
              <a:rPr dirty="0" sz="3000"/>
              <a:t>k</a:t>
            </a:r>
            <a:r>
              <a:rPr dirty="0" sz="3000" spc="-10"/>
              <a:t>h</a:t>
            </a:r>
            <a:r>
              <a:rPr dirty="0" sz="3000"/>
              <a:t>i</a:t>
            </a:r>
            <a:r>
              <a:rPr dirty="0" sz="3000" spc="85"/>
              <a:t> </a:t>
            </a:r>
            <a:r>
              <a:rPr dirty="0" sz="3000" spc="-869"/>
              <a:t>đ</a:t>
            </a:r>
            <a:r>
              <a:rPr dirty="0" sz="3000" spc="-480"/>
              <a:t>ã</a:t>
            </a:r>
            <a:r>
              <a:rPr dirty="0" sz="3000" spc="85"/>
              <a:t> </a:t>
            </a:r>
            <a:r>
              <a:rPr dirty="0" sz="3000"/>
              <a:t>có</a:t>
            </a:r>
            <a:r>
              <a:rPr dirty="0" sz="3000" spc="85"/>
              <a:t> </a:t>
            </a:r>
            <a:r>
              <a:rPr dirty="0" sz="3000"/>
              <a:t>t</a:t>
            </a:r>
            <a:r>
              <a:rPr dirty="0" sz="3000" spc="-5"/>
              <a:t>h</a:t>
            </a:r>
            <a:r>
              <a:rPr dirty="0" sz="3000" spc="-10"/>
              <a:t>ôn</a:t>
            </a:r>
            <a:r>
              <a:rPr dirty="0" sz="3000"/>
              <a:t>g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535940" y="5988811"/>
            <a:ext cx="72847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 MT"/>
                <a:cs typeface="Arial MT"/>
              </a:rPr>
              <a:t>t</a:t>
            </a:r>
            <a:r>
              <a:rPr dirty="0" sz="3000" spc="-5">
                <a:latin typeface="Arial MT"/>
                <a:cs typeface="Arial MT"/>
              </a:rPr>
              <a:t>i</a:t>
            </a:r>
            <a:r>
              <a:rPr dirty="0" sz="3000">
                <a:latin typeface="Arial MT"/>
                <a:cs typeface="Arial MT"/>
              </a:rPr>
              <a:t>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</a:t>
            </a:r>
            <a:r>
              <a:rPr dirty="0" sz="3000" spc="-10">
                <a:latin typeface="Arial MT"/>
                <a:cs typeface="Arial MT"/>
              </a:rPr>
              <a:t>á</a:t>
            </a:r>
            <a:r>
              <a:rPr dirty="0" sz="3000">
                <a:latin typeface="Arial MT"/>
                <a:cs typeface="Arial MT"/>
              </a:rPr>
              <a:t>c c</a:t>
            </a:r>
            <a:r>
              <a:rPr dirty="0" sz="3000" spc="-10">
                <a:latin typeface="Arial MT"/>
                <a:cs typeface="Arial MT"/>
              </a:rPr>
              <a:t>ôn</a:t>
            </a:r>
            <a:r>
              <a:rPr dirty="0" sz="3000">
                <a:latin typeface="Arial MT"/>
                <a:cs typeface="Arial MT"/>
              </a:rPr>
              <a:t>g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trì</a:t>
            </a:r>
            <a:r>
              <a:rPr dirty="0" sz="3000" spc="-5">
                <a:latin typeface="Arial MT"/>
                <a:cs typeface="Arial MT"/>
              </a:rPr>
              <a:t>n</a:t>
            </a:r>
            <a:r>
              <a:rPr dirty="0" sz="3000">
                <a:latin typeface="Arial MT"/>
                <a:cs typeface="Arial MT"/>
              </a:rPr>
              <a:t>h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x</a:t>
            </a:r>
            <a:r>
              <a:rPr dirty="0" sz="3000" spc="-10">
                <a:latin typeface="Arial MT"/>
                <a:cs typeface="Arial MT"/>
              </a:rPr>
              <a:t>â</a:t>
            </a:r>
            <a:r>
              <a:rPr dirty="0" sz="3000">
                <a:latin typeface="Arial MT"/>
                <a:cs typeface="Arial MT"/>
              </a:rPr>
              <a:t>y </a:t>
            </a:r>
            <a:r>
              <a:rPr dirty="0" sz="3000" spc="-365">
                <a:latin typeface="Arial MT"/>
                <a:cs typeface="Arial MT"/>
              </a:rPr>
              <a:t>d</a:t>
            </a:r>
            <a:r>
              <a:rPr dirty="0" sz="3000" spc="-635">
                <a:latin typeface="Arial MT"/>
                <a:cs typeface="Arial MT"/>
              </a:rPr>
              <a:t>ự</a:t>
            </a:r>
            <a:r>
              <a:rPr dirty="0" sz="3000" spc="-10">
                <a:latin typeface="Arial MT"/>
                <a:cs typeface="Arial MT"/>
              </a:rPr>
              <a:t>n</a:t>
            </a:r>
            <a:r>
              <a:rPr dirty="0" sz="3000">
                <a:latin typeface="Arial MT"/>
                <a:cs typeface="Arial MT"/>
              </a:rPr>
              <a:t>g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 spc="-670">
                <a:latin typeface="Arial MT"/>
                <a:cs typeface="Arial MT"/>
              </a:rPr>
              <a:t>cụ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t</a:t>
            </a:r>
            <a:r>
              <a:rPr dirty="0" sz="3000" spc="-5">
                <a:latin typeface="Arial MT"/>
                <a:cs typeface="Arial MT"/>
              </a:rPr>
              <a:t>h</a:t>
            </a:r>
            <a:r>
              <a:rPr dirty="0" sz="3000" spc="-1345">
                <a:latin typeface="Arial MT"/>
                <a:cs typeface="Arial MT"/>
              </a:rPr>
              <a:t>ể</a:t>
            </a:r>
            <a:r>
              <a:rPr dirty="0" sz="3000">
                <a:latin typeface="Arial MT"/>
                <a:cs typeface="Arial MT"/>
              </a:rPr>
              <a:t>,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rõ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</a:t>
            </a:r>
            <a:r>
              <a:rPr dirty="0" sz="3000" spc="-10">
                <a:latin typeface="Arial MT"/>
                <a:cs typeface="Arial MT"/>
              </a:rPr>
              <a:t>àng</a:t>
            </a:r>
            <a:r>
              <a:rPr dirty="0" sz="3000">
                <a:latin typeface="Arial MT"/>
                <a:cs typeface="Arial MT"/>
              </a:rPr>
              <a:t>.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8190" y="6266179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Black"/>
                <a:cs typeface="Arial Black"/>
              </a:rPr>
              <a:t>30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300" y="568451"/>
            <a:ext cx="561403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0">
                <a:latin typeface="Arial MT"/>
                <a:cs typeface="Arial MT"/>
              </a:rPr>
              <a:t>M</a:t>
            </a:r>
            <a:r>
              <a:rPr dirty="0" sz="3200" spc="-1430" b="0">
                <a:latin typeface="Arial MT"/>
                <a:cs typeface="Arial MT"/>
              </a:rPr>
              <a:t>ộ</a:t>
            </a:r>
            <a:r>
              <a:rPr dirty="0" sz="3200" b="0">
                <a:latin typeface="Arial MT"/>
                <a:cs typeface="Arial MT"/>
              </a:rPr>
              <a:t>t</a:t>
            </a:r>
            <a:r>
              <a:rPr dirty="0" sz="3200" spc="-5" b="0">
                <a:latin typeface="Arial MT"/>
                <a:cs typeface="Arial MT"/>
              </a:rPr>
              <a:t> </a:t>
            </a:r>
            <a:r>
              <a:rPr dirty="0" sz="3200" spc="-715" b="0">
                <a:latin typeface="Arial MT"/>
                <a:cs typeface="Arial MT"/>
              </a:rPr>
              <a:t>số</a:t>
            </a:r>
            <a:r>
              <a:rPr dirty="0" sz="3200" spc="-10" b="0">
                <a:latin typeface="Arial MT"/>
                <a:cs typeface="Arial MT"/>
              </a:rPr>
              <a:t> </a:t>
            </a:r>
            <a:r>
              <a:rPr dirty="0" sz="3200" spc="-1430" b="0">
                <a:latin typeface="Arial MT"/>
                <a:cs typeface="Arial MT"/>
              </a:rPr>
              <a:t>đ</a:t>
            </a:r>
            <a:r>
              <a:rPr dirty="0" sz="3200" b="0">
                <a:latin typeface="Arial MT"/>
                <a:cs typeface="Arial MT"/>
              </a:rPr>
              <a:t>i</a:t>
            </a:r>
            <a:r>
              <a:rPr dirty="0" sz="3200" spc="-1430" b="0">
                <a:latin typeface="Arial MT"/>
                <a:cs typeface="Arial MT"/>
              </a:rPr>
              <a:t>ể</a:t>
            </a:r>
            <a:r>
              <a:rPr dirty="0" sz="3200" b="0">
                <a:latin typeface="Arial MT"/>
                <a:cs typeface="Arial MT"/>
              </a:rPr>
              <a:t>m</a:t>
            </a:r>
            <a:r>
              <a:rPr dirty="0" sz="3200" spc="-5" b="0">
                <a:latin typeface="Arial MT"/>
                <a:cs typeface="Arial MT"/>
              </a:rPr>
              <a:t> m</a:t>
            </a:r>
            <a:r>
              <a:rPr dirty="0" sz="3200" spc="-1105" b="0">
                <a:latin typeface="Arial MT"/>
                <a:cs typeface="Arial MT"/>
              </a:rPr>
              <a:t>ớ</a:t>
            </a:r>
            <a:r>
              <a:rPr dirty="0" sz="3200" b="0">
                <a:latin typeface="Arial MT"/>
                <a:cs typeface="Arial MT"/>
              </a:rPr>
              <a:t>i </a:t>
            </a:r>
            <a:r>
              <a:rPr dirty="0" sz="3200" spc="-715" b="0">
                <a:latin typeface="Arial MT"/>
                <a:cs typeface="Arial MT"/>
              </a:rPr>
              <a:t>về</a:t>
            </a:r>
            <a:r>
              <a:rPr dirty="0" sz="3200" spc="-10" b="0">
                <a:latin typeface="Arial MT"/>
                <a:cs typeface="Arial MT"/>
              </a:rPr>
              <a:t> </a:t>
            </a:r>
            <a:r>
              <a:rPr dirty="0" sz="3200" spc="-890" b="0">
                <a:latin typeface="Arial MT"/>
                <a:cs typeface="Arial MT"/>
              </a:rPr>
              <a:t>Đ</a:t>
            </a:r>
            <a:r>
              <a:rPr dirty="0" sz="3200" spc="-5" b="0">
                <a:latin typeface="Arial MT"/>
                <a:cs typeface="Arial MT"/>
              </a:rPr>
              <a:t>T</a:t>
            </a:r>
            <a:r>
              <a:rPr dirty="0" sz="3200" b="0">
                <a:latin typeface="Arial MT"/>
                <a:cs typeface="Arial MT"/>
              </a:rPr>
              <a:t>M</a:t>
            </a:r>
            <a:r>
              <a:rPr dirty="0" sz="3200" spc="-5" b="0">
                <a:latin typeface="Arial MT"/>
                <a:cs typeface="Arial MT"/>
              </a:rPr>
              <a:t> (t</a:t>
            </a:r>
            <a:r>
              <a:rPr dirty="0" sz="3200" b="0">
                <a:latin typeface="Arial MT"/>
                <a:cs typeface="Arial MT"/>
              </a:rPr>
              <a:t>i</a:t>
            </a:r>
            <a:r>
              <a:rPr dirty="0" sz="3200" spc="-1430" b="0">
                <a:latin typeface="Arial MT"/>
                <a:cs typeface="Arial MT"/>
              </a:rPr>
              <a:t>ế</a:t>
            </a:r>
            <a:r>
              <a:rPr dirty="0" sz="3200" spc="-5" b="0">
                <a:latin typeface="Arial MT"/>
                <a:cs typeface="Arial MT"/>
              </a:rPr>
              <a:t>p</a:t>
            </a:r>
            <a:r>
              <a:rPr dirty="0" sz="3200" b="0">
                <a:latin typeface="Arial MT"/>
                <a:cs typeface="Arial MT"/>
              </a:rPr>
              <a:t>)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89811"/>
            <a:ext cx="8277859" cy="39573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400"/>
              </a:lnSpc>
              <a:spcBef>
                <a:spcPts val="85"/>
              </a:spcBef>
              <a:buChar char="-"/>
              <a:tabLst>
                <a:tab pos="241935" algn="l"/>
              </a:tabLst>
            </a:pP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-340">
                <a:latin typeface="Arial MT"/>
                <a:cs typeface="Arial MT"/>
              </a:rPr>
              <a:t>h</a:t>
            </a:r>
            <a:r>
              <a:rPr dirty="0" sz="2800" spc="-62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455">
                <a:latin typeface="Arial MT"/>
                <a:cs typeface="Arial MT"/>
              </a:rPr>
              <a:t>hạ</a:t>
            </a:r>
            <a:r>
              <a:rPr dirty="0" sz="2800" spc="-330">
                <a:latin typeface="Arial MT"/>
                <a:cs typeface="Arial MT"/>
              </a:rPr>
              <a:t>n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280">
                <a:latin typeface="Arial MT"/>
                <a:cs typeface="Arial MT"/>
              </a:rPr>
              <a:t>t</a:t>
            </a:r>
            <a:r>
              <a:rPr dirty="0" sz="2800" spc="-969">
                <a:latin typeface="Arial MT"/>
                <a:cs typeface="Arial MT"/>
              </a:rPr>
              <a:t>ố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795">
                <a:latin typeface="Arial MT"/>
                <a:cs typeface="Arial MT"/>
              </a:rPr>
              <a:t>đ</a:t>
            </a:r>
            <a:r>
              <a:rPr dirty="0" sz="2800" spc="-445">
                <a:latin typeface="Arial MT"/>
                <a:cs typeface="Arial MT"/>
              </a:rPr>
              <a:t>a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1</a:t>
            </a:r>
            <a:r>
              <a:rPr dirty="0" sz="2800">
                <a:latin typeface="Arial MT"/>
                <a:cs typeface="Arial MT"/>
              </a:rPr>
              <a:t>2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áng,</a:t>
            </a:r>
            <a:r>
              <a:rPr dirty="0" sz="2800" spc="85">
                <a:latin typeface="Arial MT"/>
                <a:cs typeface="Arial MT"/>
              </a:rPr>
              <a:t> </a:t>
            </a:r>
            <a:r>
              <a:rPr dirty="0" sz="2800" spc="-625">
                <a:latin typeface="Arial MT"/>
                <a:cs typeface="Arial MT"/>
              </a:rPr>
              <a:t>kể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210">
                <a:latin typeface="Arial MT"/>
                <a:cs typeface="Arial MT"/>
              </a:rPr>
              <a:t>t</a:t>
            </a:r>
            <a:r>
              <a:rPr dirty="0" sz="2800" spc="-725">
                <a:latin typeface="Arial MT"/>
                <a:cs typeface="Arial MT"/>
              </a:rPr>
              <a:t>ừ</a:t>
            </a:r>
            <a:r>
              <a:rPr dirty="0" sz="2800" spc="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ngà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8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có 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ă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55">
                <a:latin typeface="Arial MT"/>
                <a:cs typeface="Arial MT"/>
              </a:rPr>
              <a:t>bả</a:t>
            </a:r>
            <a:r>
              <a:rPr dirty="0" sz="2800" spc="-330">
                <a:latin typeface="Arial MT"/>
                <a:cs typeface="Arial MT"/>
              </a:rPr>
              <a:t>n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5">
                <a:latin typeface="Arial MT"/>
                <a:cs typeface="Arial MT"/>
              </a:rPr>
              <a:t>ê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ầ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sử</a:t>
            </a:r>
            <a:r>
              <a:rPr dirty="0" sz="2800" spc="5">
                <a:latin typeface="Arial MT"/>
                <a:cs typeface="Arial MT"/>
              </a:rPr>
              <a:t>a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330">
                <a:latin typeface="Arial MT"/>
                <a:cs typeface="Arial MT"/>
              </a:rPr>
              <a:t> </a:t>
            </a:r>
            <a:r>
              <a:rPr dirty="0" sz="2800" spc="-440">
                <a:latin typeface="Arial MT"/>
                <a:cs typeface="Arial MT"/>
              </a:rPr>
              <a:t>b</a:t>
            </a:r>
            <a:r>
              <a:rPr dirty="0" sz="2800" spc="-800">
                <a:latin typeface="Arial MT"/>
                <a:cs typeface="Arial MT"/>
              </a:rPr>
              <a:t>ổ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</a:t>
            </a:r>
            <a:r>
              <a:rPr dirty="0" sz="2800" spc="5">
                <a:latin typeface="Arial MT"/>
                <a:cs typeface="Arial MT"/>
              </a:rPr>
              <a:t>un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340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33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quan 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ẩ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bá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375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đán</a:t>
            </a:r>
            <a:r>
              <a:rPr dirty="0" sz="2800" spc="-260">
                <a:latin typeface="Arial MT"/>
                <a:cs typeface="Arial MT"/>
              </a:rPr>
              <a:t>h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iá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370">
                <a:latin typeface="Arial MT"/>
                <a:cs typeface="Arial MT"/>
              </a:rPr>
              <a:t> </a:t>
            </a:r>
            <a:r>
              <a:rPr dirty="0" sz="2800" spc="-680">
                <a:latin typeface="Arial MT"/>
                <a:cs typeface="Arial MT"/>
              </a:rPr>
              <a:t>độn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 spc="38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37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ng.  </a:t>
            </a:r>
            <a:r>
              <a:rPr dirty="0" sz="2800">
                <a:latin typeface="Arial MT"/>
                <a:cs typeface="Arial MT"/>
              </a:rPr>
              <a:t>Sau </a:t>
            </a:r>
            <a:r>
              <a:rPr dirty="0" sz="2800" spc="-245">
                <a:latin typeface="Arial MT"/>
                <a:cs typeface="Arial MT"/>
              </a:rPr>
              <a:t>thời </a:t>
            </a:r>
            <a:r>
              <a:rPr dirty="0" sz="2800" spc="-415">
                <a:latin typeface="Arial MT"/>
                <a:cs typeface="Arial MT"/>
              </a:rPr>
              <a:t>hạn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55">
                <a:latin typeface="Arial MT"/>
                <a:cs typeface="Arial MT"/>
              </a:rPr>
              <a:t>này, </a:t>
            </a:r>
            <a:r>
              <a:rPr dirty="0" sz="2800" spc="-310">
                <a:latin typeface="Arial MT"/>
                <a:cs typeface="Arial MT"/>
              </a:rPr>
              <a:t>việc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thẩm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1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báo cáo </a:t>
            </a:r>
            <a:r>
              <a:rPr dirty="0" sz="2800" spc="-310">
                <a:latin typeface="Arial MT"/>
                <a:cs typeface="Arial MT"/>
              </a:rPr>
              <a:t>đánh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giá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680">
                <a:latin typeface="Arial MT"/>
                <a:cs typeface="Arial MT"/>
              </a:rPr>
              <a:t>độn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30">
                <a:latin typeface="Arial MT"/>
                <a:cs typeface="Arial MT"/>
              </a:rPr>
              <a:t>ự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795">
                <a:latin typeface="Arial MT"/>
                <a:cs typeface="Arial MT"/>
              </a:rPr>
              <a:t>ệ</a:t>
            </a:r>
            <a:r>
              <a:rPr dirty="0" sz="2800" spc="-44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240">
                <a:latin typeface="Arial MT"/>
                <a:cs typeface="Arial MT"/>
              </a:rPr>
              <a:t>nh</a:t>
            </a:r>
            <a:r>
              <a:rPr dirty="0" sz="2800" spc="-440">
                <a:latin typeface="Arial MT"/>
                <a:cs typeface="Arial MT"/>
              </a:rPr>
              <a:t>ư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434">
                <a:latin typeface="Arial MT"/>
                <a:cs typeface="Arial MT"/>
              </a:rPr>
              <a:t>m</a:t>
            </a:r>
            <a:r>
              <a:rPr dirty="0" sz="2800" spc="-53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i.</a:t>
            </a:r>
            <a:endParaRPr sz="2800">
              <a:latin typeface="Arial MT"/>
              <a:cs typeface="Arial MT"/>
            </a:endParaRPr>
          </a:p>
          <a:p>
            <a:pPr algn="just" marL="12700" marR="5080">
              <a:lnSpc>
                <a:spcPct val="100200"/>
              </a:lnSpc>
              <a:spcBef>
                <a:spcPts val="640"/>
              </a:spcBef>
              <a:buChar char="-"/>
              <a:tabLst>
                <a:tab pos="233679" algn="l"/>
              </a:tabLst>
            </a:pPr>
            <a:r>
              <a:rPr dirty="0" sz="2800" spc="-505">
                <a:latin typeface="Arial MT"/>
                <a:cs typeface="Arial MT"/>
              </a:rPr>
              <a:t>B</a:t>
            </a:r>
            <a:r>
              <a:rPr dirty="0" sz="2800" spc="-750">
                <a:latin typeface="Arial MT"/>
                <a:cs typeface="Arial MT"/>
              </a:rPr>
              <a:t>ỏ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p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bá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390">
                <a:latin typeface="Arial MT"/>
                <a:cs typeface="Arial MT"/>
              </a:rPr>
              <a:t>ĐT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</a:t>
            </a:r>
            <a:r>
              <a:rPr dirty="0" sz="2800">
                <a:latin typeface="Arial MT"/>
                <a:cs typeface="Arial MT"/>
              </a:rPr>
              <a:t>à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p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390">
                <a:latin typeface="Arial MT"/>
                <a:cs typeface="Arial MT"/>
              </a:rPr>
              <a:t>ĐT</a:t>
            </a:r>
            <a:r>
              <a:rPr dirty="0" sz="2800">
                <a:latin typeface="Arial MT"/>
                <a:cs typeface="Arial MT"/>
              </a:rPr>
              <a:t>M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434">
                <a:latin typeface="Arial MT"/>
                <a:cs typeface="Arial MT"/>
              </a:rPr>
              <a:t>m</a:t>
            </a:r>
            <a:r>
              <a:rPr dirty="0" sz="2800" spc="-53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i.  </a:t>
            </a:r>
            <a:r>
              <a:rPr dirty="0" sz="2800" spc="-5">
                <a:latin typeface="Arial MT"/>
                <a:cs typeface="Arial MT"/>
              </a:rPr>
              <a:t>Q</a:t>
            </a:r>
            <a:r>
              <a:rPr dirty="0" sz="2800" spc="5">
                <a:latin typeface="Arial MT"/>
                <a:cs typeface="Arial MT"/>
              </a:rPr>
              <a:t>u</a:t>
            </a:r>
            <a:r>
              <a:rPr dirty="0" sz="2800">
                <a:latin typeface="Arial MT"/>
                <a:cs typeface="Arial MT"/>
              </a:rPr>
              <a:t>y </a:t>
            </a:r>
            <a:r>
              <a:rPr dirty="0" sz="2800" spc="-330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õ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-1115">
                <a:latin typeface="Arial MT"/>
                <a:cs typeface="Arial MT"/>
              </a:rPr>
              <a:t>đố</a:t>
            </a:r>
            <a:r>
              <a:rPr dirty="0" sz="2800" spc="-250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-210">
                <a:latin typeface="Arial MT"/>
                <a:cs typeface="Arial MT"/>
              </a:rPr>
              <a:t>t</a:t>
            </a:r>
            <a:r>
              <a:rPr dirty="0" sz="2800" spc="-725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ợ</a:t>
            </a:r>
            <a:r>
              <a:rPr dirty="0" sz="2800">
                <a:latin typeface="Arial MT"/>
                <a:cs typeface="Arial MT"/>
              </a:rPr>
              <a:t>ng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ay </a:t>
            </a:r>
            <a:r>
              <a:rPr dirty="0" sz="2800" spc="-330">
                <a:latin typeface="Arial MT"/>
                <a:cs typeface="Arial MT"/>
              </a:rPr>
              <a:t> </a:t>
            </a:r>
            <a:r>
              <a:rPr dirty="0" sz="2800" spc="-1115">
                <a:latin typeface="Arial MT"/>
                <a:cs typeface="Arial MT"/>
              </a:rPr>
              <a:t>đổ</a:t>
            </a:r>
            <a:r>
              <a:rPr dirty="0" sz="2800" spc="-250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-370">
                <a:latin typeface="Arial MT"/>
                <a:cs typeface="Arial MT"/>
              </a:rPr>
              <a:t>phả</a:t>
            </a:r>
            <a:r>
              <a:rPr dirty="0" sz="2800" spc="-120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-229">
                <a:latin typeface="Arial MT"/>
                <a:cs typeface="Arial MT"/>
              </a:rPr>
              <a:t>l</a:t>
            </a:r>
            <a:r>
              <a:rPr dirty="0" sz="2800" spc="-1015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-325">
                <a:latin typeface="Arial MT"/>
                <a:cs typeface="Arial MT"/>
              </a:rPr>
              <a:t> </a:t>
            </a:r>
            <a:r>
              <a:rPr dirty="0" sz="2800" spc="-434">
                <a:latin typeface="Arial MT"/>
                <a:cs typeface="Arial MT"/>
              </a:rPr>
              <a:t>m</a:t>
            </a:r>
            <a:r>
              <a:rPr dirty="0" sz="2800" spc="-535">
                <a:latin typeface="Arial MT"/>
                <a:cs typeface="Arial MT"/>
              </a:rPr>
              <a:t>ớ</a:t>
            </a:r>
            <a:r>
              <a:rPr dirty="0" sz="2800">
                <a:latin typeface="Arial MT"/>
                <a:cs typeface="Arial MT"/>
              </a:rPr>
              <a:t>i, </a:t>
            </a:r>
            <a:r>
              <a:rPr dirty="0" sz="2800" spc="-33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báo  </a:t>
            </a:r>
            <a:r>
              <a:rPr dirty="0" sz="2800">
                <a:latin typeface="Arial MT"/>
                <a:cs typeface="Arial MT"/>
              </a:rPr>
              <a:t>cáo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4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quan </a:t>
            </a:r>
            <a:r>
              <a:rPr dirty="0" sz="2800" spc="-415">
                <a:latin typeface="Arial MT"/>
                <a:cs typeface="Arial MT"/>
              </a:rPr>
              <a:t>cấp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phép </a:t>
            </a:r>
            <a:r>
              <a:rPr dirty="0" sz="2800" spc="-310">
                <a:latin typeface="Arial MT"/>
                <a:cs typeface="Arial MT"/>
              </a:rPr>
              <a:t>hoặc</a:t>
            </a:r>
            <a:r>
              <a:rPr dirty="0" sz="2800" spc="-305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tự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làm, </a:t>
            </a:r>
            <a:r>
              <a:rPr dirty="0" sz="2800" spc="-470">
                <a:latin typeface="Arial MT"/>
                <a:cs typeface="Arial MT"/>
              </a:rPr>
              <a:t>tự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 spc="-545">
                <a:latin typeface="Arial MT"/>
                <a:cs typeface="Arial MT"/>
              </a:rPr>
              <a:t>chịu</a:t>
            </a:r>
            <a:r>
              <a:rPr dirty="0" sz="2800" spc="-5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trách </a:t>
            </a:r>
            <a:r>
              <a:rPr dirty="0" sz="2800" spc="5">
                <a:latin typeface="Arial MT"/>
                <a:cs typeface="Arial MT"/>
              </a:rPr>
              <a:t> nh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675">
                <a:latin typeface="Arial MT"/>
                <a:cs typeface="Arial MT"/>
              </a:rPr>
              <a:t>ệ</a:t>
            </a:r>
            <a:r>
              <a:rPr dirty="0" sz="2800" spc="-565">
                <a:latin typeface="Arial MT"/>
                <a:cs typeface="Arial MT"/>
              </a:rPr>
              <a:t>m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 spc="-10">
                <a:latin typeface="Arial MT"/>
                <a:cs typeface="Arial MT"/>
              </a:rPr>
              <a:t>K</a:t>
            </a:r>
            <a:r>
              <a:rPr dirty="0" sz="2800" spc="-315">
                <a:latin typeface="Arial MT"/>
                <a:cs typeface="Arial MT"/>
              </a:rPr>
              <a:t>hoản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4 </a:t>
            </a:r>
            <a:r>
              <a:rPr dirty="0" sz="2800" spc="-560">
                <a:latin typeface="Arial MT"/>
                <a:cs typeface="Arial MT"/>
              </a:rPr>
              <a:t>Đi</a:t>
            </a:r>
            <a:r>
              <a:rPr dirty="0" sz="2800" spc="-905">
                <a:latin typeface="Arial MT"/>
                <a:cs typeface="Arial MT"/>
              </a:rPr>
              <a:t>ề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5">
                <a:latin typeface="Arial MT"/>
                <a:cs typeface="Arial MT"/>
              </a:rPr>
              <a:t>3</a:t>
            </a:r>
            <a:r>
              <a:rPr dirty="0" sz="2800">
                <a:latin typeface="Arial MT"/>
                <a:cs typeface="Arial MT"/>
              </a:rPr>
              <a:t>7 </a:t>
            </a:r>
            <a:r>
              <a:rPr dirty="0" sz="2800" spc="-365">
                <a:latin typeface="Arial MT"/>
                <a:cs typeface="Arial MT"/>
              </a:rPr>
              <a:t>Luậ</a:t>
            </a:r>
            <a:r>
              <a:rPr dirty="0" sz="2800" spc="-145">
                <a:latin typeface="Arial MT"/>
                <a:cs typeface="Arial MT"/>
              </a:rPr>
              <a:t>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BV</a:t>
            </a:r>
            <a:r>
              <a:rPr dirty="0" sz="2800" spc="5">
                <a:latin typeface="Arial MT"/>
                <a:cs typeface="Arial MT"/>
              </a:rPr>
              <a:t>M</a:t>
            </a:r>
            <a:r>
              <a:rPr dirty="0" sz="2800">
                <a:latin typeface="Arial MT"/>
                <a:cs typeface="Arial MT"/>
              </a:rPr>
              <a:t>T)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2081" y="490219"/>
            <a:ext cx="632015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latin typeface="Arial MT"/>
                <a:cs typeface="Arial MT"/>
              </a:rPr>
              <a:t>M</a:t>
            </a:r>
            <a:r>
              <a:rPr dirty="0" sz="3600" spc="-1605" b="0">
                <a:latin typeface="Arial MT"/>
                <a:cs typeface="Arial MT"/>
              </a:rPr>
              <a:t>ộ</a:t>
            </a:r>
            <a:r>
              <a:rPr dirty="0" sz="3600" b="0">
                <a:latin typeface="Arial MT"/>
                <a:cs typeface="Arial MT"/>
              </a:rPr>
              <a:t>t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800" b="0">
                <a:latin typeface="Arial MT"/>
                <a:cs typeface="Arial MT"/>
              </a:rPr>
              <a:t>số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6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ể</a:t>
            </a:r>
            <a:r>
              <a:rPr dirty="0" sz="3600" b="0">
                <a:latin typeface="Arial MT"/>
                <a:cs typeface="Arial MT"/>
              </a:rPr>
              <a:t>m m</a:t>
            </a:r>
            <a:r>
              <a:rPr dirty="0" sz="3600" spc="-1240" b="0">
                <a:latin typeface="Arial MT"/>
                <a:cs typeface="Arial MT"/>
              </a:rPr>
              <a:t>ớ</a:t>
            </a:r>
            <a:r>
              <a:rPr dirty="0" sz="3600" b="0">
                <a:latin typeface="Arial MT"/>
                <a:cs typeface="Arial MT"/>
              </a:rPr>
              <a:t>i </a:t>
            </a:r>
            <a:r>
              <a:rPr dirty="0" sz="3600" spc="-800" b="0">
                <a:latin typeface="Arial MT"/>
                <a:cs typeface="Arial MT"/>
              </a:rPr>
              <a:t>về</a:t>
            </a:r>
            <a:r>
              <a:rPr dirty="0" sz="3600" spc="-5" b="0">
                <a:latin typeface="Arial MT"/>
                <a:cs typeface="Arial MT"/>
              </a:rPr>
              <a:t> </a:t>
            </a:r>
            <a:r>
              <a:rPr dirty="0" sz="3600" spc="-1005" b="0">
                <a:latin typeface="Arial MT"/>
                <a:cs typeface="Arial MT"/>
              </a:rPr>
              <a:t>Đ</a:t>
            </a:r>
            <a:r>
              <a:rPr dirty="0" sz="3600" b="0">
                <a:latin typeface="Arial MT"/>
                <a:cs typeface="Arial MT"/>
              </a:rPr>
              <a:t>TM (</a:t>
            </a:r>
            <a:r>
              <a:rPr dirty="0" sz="3600" spc="-5" b="0">
                <a:latin typeface="Arial MT"/>
                <a:cs typeface="Arial MT"/>
              </a:rPr>
              <a:t>t</a:t>
            </a:r>
            <a:r>
              <a:rPr dirty="0" sz="3600" b="0">
                <a:latin typeface="Arial MT"/>
                <a:cs typeface="Arial MT"/>
              </a:rPr>
              <a:t>i</a:t>
            </a:r>
            <a:r>
              <a:rPr dirty="0" sz="3600" spc="-1605" b="0">
                <a:latin typeface="Arial MT"/>
                <a:cs typeface="Arial MT"/>
              </a:rPr>
              <a:t>ế</a:t>
            </a:r>
            <a:r>
              <a:rPr dirty="0" sz="3600" spc="-5" b="0">
                <a:latin typeface="Arial MT"/>
                <a:cs typeface="Arial MT"/>
              </a:rPr>
              <a:t>p</a:t>
            </a:r>
            <a:r>
              <a:rPr dirty="0" sz="3600" b="0">
                <a:latin typeface="Arial MT"/>
                <a:cs typeface="Arial MT"/>
              </a:rPr>
              <a:t>)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689" y="1146555"/>
            <a:ext cx="8769350" cy="4896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 indent="492125">
              <a:lnSpc>
                <a:spcPct val="99600"/>
              </a:lnSpc>
              <a:spcBef>
                <a:spcPts val="110"/>
              </a:spcBef>
            </a:pPr>
            <a:r>
              <a:rPr dirty="0" sz="2800">
                <a:latin typeface="Arial MT"/>
                <a:cs typeface="Arial MT"/>
              </a:rPr>
              <a:t>-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5">
                <a:latin typeface="Arial MT"/>
                <a:cs typeface="Arial MT"/>
              </a:rPr>
              <a:t>gh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6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08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 spc="5">
                <a:latin typeface="Arial MT"/>
                <a:cs typeface="Arial MT"/>
              </a:rPr>
              <a:t>2022</a:t>
            </a:r>
            <a:r>
              <a:rPr dirty="0" sz="2800" spc="-5">
                <a:latin typeface="Arial MT"/>
                <a:cs typeface="Arial MT"/>
              </a:rPr>
              <a:t>/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-780">
                <a:latin typeface="Arial MT"/>
                <a:cs typeface="Arial MT"/>
              </a:rPr>
              <a:t>Đ</a:t>
            </a:r>
            <a:r>
              <a:rPr dirty="0" sz="2800" spc="5">
                <a:latin typeface="Arial MT"/>
                <a:cs typeface="Arial MT"/>
              </a:rPr>
              <a:t>-</a:t>
            </a:r>
            <a:r>
              <a:rPr dirty="0" sz="2800">
                <a:latin typeface="Arial MT"/>
                <a:cs typeface="Arial MT"/>
              </a:rPr>
              <a:t>CP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y</a:t>
            </a:r>
            <a:r>
              <a:rPr dirty="0" sz="2800" spc="55">
                <a:latin typeface="Arial MT"/>
                <a:cs typeface="Arial MT"/>
              </a:rPr>
              <a:t> </a:t>
            </a:r>
            <a:r>
              <a:rPr dirty="0" sz="2800" spc="-1710">
                <a:latin typeface="Arial MT"/>
                <a:cs typeface="Arial MT"/>
              </a:rPr>
              <a:t>đ</a:t>
            </a:r>
            <a:r>
              <a:rPr dirty="0" sz="2800" spc="-1714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ong</a:t>
            </a:r>
            <a:r>
              <a:rPr dirty="0" sz="2800" spc="6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>
                <a:latin typeface="Arial MT"/>
                <a:cs typeface="Arial MT"/>
              </a:rPr>
              <a:t>á</a:t>
            </a:r>
            <a:r>
              <a:rPr dirty="0" sz="2800" spc="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 </a:t>
            </a:r>
            <a:r>
              <a:rPr dirty="0" sz="2800" spc="-250">
                <a:latin typeface="Arial MT"/>
                <a:cs typeface="Arial MT"/>
              </a:rPr>
              <a:t>chuẩn </a:t>
            </a:r>
            <a:r>
              <a:rPr dirty="0" sz="2800" spc="-725">
                <a:latin typeface="Arial MT"/>
                <a:cs typeface="Arial MT"/>
              </a:rPr>
              <a:t>bị,</a:t>
            </a:r>
            <a:r>
              <a:rPr dirty="0" sz="2800" spc="-405">
                <a:latin typeface="Arial MT"/>
                <a:cs typeface="Arial MT"/>
              </a:rPr>
              <a:t> </a:t>
            </a:r>
            <a:r>
              <a:rPr dirty="0" sz="2800" spc="-250">
                <a:latin typeface="Arial MT"/>
                <a:cs typeface="Arial MT"/>
              </a:rPr>
              <a:t>triển </a:t>
            </a:r>
            <a:r>
              <a:rPr dirty="0" sz="2800">
                <a:latin typeface="Arial MT"/>
                <a:cs typeface="Arial MT"/>
              </a:rPr>
              <a:t>khai </a:t>
            </a:r>
            <a:r>
              <a:rPr dirty="0" sz="2800" spc="-380">
                <a:latin typeface="Arial MT"/>
                <a:cs typeface="Arial MT"/>
              </a:rPr>
              <a:t>trước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khi </a:t>
            </a:r>
            <a:r>
              <a:rPr dirty="0" sz="2800" spc="-415">
                <a:latin typeface="Arial MT"/>
                <a:cs typeface="Arial MT"/>
              </a:rPr>
              <a:t>vận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hành, </a:t>
            </a:r>
            <a:r>
              <a:rPr dirty="0" sz="2800" spc="-415">
                <a:latin typeface="Arial MT"/>
                <a:cs typeface="Arial MT"/>
              </a:rPr>
              <a:t>chủ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 spc="-465">
                <a:latin typeface="Arial MT"/>
                <a:cs typeface="Arial MT"/>
              </a:rPr>
              <a:t>dự</a:t>
            </a:r>
            <a:r>
              <a:rPr dirty="0" sz="2800" spc="-1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án </a:t>
            </a:r>
            <a:r>
              <a:rPr dirty="0" sz="2800" spc="-825">
                <a:latin typeface="Arial MT"/>
                <a:cs typeface="Arial MT"/>
              </a:rPr>
              <a:t>đầu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210">
                <a:latin typeface="Arial MT"/>
                <a:cs typeface="Arial MT"/>
              </a:rPr>
              <a:t>t</a:t>
            </a:r>
            <a:r>
              <a:rPr dirty="0" sz="2800" spc="-725">
                <a:latin typeface="Arial MT"/>
                <a:cs typeface="Arial MT"/>
              </a:rPr>
              <a:t>ư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370">
                <a:latin typeface="Arial MT"/>
                <a:cs typeface="Arial MT"/>
              </a:rPr>
              <a:t>phả</a:t>
            </a:r>
            <a:r>
              <a:rPr dirty="0" sz="2800" spc="-120">
                <a:latin typeface="Arial MT"/>
                <a:cs typeface="Arial MT"/>
              </a:rPr>
              <a:t>i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30">
                <a:latin typeface="Arial MT"/>
                <a:cs typeface="Arial MT"/>
              </a:rPr>
              <a:t>ự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795">
                <a:latin typeface="Arial MT"/>
                <a:cs typeface="Arial MT"/>
              </a:rPr>
              <a:t>ệ</a:t>
            </a:r>
            <a:r>
              <a:rPr dirty="0" sz="2800" spc="-44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325">
                <a:latin typeface="Arial MT"/>
                <a:cs typeface="Arial MT"/>
              </a:rPr>
              <a:t>đán</a:t>
            </a:r>
            <a:r>
              <a:rPr dirty="0" sz="2800" spc="-260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iá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680">
                <a:latin typeface="Arial MT"/>
                <a:cs typeface="Arial MT"/>
              </a:rPr>
              <a:t>độn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mô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>
                <a:latin typeface="Arial MT"/>
                <a:cs typeface="Arial MT"/>
              </a:rPr>
              <a:t>ng k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i:</a:t>
            </a:r>
            <a:endParaRPr sz="2800">
              <a:latin typeface="Arial MT"/>
              <a:cs typeface="Arial MT"/>
            </a:endParaRPr>
          </a:p>
          <a:p>
            <a:pPr marL="12700" marR="69850">
              <a:lnSpc>
                <a:spcPct val="100200"/>
              </a:lnSpc>
              <a:spcBef>
                <a:spcPts val="740"/>
              </a:spcBef>
            </a:pPr>
            <a:r>
              <a:rPr dirty="0" sz="2800" i="1">
                <a:latin typeface="Arial"/>
                <a:cs typeface="Arial"/>
              </a:rPr>
              <a:t>+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Tăng quy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mô,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công suất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của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dự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án </a:t>
            </a:r>
            <a:r>
              <a:rPr dirty="0" sz="2800" spc="-5" i="1">
                <a:latin typeface="Arial"/>
                <a:cs typeface="Arial"/>
              </a:rPr>
              <a:t>tới</a:t>
            </a:r>
            <a:r>
              <a:rPr dirty="0" sz="2800" i="1">
                <a:latin typeface="Arial"/>
                <a:cs typeface="Arial"/>
              </a:rPr>
              <a:t> mức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phải thực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hiện thủ tục chấp thuận điều chỉnh chủ trương đầu </a:t>
            </a:r>
            <a:r>
              <a:rPr dirty="0" sz="2800" spc="-5" i="1">
                <a:latin typeface="Arial"/>
                <a:cs typeface="Arial"/>
              </a:rPr>
              <a:t>tư </a:t>
            </a:r>
            <a:r>
              <a:rPr dirty="0" sz="2800" i="1">
                <a:latin typeface="Arial"/>
                <a:cs typeface="Arial"/>
              </a:rPr>
              <a:t> hoặc thủ tục điều chỉnh giấy chứng nhận đăng ký đầu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tư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theo quy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định của pháp luật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về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đầu </a:t>
            </a:r>
            <a:r>
              <a:rPr dirty="0" sz="2800" spc="-5" i="1">
                <a:latin typeface="Arial"/>
                <a:cs typeface="Arial"/>
              </a:rPr>
              <a:t>tư;</a:t>
            </a:r>
            <a:endParaRPr sz="2800">
              <a:latin typeface="Arial"/>
              <a:cs typeface="Arial"/>
            </a:endParaRPr>
          </a:p>
          <a:p>
            <a:pPr marL="12700" marR="205104">
              <a:lnSpc>
                <a:spcPct val="100200"/>
              </a:lnSpc>
              <a:spcBef>
                <a:spcPts val="615"/>
              </a:spcBef>
            </a:pPr>
            <a:r>
              <a:rPr dirty="0" sz="2800" i="1">
                <a:latin typeface="Arial"/>
                <a:cs typeface="Arial"/>
              </a:rPr>
              <a:t>+ Thay đổi công nghệ sản xuất làm phát sinh chất thải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vượt </a:t>
            </a:r>
            <a:r>
              <a:rPr dirty="0" sz="2800" i="1">
                <a:latin typeface="Arial"/>
                <a:cs typeface="Arial"/>
              </a:rPr>
              <a:t>quá khả năng xử lý chất thải của các công trình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bảo vệ môi trường so </a:t>
            </a:r>
            <a:r>
              <a:rPr dirty="0" sz="2800" spc="-5" i="1">
                <a:latin typeface="Arial"/>
                <a:cs typeface="Arial"/>
              </a:rPr>
              <a:t>với </a:t>
            </a:r>
            <a:r>
              <a:rPr dirty="0" sz="2800" i="1">
                <a:latin typeface="Arial"/>
                <a:cs typeface="Arial"/>
              </a:rPr>
              <a:t>phương án trong quyết định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phê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duyệt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kết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quả thẩm định;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300" y="577595"/>
            <a:ext cx="561403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0">
                <a:latin typeface="Arial MT"/>
                <a:cs typeface="Arial MT"/>
              </a:rPr>
              <a:t>M</a:t>
            </a:r>
            <a:r>
              <a:rPr dirty="0" sz="3200" spc="-1430" b="0">
                <a:latin typeface="Arial MT"/>
                <a:cs typeface="Arial MT"/>
              </a:rPr>
              <a:t>ộ</a:t>
            </a:r>
            <a:r>
              <a:rPr dirty="0" sz="3200" b="0">
                <a:latin typeface="Arial MT"/>
                <a:cs typeface="Arial MT"/>
              </a:rPr>
              <a:t>t</a:t>
            </a:r>
            <a:r>
              <a:rPr dirty="0" sz="3200" spc="-5" b="0">
                <a:latin typeface="Arial MT"/>
                <a:cs typeface="Arial MT"/>
              </a:rPr>
              <a:t> </a:t>
            </a:r>
            <a:r>
              <a:rPr dirty="0" sz="3200" spc="-715" b="0">
                <a:latin typeface="Arial MT"/>
                <a:cs typeface="Arial MT"/>
              </a:rPr>
              <a:t>số</a:t>
            </a:r>
            <a:r>
              <a:rPr dirty="0" sz="3200" spc="-10" b="0">
                <a:latin typeface="Arial MT"/>
                <a:cs typeface="Arial MT"/>
              </a:rPr>
              <a:t> </a:t>
            </a:r>
            <a:r>
              <a:rPr dirty="0" sz="3200" spc="-1430" b="0">
                <a:latin typeface="Arial MT"/>
                <a:cs typeface="Arial MT"/>
              </a:rPr>
              <a:t>đ</a:t>
            </a:r>
            <a:r>
              <a:rPr dirty="0" sz="3200" b="0">
                <a:latin typeface="Arial MT"/>
                <a:cs typeface="Arial MT"/>
              </a:rPr>
              <a:t>i</a:t>
            </a:r>
            <a:r>
              <a:rPr dirty="0" sz="3200" spc="-1430" b="0">
                <a:latin typeface="Arial MT"/>
                <a:cs typeface="Arial MT"/>
              </a:rPr>
              <a:t>ể</a:t>
            </a:r>
            <a:r>
              <a:rPr dirty="0" sz="3200" b="0">
                <a:latin typeface="Arial MT"/>
                <a:cs typeface="Arial MT"/>
              </a:rPr>
              <a:t>m</a:t>
            </a:r>
            <a:r>
              <a:rPr dirty="0" sz="3200" spc="-5" b="0">
                <a:latin typeface="Arial MT"/>
                <a:cs typeface="Arial MT"/>
              </a:rPr>
              <a:t> m</a:t>
            </a:r>
            <a:r>
              <a:rPr dirty="0" sz="3200" spc="-1105" b="0">
                <a:latin typeface="Arial MT"/>
                <a:cs typeface="Arial MT"/>
              </a:rPr>
              <a:t>ớ</a:t>
            </a:r>
            <a:r>
              <a:rPr dirty="0" sz="3200" b="0">
                <a:latin typeface="Arial MT"/>
                <a:cs typeface="Arial MT"/>
              </a:rPr>
              <a:t>i </a:t>
            </a:r>
            <a:r>
              <a:rPr dirty="0" sz="3200" spc="-715" b="0">
                <a:latin typeface="Arial MT"/>
                <a:cs typeface="Arial MT"/>
              </a:rPr>
              <a:t>về</a:t>
            </a:r>
            <a:r>
              <a:rPr dirty="0" sz="3200" spc="-10" b="0">
                <a:latin typeface="Arial MT"/>
                <a:cs typeface="Arial MT"/>
              </a:rPr>
              <a:t> </a:t>
            </a:r>
            <a:r>
              <a:rPr dirty="0" sz="3200" spc="-890" b="0">
                <a:latin typeface="Arial MT"/>
                <a:cs typeface="Arial MT"/>
              </a:rPr>
              <a:t>Đ</a:t>
            </a:r>
            <a:r>
              <a:rPr dirty="0" sz="3200" spc="-5" b="0">
                <a:latin typeface="Arial MT"/>
                <a:cs typeface="Arial MT"/>
              </a:rPr>
              <a:t>T</a:t>
            </a:r>
            <a:r>
              <a:rPr dirty="0" sz="3200" b="0">
                <a:latin typeface="Arial MT"/>
                <a:cs typeface="Arial MT"/>
              </a:rPr>
              <a:t>M</a:t>
            </a:r>
            <a:r>
              <a:rPr dirty="0" sz="3200" spc="-5" b="0">
                <a:latin typeface="Arial MT"/>
                <a:cs typeface="Arial MT"/>
              </a:rPr>
              <a:t> (t</a:t>
            </a:r>
            <a:r>
              <a:rPr dirty="0" sz="3200" b="0">
                <a:latin typeface="Arial MT"/>
                <a:cs typeface="Arial MT"/>
              </a:rPr>
              <a:t>i</a:t>
            </a:r>
            <a:r>
              <a:rPr dirty="0" sz="3200" spc="-1430" b="0">
                <a:latin typeface="Arial MT"/>
                <a:cs typeface="Arial MT"/>
              </a:rPr>
              <a:t>ế</a:t>
            </a:r>
            <a:r>
              <a:rPr dirty="0" sz="3200" spc="-5" b="0">
                <a:latin typeface="Arial MT"/>
                <a:cs typeface="Arial MT"/>
              </a:rPr>
              <a:t>p</a:t>
            </a:r>
            <a:r>
              <a:rPr dirty="0" sz="3200" b="0">
                <a:latin typeface="Arial MT"/>
                <a:cs typeface="Arial MT"/>
              </a:rPr>
              <a:t>)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3415" y="1360932"/>
            <a:ext cx="8411210" cy="495046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6350">
              <a:lnSpc>
                <a:spcPct val="101699"/>
              </a:lnSpc>
              <a:spcBef>
                <a:spcPts val="35"/>
              </a:spcBef>
            </a:pPr>
            <a:r>
              <a:rPr dirty="0" sz="3200" i="1">
                <a:latin typeface="Arial"/>
                <a:cs typeface="Arial"/>
              </a:rPr>
              <a:t>+ </a:t>
            </a:r>
            <a:r>
              <a:rPr dirty="0" sz="2800" i="1">
                <a:latin typeface="Arial"/>
                <a:cs typeface="Arial"/>
              </a:rPr>
              <a:t>Thay đổi công nghệ xử lý chất thải của dự án có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khả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năng tác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động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xấu đến môi trường;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99600"/>
              </a:lnSpc>
              <a:spcBef>
                <a:spcPts val="660"/>
              </a:spcBef>
            </a:pPr>
            <a:r>
              <a:rPr dirty="0" sz="2800" i="1">
                <a:latin typeface="Arial"/>
                <a:cs typeface="Arial"/>
              </a:rPr>
              <a:t>+ Thay đổi địa điểm thực hiện dự án, trừ </a:t>
            </a:r>
            <a:r>
              <a:rPr dirty="0" sz="2800" spc="-5" i="1">
                <a:latin typeface="Arial"/>
                <a:cs typeface="Arial"/>
              </a:rPr>
              <a:t>trường </a:t>
            </a:r>
            <a:r>
              <a:rPr dirty="0" sz="2800" i="1">
                <a:latin typeface="Arial"/>
                <a:cs typeface="Arial"/>
              </a:rPr>
              <a:t>hợp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trong khu sản xuất, kinh doanh, dịch vụ tập trung có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địa điểm thực hiện dự án thay đổi phù hợp </a:t>
            </a:r>
            <a:r>
              <a:rPr dirty="0" sz="2800" spc="-5" i="1">
                <a:latin typeface="Arial"/>
                <a:cs typeface="Arial"/>
              </a:rPr>
              <a:t>với </a:t>
            </a:r>
            <a:r>
              <a:rPr dirty="0" sz="2800" spc="5" i="1">
                <a:latin typeface="Arial"/>
                <a:cs typeface="Arial"/>
              </a:rPr>
              <a:t>quy </a:t>
            </a:r>
            <a:r>
              <a:rPr dirty="0" sz="2800" spc="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hoạch phân khu chức năng </a:t>
            </a:r>
            <a:r>
              <a:rPr dirty="0" sz="2800" spc="-5" i="1">
                <a:latin typeface="Arial"/>
                <a:cs typeface="Arial"/>
              </a:rPr>
              <a:t>được </a:t>
            </a:r>
            <a:r>
              <a:rPr dirty="0" sz="2800" i="1">
                <a:latin typeface="Arial"/>
                <a:cs typeface="Arial"/>
              </a:rPr>
              <a:t>cơ quan có thẩm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quyền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phê duyệt;</a:t>
            </a:r>
            <a:endParaRPr sz="2800">
              <a:latin typeface="Arial"/>
              <a:cs typeface="Arial"/>
            </a:endParaRPr>
          </a:p>
          <a:p>
            <a:pPr algn="just" marL="12700" marR="5715">
              <a:lnSpc>
                <a:spcPct val="99300"/>
              </a:lnSpc>
              <a:spcBef>
                <a:spcPts val="765"/>
              </a:spcBef>
            </a:pPr>
            <a:r>
              <a:rPr dirty="0" sz="2800" i="1">
                <a:latin typeface="Arial"/>
                <a:cs typeface="Arial"/>
              </a:rPr>
              <a:t>+ Thay đổi vị trí xả trực </a:t>
            </a:r>
            <a:r>
              <a:rPr dirty="0" sz="2800" spc="-5" i="1">
                <a:latin typeface="Arial"/>
                <a:cs typeface="Arial"/>
              </a:rPr>
              <a:t>tiếp nước </a:t>
            </a:r>
            <a:r>
              <a:rPr dirty="0" sz="2800" i="1">
                <a:latin typeface="Arial"/>
                <a:cs typeface="Arial"/>
              </a:rPr>
              <a:t>thải sau xử lý vào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nguồn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nước</a:t>
            </a:r>
            <a:r>
              <a:rPr dirty="0" sz="2800" spc="45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có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yêu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cầu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cao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hơn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về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quy</a:t>
            </a:r>
            <a:r>
              <a:rPr dirty="0" sz="2800" spc="45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chuẩn</a:t>
            </a:r>
            <a:r>
              <a:rPr dirty="0" sz="2800" spc="45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xả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thải hoặc thay đổi nguồn </a:t>
            </a:r>
            <a:r>
              <a:rPr dirty="0" sz="2800" spc="-5" i="1">
                <a:latin typeface="Arial"/>
                <a:cs typeface="Arial"/>
              </a:rPr>
              <a:t>tiếp </a:t>
            </a:r>
            <a:r>
              <a:rPr dirty="0" sz="2800" i="1">
                <a:latin typeface="Arial"/>
                <a:cs typeface="Arial"/>
              </a:rPr>
              <a:t>nhận làm gia tăng ô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nhiễm,</a:t>
            </a:r>
            <a:r>
              <a:rPr dirty="0" sz="2800" spc="-1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sạt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lở,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sụt</a:t>
            </a:r>
            <a:r>
              <a:rPr dirty="0" sz="2800" spc="-1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lún</a:t>
            </a:r>
            <a:r>
              <a:rPr dirty="0" sz="2800">
                <a:latin typeface="Arial MT"/>
                <a:cs typeface="Arial MT"/>
              </a:rPr>
              <a:t>”.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1325" y="577595"/>
            <a:ext cx="318262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2.3.3.</a:t>
            </a:r>
            <a:r>
              <a:rPr dirty="0" sz="3200" spc="-50"/>
              <a:t> </a:t>
            </a:r>
            <a:r>
              <a:rPr dirty="0" sz="3200" spc="-5"/>
              <a:t>Tham</a:t>
            </a:r>
            <a:r>
              <a:rPr dirty="0" sz="3200" spc="-35"/>
              <a:t> </a:t>
            </a:r>
            <a:r>
              <a:rPr dirty="0" sz="3200" spc="-5"/>
              <a:t>vấn: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408683"/>
            <a:ext cx="8420735" cy="362204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2800">
                <a:latin typeface="Arial MT"/>
                <a:cs typeface="Arial MT"/>
              </a:rPr>
              <a:t>H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30">
                <a:latin typeface="Arial MT"/>
                <a:cs typeface="Arial MT"/>
              </a:rPr>
              <a:t>ứ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t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315">
                <a:latin typeface="Arial MT"/>
                <a:cs typeface="Arial MT"/>
              </a:rPr>
              <a:t>rộn</a:t>
            </a:r>
            <a:r>
              <a:rPr dirty="0" sz="2800" spc="-285">
                <a:latin typeface="Arial MT"/>
                <a:cs typeface="Arial MT"/>
              </a:rPr>
              <a:t>g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rã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340">
                <a:latin typeface="Arial MT"/>
                <a:cs typeface="Arial MT"/>
              </a:rPr>
              <a:t>h</a:t>
            </a:r>
            <a:r>
              <a:rPr dirty="0" sz="2800" spc="-625">
                <a:latin typeface="Arial MT"/>
                <a:cs typeface="Arial MT"/>
              </a:rPr>
              <a:t>ơ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99800"/>
              </a:lnSpc>
              <a:spcBef>
                <a:spcPts val="750"/>
              </a:spcBef>
            </a:pPr>
            <a:r>
              <a:rPr dirty="0" sz="2800">
                <a:latin typeface="Arial MT"/>
                <a:cs typeface="Arial MT"/>
              </a:rPr>
              <a:t>- </a:t>
            </a:r>
            <a:r>
              <a:rPr dirty="0" sz="2800" spc="210">
                <a:latin typeface="Arial MT"/>
                <a:cs typeface="Arial MT"/>
              </a:rPr>
              <a:t> </a:t>
            </a:r>
            <a:r>
              <a:rPr dirty="0" sz="2800" spc="-10">
                <a:latin typeface="Arial MT"/>
                <a:cs typeface="Arial MT"/>
              </a:rPr>
              <a:t>P</a:t>
            </a:r>
            <a:r>
              <a:rPr dirty="0" sz="2800" spc="-540">
                <a:latin typeface="Arial MT"/>
                <a:cs typeface="Arial MT"/>
              </a:rPr>
              <a:t>hả</a:t>
            </a:r>
            <a:r>
              <a:rPr dirty="0" sz="2800" spc="-160">
                <a:latin typeface="Arial MT"/>
                <a:cs typeface="Arial MT"/>
              </a:rPr>
              <a:t>i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680">
                <a:latin typeface="Arial MT"/>
                <a:cs typeface="Arial MT"/>
              </a:rPr>
              <a:t>đăn</a:t>
            </a:r>
            <a:r>
              <a:rPr dirty="0" sz="2800" spc="-445">
                <a:latin typeface="Arial MT"/>
                <a:cs typeface="Arial MT"/>
              </a:rPr>
              <a:t>g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540">
                <a:latin typeface="Arial MT"/>
                <a:cs typeface="Arial MT"/>
              </a:rPr>
              <a:t>nộ</a:t>
            </a:r>
            <a:r>
              <a:rPr dirty="0" sz="2800" spc="-160">
                <a:latin typeface="Arial MT"/>
                <a:cs typeface="Arial MT"/>
              </a:rPr>
              <a:t>i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dun</a:t>
            </a:r>
            <a:r>
              <a:rPr dirty="0" sz="2800">
                <a:latin typeface="Arial MT"/>
                <a:cs typeface="Arial MT"/>
              </a:rPr>
              <a:t>g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am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ên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>
                <a:latin typeface="Arial MT"/>
                <a:cs typeface="Arial MT"/>
              </a:rPr>
              <a:t>ang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>
                <a:latin typeface="Arial MT"/>
                <a:cs typeface="Arial MT"/>
              </a:rPr>
              <a:t>ông</a:t>
            </a:r>
            <a:r>
              <a:rPr dirty="0" sz="2800" spc="2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in  </a:t>
            </a:r>
            <a:r>
              <a:rPr dirty="0" sz="2800" spc="-620">
                <a:latin typeface="Arial MT"/>
                <a:cs typeface="Arial MT"/>
              </a:rPr>
              <a:t>điện</a:t>
            </a:r>
            <a:r>
              <a:rPr dirty="0" sz="2800" spc="-615">
                <a:latin typeface="Arial MT"/>
                <a:cs typeface="Arial MT"/>
              </a:rPr>
              <a:t> </a:t>
            </a:r>
            <a:r>
              <a:rPr dirty="0" sz="2800" spc="-470">
                <a:latin typeface="Arial MT"/>
                <a:cs typeface="Arial MT"/>
              </a:rPr>
              <a:t>tử</a:t>
            </a:r>
            <a:r>
              <a:rPr dirty="0" sz="2800" spc="-46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của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4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quan phê </a:t>
            </a:r>
            <a:r>
              <a:rPr dirty="0" sz="2800" spc="-250">
                <a:latin typeface="Arial MT"/>
                <a:cs typeface="Arial MT"/>
              </a:rPr>
              <a:t>duyệt </a:t>
            </a:r>
            <a:r>
              <a:rPr dirty="0" sz="2800" spc="-380">
                <a:latin typeface="Arial MT"/>
                <a:cs typeface="Arial MT"/>
              </a:rPr>
              <a:t>trước</a:t>
            </a:r>
            <a:r>
              <a:rPr dirty="0" sz="2800" spc="-375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thẩm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8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và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công khai </a:t>
            </a:r>
            <a:r>
              <a:rPr dirty="0" sz="2800" spc="-250">
                <a:latin typeface="Arial MT"/>
                <a:cs typeface="Arial MT"/>
              </a:rPr>
              <a:t>quyết </a:t>
            </a:r>
            <a:r>
              <a:rPr dirty="0" sz="2800" spc="-855">
                <a:latin typeface="Arial MT"/>
                <a:cs typeface="Arial MT"/>
              </a:rPr>
              <a:t>định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phê </a:t>
            </a:r>
            <a:r>
              <a:rPr dirty="0" sz="2800" spc="-250">
                <a:latin typeface="Arial MT"/>
                <a:cs typeface="Arial MT"/>
              </a:rPr>
              <a:t>duyệt </a:t>
            </a:r>
            <a:r>
              <a:rPr dirty="0" sz="2800" spc="-415">
                <a:latin typeface="Arial MT"/>
                <a:cs typeface="Arial MT"/>
              </a:rPr>
              <a:t>kết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quả</a:t>
            </a:r>
            <a:r>
              <a:rPr dirty="0" sz="2800" spc="-409">
                <a:latin typeface="Arial MT"/>
                <a:cs typeface="Arial MT"/>
              </a:rPr>
              <a:t> </a:t>
            </a:r>
            <a:r>
              <a:rPr dirty="0" sz="2800" spc="-315">
                <a:latin typeface="Arial MT"/>
                <a:cs typeface="Arial MT"/>
              </a:rPr>
              <a:t>thẩm</a:t>
            </a:r>
            <a:r>
              <a:rPr dirty="0" sz="2800" spc="-310">
                <a:latin typeface="Arial MT"/>
                <a:cs typeface="Arial MT"/>
              </a:rPr>
              <a:t> </a:t>
            </a:r>
            <a:r>
              <a:rPr dirty="0" sz="2800" spc="-855">
                <a:latin typeface="Arial MT"/>
                <a:cs typeface="Arial MT"/>
              </a:rPr>
              <a:t>định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báo cáo </a:t>
            </a:r>
            <a:r>
              <a:rPr dirty="0" sz="2800" spc="-260">
                <a:latin typeface="Arial MT"/>
                <a:cs typeface="Arial MT"/>
              </a:rPr>
              <a:t>ĐTM</a:t>
            </a:r>
            <a:r>
              <a:rPr dirty="0" sz="2800" spc="254">
                <a:latin typeface="Arial MT"/>
                <a:cs typeface="Arial MT"/>
              </a:rPr>
              <a:t> </a:t>
            </a:r>
            <a:r>
              <a:rPr dirty="0" sz="2800" i="1">
                <a:latin typeface="Arial"/>
                <a:cs typeface="Arial"/>
              </a:rPr>
              <a:t>(thực hiện trong </a:t>
            </a:r>
            <a:r>
              <a:rPr dirty="0" sz="2800" spc="-5" i="1">
                <a:latin typeface="Arial"/>
                <a:cs typeface="Arial"/>
              </a:rPr>
              <a:t>thời </a:t>
            </a:r>
            <a:r>
              <a:rPr dirty="0" sz="2800" i="1">
                <a:latin typeface="Arial"/>
                <a:cs typeface="Arial"/>
              </a:rPr>
              <a:t>hạn 15 ngày;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hết </a:t>
            </a:r>
            <a:r>
              <a:rPr dirty="0" sz="2800" spc="-5" i="1">
                <a:latin typeface="Arial"/>
                <a:cs typeface="Arial"/>
              </a:rPr>
              <a:t>thời </a:t>
            </a:r>
            <a:r>
              <a:rPr dirty="0" sz="2800" i="1">
                <a:latin typeface="Arial"/>
                <a:cs typeface="Arial"/>
              </a:rPr>
              <a:t>hạn tham vấn, đơn vị quản lý trang thông </a:t>
            </a:r>
            <a:r>
              <a:rPr dirty="0" sz="2800" spc="5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tin</a:t>
            </a:r>
            <a:r>
              <a:rPr dirty="0" sz="2800" spc="47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điện</a:t>
            </a:r>
            <a:r>
              <a:rPr dirty="0" sz="2800" spc="480" i="1">
                <a:latin typeface="Arial"/>
                <a:cs typeface="Arial"/>
              </a:rPr>
              <a:t> </a:t>
            </a:r>
            <a:r>
              <a:rPr dirty="0" sz="2800" spc="-5" i="1">
                <a:latin typeface="Arial"/>
                <a:cs typeface="Arial"/>
              </a:rPr>
              <a:t>tử</a:t>
            </a:r>
            <a:r>
              <a:rPr dirty="0" sz="2800" spc="47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có</a:t>
            </a:r>
            <a:r>
              <a:rPr dirty="0" sz="2800" spc="4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trách</a:t>
            </a:r>
            <a:r>
              <a:rPr dirty="0" sz="2800" spc="4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nhiệm</a:t>
            </a:r>
            <a:r>
              <a:rPr dirty="0" sz="2800" spc="4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gửi</a:t>
            </a:r>
            <a:r>
              <a:rPr dirty="0" sz="2800" spc="4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kết</a:t>
            </a:r>
            <a:r>
              <a:rPr dirty="0" sz="2800" spc="47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quả</a:t>
            </a:r>
            <a:r>
              <a:rPr dirty="0" sz="2800" spc="480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tham</a:t>
            </a:r>
            <a:r>
              <a:rPr dirty="0" sz="2800" spc="47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vấn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cho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chủ dự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án</a:t>
            </a:r>
            <a:r>
              <a:rPr dirty="0" sz="2800" spc="-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để giải trình).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0700" y="501395"/>
            <a:ext cx="302196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Tham</a:t>
            </a:r>
            <a:r>
              <a:rPr dirty="0" sz="3200" spc="-35"/>
              <a:t> </a:t>
            </a:r>
            <a:r>
              <a:rPr dirty="0" sz="3200" spc="-10"/>
              <a:t>vấn</a:t>
            </a:r>
            <a:r>
              <a:rPr dirty="0" sz="3200" spc="-40"/>
              <a:t> </a:t>
            </a:r>
            <a:r>
              <a:rPr dirty="0" sz="3200" spc="-10"/>
              <a:t>(tiếp)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39" y="1576323"/>
            <a:ext cx="8528050" cy="35280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5600" marR="5080" indent="-342900">
              <a:lnSpc>
                <a:spcPct val="100200"/>
              </a:lnSpc>
              <a:spcBef>
                <a:spcPts val="90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2800" spc="-780">
                <a:latin typeface="Arial MT"/>
                <a:cs typeface="Arial MT"/>
              </a:rPr>
              <a:t>Đ</a:t>
            </a:r>
            <a:r>
              <a:rPr dirty="0" sz="2800" spc="-1240">
                <a:latin typeface="Arial MT"/>
                <a:cs typeface="Arial MT"/>
              </a:rPr>
              <a:t>ố</a:t>
            </a:r>
            <a:r>
              <a:rPr dirty="0" sz="2800">
                <a:latin typeface="Arial MT"/>
                <a:cs typeface="Arial MT"/>
              </a:rPr>
              <a:t>i </a:t>
            </a:r>
            <a:r>
              <a:rPr dirty="0" sz="2800" spc="-484">
                <a:latin typeface="Arial MT"/>
                <a:cs typeface="Arial MT"/>
              </a:rPr>
              <a:t>vớ</a:t>
            </a:r>
            <a:r>
              <a:rPr dirty="0" sz="2800">
                <a:latin typeface="Arial MT"/>
                <a:cs typeface="Arial MT"/>
              </a:rPr>
              <a:t>i D</a:t>
            </a:r>
            <a:r>
              <a:rPr dirty="0" sz="2800" spc="-930">
                <a:latin typeface="Arial MT"/>
                <a:cs typeface="Arial MT"/>
              </a:rPr>
              <a:t>ự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5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1240">
                <a:latin typeface="Arial MT"/>
                <a:cs typeface="Arial MT"/>
              </a:rPr>
              <a:t>ầ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li</a:t>
            </a:r>
            <a:r>
              <a:rPr dirty="0" sz="2800" spc="5">
                <a:latin typeface="Arial MT"/>
                <a:cs typeface="Arial MT"/>
              </a:rPr>
              <a:t>ê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625">
                <a:latin typeface="Arial MT"/>
                <a:cs typeface="Arial MT"/>
              </a:rPr>
              <a:t>sẽ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ằ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 </a:t>
            </a:r>
            <a:r>
              <a:rPr dirty="0" sz="2800" spc="-1240">
                <a:latin typeface="Arial MT"/>
                <a:cs typeface="Arial MT"/>
              </a:rPr>
              <a:t>đă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hôn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in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rê</a:t>
            </a:r>
            <a:r>
              <a:rPr dirty="0" sz="2800">
                <a:latin typeface="Arial MT"/>
                <a:cs typeface="Arial MT"/>
              </a:rPr>
              <a:t>n C</a:t>
            </a:r>
            <a:r>
              <a:rPr dirty="0" sz="2800" spc="-1240">
                <a:latin typeface="Arial MT"/>
                <a:cs typeface="Arial MT"/>
              </a:rPr>
              <a:t>ổ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hôn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in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>
                <a:latin typeface="Arial MT"/>
                <a:cs typeface="Arial MT"/>
              </a:rPr>
              <a:t>i</a:t>
            </a:r>
            <a:r>
              <a:rPr dirty="0" sz="2800" spc="-1240">
                <a:latin typeface="Arial MT"/>
                <a:cs typeface="Arial MT"/>
              </a:rPr>
              <a:t>ệ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480">
                <a:latin typeface="Arial MT"/>
                <a:cs typeface="Arial MT"/>
              </a:rPr>
              <a:t>ử 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ủ</a:t>
            </a:r>
            <a:r>
              <a:rPr dirty="0" sz="2800">
                <a:latin typeface="Arial MT"/>
                <a:cs typeface="Arial MT"/>
              </a:rPr>
              <a:t>a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qua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ẩ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1240">
                <a:latin typeface="Arial MT"/>
                <a:cs typeface="Arial MT"/>
              </a:rPr>
              <a:t>đ</a:t>
            </a:r>
            <a:r>
              <a:rPr dirty="0" sz="2800" spc="-2180">
                <a:latin typeface="Arial MT"/>
                <a:cs typeface="Arial MT"/>
              </a:rPr>
              <a:t>ị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và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 U</a:t>
            </a:r>
            <a:r>
              <a:rPr dirty="0" sz="2800" spc="-5">
                <a:latin typeface="Arial MT"/>
                <a:cs typeface="Arial MT"/>
              </a:rPr>
              <a:t>B</a:t>
            </a:r>
            <a:r>
              <a:rPr dirty="0" sz="2800">
                <a:latin typeface="Arial MT"/>
                <a:cs typeface="Arial MT"/>
              </a:rPr>
              <a:t>ND </a:t>
            </a:r>
            <a:r>
              <a:rPr dirty="0" sz="2800" spc="-415">
                <a:latin typeface="Arial MT"/>
                <a:cs typeface="Arial MT"/>
              </a:rPr>
              <a:t>c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>
                <a:latin typeface="Arial MT"/>
                <a:cs typeface="Arial MT"/>
              </a:rPr>
              <a:t>li</a:t>
            </a:r>
            <a:r>
              <a:rPr dirty="0" sz="2800" spc="5">
                <a:latin typeface="Arial MT"/>
                <a:cs typeface="Arial MT"/>
              </a:rPr>
              <a:t>ê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2180">
                <a:latin typeface="Arial MT"/>
                <a:cs typeface="Arial MT"/>
              </a:rPr>
              <a:t>ỉ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>
                <a:latin typeface="Arial MT"/>
                <a:cs typeface="Arial MT"/>
              </a:rPr>
              <a:t>) </a:t>
            </a:r>
            <a:r>
              <a:rPr dirty="0" sz="2800" spc="5">
                <a:latin typeface="Arial MT"/>
                <a:cs typeface="Arial MT"/>
              </a:rPr>
              <a:t>ho</a:t>
            </a:r>
            <a:r>
              <a:rPr dirty="0" sz="2800" spc="-1240">
                <a:latin typeface="Arial MT"/>
                <a:cs typeface="Arial MT"/>
              </a:rPr>
              <a:t>ặ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-5">
                <a:latin typeface="Arial MT"/>
                <a:cs typeface="Arial MT"/>
              </a:rPr>
              <a:t>B</a:t>
            </a:r>
            <a:r>
              <a:rPr dirty="0" sz="2800">
                <a:latin typeface="Arial MT"/>
                <a:cs typeface="Arial MT"/>
              </a:rPr>
              <a:t>ND </a:t>
            </a:r>
            <a:r>
              <a:rPr dirty="0" sz="2800" spc="5">
                <a:latin typeface="Arial MT"/>
                <a:cs typeface="Arial MT"/>
              </a:rPr>
              <a:t>hu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ệ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>
                <a:latin typeface="Arial MT"/>
                <a:cs typeface="Arial MT"/>
              </a:rPr>
              <a:t>li</a:t>
            </a:r>
            <a:r>
              <a:rPr dirty="0" sz="2800" spc="5">
                <a:latin typeface="Arial MT"/>
                <a:cs typeface="Arial MT"/>
              </a:rPr>
              <a:t>ê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hu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ệ</a:t>
            </a:r>
            <a:r>
              <a:rPr dirty="0" sz="2800" spc="5">
                <a:latin typeface="Arial MT"/>
                <a:cs typeface="Arial MT"/>
              </a:rPr>
              <a:t>n)</a:t>
            </a:r>
            <a:r>
              <a:rPr dirty="0" sz="280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algn="just" marL="355600" marR="109220" indent="-342900">
              <a:lnSpc>
                <a:spcPct val="100200"/>
              </a:lnSpc>
              <a:spcBef>
                <a:spcPts val="645"/>
              </a:spcBef>
              <a:buChar char="-"/>
              <a:tabLst>
                <a:tab pos="355600" algn="l"/>
              </a:tabLst>
            </a:pPr>
            <a:r>
              <a:rPr dirty="0" sz="2800">
                <a:latin typeface="Arial MT"/>
                <a:cs typeface="Arial MT"/>
              </a:rPr>
              <a:t>D</a:t>
            </a:r>
            <a:r>
              <a:rPr dirty="0" sz="2800" spc="-930">
                <a:latin typeface="Arial MT"/>
                <a:cs typeface="Arial MT"/>
              </a:rPr>
              <a:t>ự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hôn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30">
                <a:latin typeface="Arial MT"/>
                <a:cs typeface="Arial MT"/>
              </a:rPr>
              <a:t>ư</a:t>
            </a:r>
            <a:r>
              <a:rPr dirty="0" sz="2800" spc="-965">
                <a:latin typeface="Arial MT"/>
                <a:cs typeface="Arial MT"/>
              </a:rPr>
              <a:t>ờ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ằ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c</a:t>
            </a:r>
            <a:r>
              <a:rPr dirty="0" sz="2800" spc="5">
                <a:latin typeface="Arial MT"/>
                <a:cs typeface="Arial MT"/>
              </a:rPr>
              <a:t>á</a:t>
            </a:r>
            <a:r>
              <a:rPr dirty="0" sz="2800">
                <a:latin typeface="Arial MT"/>
                <a:cs typeface="Arial MT"/>
              </a:rPr>
              <a:t>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5">
                <a:latin typeface="Arial MT"/>
                <a:cs typeface="Arial MT"/>
              </a:rPr>
              <a:t>ì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h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930">
                <a:latin typeface="Arial MT"/>
                <a:cs typeface="Arial MT"/>
              </a:rPr>
              <a:t>ứ</a:t>
            </a:r>
            <a:r>
              <a:rPr dirty="0" sz="2800">
                <a:latin typeface="Arial MT"/>
                <a:cs typeface="Arial MT"/>
              </a:rPr>
              <a:t>c:  </a:t>
            </a:r>
            <a:r>
              <a:rPr dirty="0" sz="2800" spc="-100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rê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-60">
                <a:latin typeface="Arial MT"/>
                <a:cs typeface="Arial MT"/>
              </a:rPr>
              <a:t>W</a:t>
            </a:r>
            <a:r>
              <a:rPr dirty="0" sz="2800" spc="5">
                <a:latin typeface="Arial MT"/>
                <a:cs typeface="Arial MT"/>
              </a:rPr>
              <a:t>eb</a:t>
            </a:r>
            <a:r>
              <a:rPr dirty="0" sz="2800">
                <a:latin typeface="Arial MT"/>
                <a:cs typeface="Arial MT"/>
              </a:rPr>
              <a:t>si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>
                <a:latin typeface="Arial MT"/>
                <a:cs typeface="Arial MT"/>
              </a:rPr>
              <a:t>e +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h</a:t>
            </a:r>
            <a:r>
              <a:rPr dirty="0" sz="2800" spc="-1240">
                <a:latin typeface="Arial MT"/>
                <a:cs typeface="Arial MT"/>
              </a:rPr>
              <a:t>ọ</a:t>
            </a:r>
            <a:r>
              <a:rPr dirty="0" sz="2800">
                <a:latin typeface="Arial MT"/>
                <a:cs typeface="Arial MT"/>
              </a:rPr>
              <a:t>p </a:t>
            </a:r>
            <a:r>
              <a:rPr dirty="0" sz="2800" spc="5">
                <a:latin typeface="Arial MT"/>
                <a:cs typeface="Arial MT"/>
              </a:rPr>
              <a:t>dâ</a:t>
            </a:r>
            <a:r>
              <a:rPr dirty="0" sz="2800">
                <a:latin typeface="Arial MT"/>
                <a:cs typeface="Arial MT"/>
              </a:rPr>
              <a:t>n +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ha</a:t>
            </a:r>
            <a:r>
              <a:rPr dirty="0" sz="2800">
                <a:latin typeface="Arial MT"/>
                <a:cs typeface="Arial MT"/>
              </a:rPr>
              <a:t>m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ấ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ằ</a:t>
            </a:r>
            <a:r>
              <a:rPr dirty="0" sz="2800" spc="5">
                <a:latin typeface="Arial MT"/>
                <a:cs typeface="Arial MT"/>
              </a:rPr>
              <a:t>n</a:t>
            </a:r>
            <a:r>
              <a:rPr dirty="0" sz="2800">
                <a:latin typeface="Arial MT"/>
                <a:cs typeface="Arial MT"/>
              </a:rPr>
              <a:t>g </a:t>
            </a:r>
            <a:r>
              <a:rPr dirty="0" sz="2800" spc="-415">
                <a:latin typeface="Arial MT"/>
                <a:cs typeface="Arial MT"/>
              </a:rPr>
              <a:t>v</a:t>
            </a:r>
            <a:r>
              <a:rPr dirty="0" sz="2800" spc="-825">
                <a:latin typeface="Arial MT"/>
                <a:cs typeface="Arial MT"/>
              </a:rPr>
              <a:t>ă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b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  </a:t>
            </a:r>
            <a:r>
              <a:rPr dirty="0" sz="2800" spc="5">
                <a:latin typeface="Arial MT"/>
                <a:cs typeface="Arial MT"/>
              </a:rPr>
              <a:t>(</a:t>
            </a:r>
            <a:r>
              <a:rPr dirty="0" sz="2800">
                <a:latin typeface="Arial MT"/>
                <a:cs typeface="Arial MT"/>
              </a:rPr>
              <a:t>U</a:t>
            </a:r>
            <a:r>
              <a:rPr dirty="0" sz="2800" spc="-5">
                <a:latin typeface="Arial MT"/>
                <a:cs typeface="Arial MT"/>
              </a:rPr>
              <a:t>B</a:t>
            </a:r>
            <a:r>
              <a:rPr dirty="0" sz="2800">
                <a:latin typeface="Arial MT"/>
                <a:cs typeface="Arial MT"/>
              </a:rPr>
              <a:t>ND x</a:t>
            </a:r>
            <a:r>
              <a:rPr dirty="0" sz="2800" spc="5">
                <a:latin typeface="Arial MT"/>
                <a:cs typeface="Arial MT"/>
              </a:rPr>
              <a:t>ã</a:t>
            </a:r>
            <a:r>
              <a:rPr dirty="0" sz="2800">
                <a:latin typeface="Arial MT"/>
                <a:cs typeface="Arial MT"/>
              </a:rPr>
              <a:t>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m</a:t>
            </a:r>
            <a:r>
              <a:rPr dirty="0" sz="2800" spc="-1240">
                <a:latin typeface="Arial MT"/>
                <a:cs typeface="Arial MT"/>
              </a:rPr>
              <a:t>ặ</a:t>
            </a:r>
            <a:r>
              <a:rPr dirty="0" sz="2800">
                <a:latin typeface="Arial MT"/>
                <a:cs typeface="Arial MT"/>
              </a:rPr>
              <a:t>t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5">
                <a:latin typeface="Arial MT"/>
                <a:cs typeface="Arial MT"/>
              </a:rPr>
              <a:t>r</a:t>
            </a:r>
            <a:r>
              <a:rPr dirty="0" sz="2800" spc="-1240">
                <a:latin typeface="Arial MT"/>
                <a:cs typeface="Arial MT"/>
              </a:rPr>
              <a:t>ậ</a:t>
            </a:r>
            <a:r>
              <a:rPr dirty="0" sz="2800">
                <a:latin typeface="Arial MT"/>
                <a:cs typeface="Arial MT"/>
              </a:rPr>
              <a:t>n +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84">
                <a:latin typeface="Arial MT"/>
                <a:cs typeface="Arial MT"/>
              </a:rPr>
              <a:t>cơ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qua</a:t>
            </a:r>
            <a:r>
              <a:rPr dirty="0" sz="2800">
                <a:latin typeface="Arial MT"/>
                <a:cs typeface="Arial MT"/>
              </a:rPr>
              <a:t>n </a:t>
            </a:r>
            <a:r>
              <a:rPr dirty="0" sz="2800" spc="5">
                <a:latin typeface="Arial MT"/>
                <a:cs typeface="Arial MT"/>
              </a:rPr>
              <a:t>qu</a:t>
            </a:r>
            <a:r>
              <a:rPr dirty="0" sz="2800" spc="-1240">
                <a:latin typeface="Arial MT"/>
                <a:cs typeface="Arial MT"/>
              </a:rPr>
              <a:t>ả</a:t>
            </a:r>
            <a:r>
              <a:rPr dirty="0" sz="2800">
                <a:latin typeface="Arial MT"/>
                <a:cs typeface="Arial MT"/>
              </a:rPr>
              <a:t>n lý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 spc="-415">
                <a:latin typeface="Arial MT"/>
                <a:cs typeface="Arial MT"/>
              </a:rPr>
              <a:t>y</a:t>
            </a:r>
            <a:r>
              <a:rPr dirty="0" sz="2800" spc="-825">
                <a:latin typeface="Arial MT"/>
                <a:cs typeface="Arial MT"/>
              </a:rPr>
              <a:t>ế</a:t>
            </a:r>
            <a:r>
              <a:rPr dirty="0" sz="2800">
                <a:latin typeface="Arial MT"/>
                <a:cs typeface="Arial MT"/>
              </a:rPr>
              <a:t>u </a:t>
            </a:r>
            <a:r>
              <a:rPr dirty="0" sz="2800" spc="-5">
                <a:latin typeface="Arial MT"/>
                <a:cs typeface="Arial MT"/>
              </a:rPr>
              <a:t>t</a:t>
            </a:r>
            <a:r>
              <a:rPr dirty="0" sz="2800" spc="-1245">
                <a:latin typeface="Arial MT"/>
                <a:cs typeface="Arial MT"/>
              </a:rPr>
              <a:t>ố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5">
                <a:latin typeface="Arial MT"/>
                <a:cs typeface="Arial MT"/>
              </a:rPr>
              <a:t>nh</a:t>
            </a:r>
            <a:r>
              <a:rPr dirty="0" sz="2800" spc="-1240">
                <a:latin typeface="Arial MT"/>
                <a:cs typeface="Arial MT"/>
              </a:rPr>
              <a:t>ạ</a:t>
            </a:r>
            <a:r>
              <a:rPr dirty="0" sz="2800">
                <a:latin typeface="Arial MT"/>
                <a:cs typeface="Arial MT"/>
              </a:rPr>
              <a:t>y  </a:t>
            </a:r>
            <a:r>
              <a:rPr dirty="0" sz="2800" spc="-250">
                <a:latin typeface="Arial MT"/>
                <a:cs typeface="Arial MT"/>
              </a:rPr>
              <a:t>cảm).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0700" y="413003"/>
            <a:ext cx="302196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Tham</a:t>
            </a:r>
            <a:r>
              <a:rPr dirty="0" sz="3200" spc="-35"/>
              <a:t> </a:t>
            </a:r>
            <a:r>
              <a:rPr dirty="0" sz="3200" spc="-10"/>
              <a:t>vấn</a:t>
            </a:r>
            <a:r>
              <a:rPr dirty="0" sz="3200" spc="-40"/>
              <a:t> </a:t>
            </a:r>
            <a:r>
              <a:rPr dirty="0" sz="3200" spc="-10"/>
              <a:t>(tiếp)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973835"/>
            <a:ext cx="8071484" cy="500634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715">
                <a:latin typeface="Arial MT"/>
                <a:cs typeface="Arial MT"/>
              </a:rPr>
              <a:t>Cụ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630">
                <a:latin typeface="Arial MT"/>
                <a:cs typeface="Arial MT"/>
              </a:rPr>
              <a:t>nộ</a:t>
            </a:r>
            <a:r>
              <a:rPr dirty="0" sz="3200" spc="-180">
                <a:latin typeface="Arial MT"/>
                <a:cs typeface="Arial MT"/>
              </a:rPr>
              <a:t>i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dun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a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v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gồm</a:t>
            </a:r>
            <a:r>
              <a:rPr dirty="0" sz="3200">
                <a:latin typeface="Arial MT"/>
                <a:cs typeface="Arial MT"/>
              </a:rPr>
              <a:t>:</a:t>
            </a:r>
            <a:endParaRPr sz="3200">
              <a:latin typeface="Arial MT"/>
              <a:cs typeface="Arial MT"/>
            </a:endParaRPr>
          </a:p>
          <a:p>
            <a:pPr marL="260350" indent="-247650">
              <a:lnSpc>
                <a:spcPct val="100000"/>
              </a:lnSpc>
              <a:spcBef>
                <a:spcPts val="770"/>
              </a:spcBef>
              <a:buChar char="-"/>
              <a:tabLst>
                <a:tab pos="260350" algn="l"/>
              </a:tabLst>
            </a:pPr>
            <a:r>
              <a:rPr dirty="0" sz="3200" spc="-1245">
                <a:latin typeface="Arial MT"/>
                <a:cs typeface="Arial MT"/>
              </a:rPr>
              <a:t>Vị</a:t>
            </a:r>
            <a:r>
              <a:rPr dirty="0" sz="3200" spc="-5">
                <a:latin typeface="Arial MT"/>
                <a:cs typeface="Arial MT"/>
              </a:rPr>
              <a:t> tr</a:t>
            </a:r>
            <a:r>
              <a:rPr dirty="0" sz="3200">
                <a:latin typeface="Arial MT"/>
                <a:cs typeface="Arial MT"/>
              </a:rPr>
              <a:t>í</a:t>
            </a:r>
            <a:r>
              <a:rPr dirty="0" sz="3200" spc="-5">
                <a:latin typeface="Arial MT"/>
                <a:cs typeface="Arial MT"/>
              </a:rPr>
              <a:t> th</a:t>
            </a:r>
            <a:r>
              <a:rPr dirty="0" sz="3200" spc="-715">
                <a:latin typeface="Arial MT"/>
                <a:cs typeface="Arial MT"/>
              </a:rPr>
              <a:t>ự</a:t>
            </a:r>
            <a:r>
              <a:rPr dirty="0" sz="3200" spc="-355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h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919">
                <a:latin typeface="Arial MT"/>
                <a:cs typeface="Arial MT"/>
              </a:rPr>
              <a:t>ệ</a:t>
            </a:r>
            <a:r>
              <a:rPr dirty="0" sz="3200" spc="-509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35">
                <a:latin typeface="Arial MT"/>
                <a:cs typeface="Arial MT"/>
              </a:rPr>
              <a:t>tư</a:t>
            </a:r>
            <a:r>
              <a:rPr dirty="0" sz="3200">
                <a:latin typeface="Arial MT"/>
                <a:cs typeface="Arial MT"/>
              </a:rPr>
              <a:t>;</a:t>
            </a:r>
            <a:endParaRPr sz="3200">
              <a:latin typeface="Arial MT"/>
              <a:cs typeface="Arial MT"/>
            </a:endParaRPr>
          </a:p>
          <a:p>
            <a:pPr marL="254000" indent="-241300">
              <a:lnSpc>
                <a:spcPct val="100000"/>
              </a:lnSpc>
              <a:spcBef>
                <a:spcPts val="770"/>
              </a:spcBef>
              <a:buChar char="-"/>
              <a:tabLst>
                <a:tab pos="254000" algn="l"/>
              </a:tabLst>
            </a:pPr>
            <a:r>
              <a:rPr dirty="0" sz="3200" spc="-5">
                <a:latin typeface="Arial MT"/>
                <a:cs typeface="Arial MT"/>
              </a:rPr>
              <a:t>Tá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785">
                <a:latin typeface="Arial MT"/>
                <a:cs typeface="Arial MT"/>
              </a:rPr>
              <a:t>độn</a:t>
            </a:r>
            <a:r>
              <a:rPr dirty="0" sz="3200" spc="-509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ủ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35">
                <a:latin typeface="Arial MT"/>
                <a:cs typeface="Arial MT"/>
              </a:rPr>
              <a:t>tư</a:t>
            </a:r>
            <a:r>
              <a:rPr dirty="0" sz="3200">
                <a:latin typeface="Arial MT"/>
                <a:cs typeface="Arial MT"/>
              </a:rPr>
              <a:t>;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1899"/>
              </a:lnSpc>
              <a:spcBef>
                <a:spcPts val="670"/>
              </a:spcBef>
              <a:buChar char="-"/>
              <a:tabLst>
                <a:tab pos="355600" algn="l"/>
              </a:tabLst>
            </a:pPr>
            <a:r>
              <a:rPr dirty="0" sz="3200" spc="-360">
                <a:latin typeface="Arial MT"/>
                <a:cs typeface="Arial MT"/>
              </a:rPr>
              <a:t>Biện</a:t>
            </a:r>
            <a:r>
              <a:rPr dirty="0" sz="3200" spc="1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pháp </a:t>
            </a:r>
            <a:r>
              <a:rPr dirty="0" sz="3200" spc="-360">
                <a:latin typeface="Arial MT"/>
                <a:cs typeface="Arial MT"/>
              </a:rPr>
              <a:t>giảm</a:t>
            </a:r>
            <a:r>
              <a:rPr dirty="0" sz="3200" spc="170">
                <a:latin typeface="Arial MT"/>
                <a:cs typeface="Arial MT"/>
              </a:rPr>
              <a:t> </a:t>
            </a:r>
            <a:r>
              <a:rPr dirty="0" sz="3200" spc="-290">
                <a:latin typeface="Arial MT"/>
                <a:cs typeface="Arial MT"/>
              </a:rPr>
              <a:t>thiểu</a:t>
            </a:r>
            <a:r>
              <a:rPr dirty="0" sz="3200" spc="30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tác </a:t>
            </a:r>
            <a:r>
              <a:rPr dirty="0" sz="3200" spc="-715">
                <a:latin typeface="Arial MT"/>
                <a:cs typeface="Arial MT"/>
              </a:rPr>
              <a:t>động</a:t>
            </a:r>
            <a:r>
              <a:rPr dirty="0" sz="3200" spc="-540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xấu</a:t>
            </a:r>
            <a:r>
              <a:rPr dirty="0" sz="3200" spc="340">
                <a:latin typeface="Arial MT"/>
                <a:cs typeface="Arial MT"/>
              </a:rPr>
              <a:t> </a:t>
            </a:r>
            <a:r>
              <a:rPr dirty="0" sz="3200" spc="-955">
                <a:latin typeface="Arial MT"/>
                <a:cs typeface="Arial MT"/>
              </a:rPr>
              <a:t>đến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trường;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  <a:spcBef>
                <a:spcPts val="765"/>
              </a:spcBef>
              <a:buChar char="-"/>
              <a:tabLst>
                <a:tab pos="384175" algn="l"/>
              </a:tabLst>
            </a:pPr>
            <a:r>
              <a:rPr dirty="0" sz="3200" spc="-365">
                <a:latin typeface="Arial MT"/>
                <a:cs typeface="Arial MT"/>
              </a:rPr>
              <a:t>Chương</a:t>
            </a:r>
            <a:r>
              <a:rPr dirty="0" sz="3200" spc="-36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trình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quản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lý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giám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sát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môi 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315">
                <a:latin typeface="Arial MT"/>
                <a:cs typeface="Arial MT"/>
              </a:rPr>
              <a:t>trường;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 spc="-365">
                <a:latin typeface="Arial MT"/>
                <a:cs typeface="Arial MT"/>
              </a:rPr>
              <a:t>phương</a:t>
            </a:r>
            <a:r>
              <a:rPr dirty="0" sz="3200" spc="16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 phòng </a:t>
            </a:r>
            <a:r>
              <a:rPr dirty="0" sz="3200" spc="-220">
                <a:latin typeface="Arial MT"/>
                <a:cs typeface="Arial MT"/>
              </a:rPr>
              <a:t>ngừa,</a:t>
            </a:r>
            <a:r>
              <a:rPr dirty="0" sz="3200" spc="450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ứng</a:t>
            </a:r>
            <a:r>
              <a:rPr dirty="0" sz="3200" spc="17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phó 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30">
                <a:latin typeface="Arial MT"/>
                <a:cs typeface="Arial MT"/>
              </a:rPr>
              <a:t>sự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cố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mô</a:t>
            </a:r>
            <a:r>
              <a:rPr dirty="0" sz="3200">
                <a:latin typeface="Arial MT"/>
                <a:cs typeface="Arial MT"/>
              </a:rPr>
              <a:t>i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450">
                <a:latin typeface="Arial MT"/>
                <a:cs typeface="Arial MT"/>
              </a:rPr>
              <a:t>trư</a:t>
            </a:r>
            <a:r>
              <a:rPr dirty="0" sz="3200" spc="-830">
                <a:latin typeface="Arial MT"/>
                <a:cs typeface="Arial MT"/>
              </a:rPr>
              <a:t>ờ</a:t>
            </a:r>
            <a:r>
              <a:rPr dirty="0" sz="3200" spc="-10">
                <a:latin typeface="Arial MT"/>
                <a:cs typeface="Arial MT"/>
              </a:rPr>
              <a:t>ng</a:t>
            </a:r>
            <a:r>
              <a:rPr dirty="0" sz="3200">
                <a:latin typeface="Arial MT"/>
                <a:cs typeface="Arial MT"/>
              </a:rPr>
              <a:t>;</a:t>
            </a:r>
            <a:endParaRPr sz="3200">
              <a:latin typeface="Arial MT"/>
              <a:cs typeface="Arial MT"/>
            </a:endParaRPr>
          </a:p>
          <a:p>
            <a:pPr algn="just" marL="277495" indent="-265430">
              <a:lnSpc>
                <a:spcPct val="100000"/>
              </a:lnSpc>
              <a:spcBef>
                <a:spcPts val="770"/>
              </a:spcBef>
              <a:buChar char="-"/>
              <a:tabLst>
                <a:tab pos="278130" algn="l"/>
              </a:tabLst>
            </a:pP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630">
                <a:latin typeface="Arial MT"/>
                <a:cs typeface="Arial MT"/>
              </a:rPr>
              <a:t>nộ</a:t>
            </a:r>
            <a:r>
              <a:rPr dirty="0" sz="3200" spc="-180">
                <a:latin typeface="Arial MT"/>
                <a:cs typeface="Arial MT"/>
              </a:rPr>
              <a:t>i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dun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k</a:t>
            </a:r>
            <a:r>
              <a:rPr dirty="0" sz="3200" spc="-5">
                <a:latin typeface="Arial MT"/>
                <a:cs typeface="Arial MT"/>
              </a:rPr>
              <a:t>há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li</a:t>
            </a:r>
            <a:r>
              <a:rPr dirty="0" sz="3200" spc="-5">
                <a:latin typeface="Arial MT"/>
                <a:cs typeface="Arial MT"/>
              </a:rPr>
              <a:t>ê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qua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 spc="-1120">
                <a:latin typeface="Arial MT"/>
                <a:cs typeface="Arial MT"/>
              </a:rPr>
              <a:t>đế</a:t>
            </a:r>
            <a:r>
              <a:rPr dirty="0" sz="3200" spc="-620">
                <a:latin typeface="Arial MT"/>
                <a:cs typeface="Arial MT"/>
              </a:rPr>
              <a:t>n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 spc="-385">
                <a:latin typeface="Arial MT"/>
                <a:cs typeface="Arial MT"/>
              </a:rPr>
              <a:t>d</a:t>
            </a:r>
            <a:r>
              <a:rPr dirty="0" sz="3200" spc="-680">
                <a:latin typeface="Arial MT"/>
                <a:cs typeface="Arial MT"/>
              </a:rPr>
              <a:t>ự</a:t>
            </a:r>
            <a:r>
              <a:rPr dirty="0" sz="3200" spc="13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án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5948172"/>
            <a:ext cx="131191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120">
                <a:latin typeface="Arial MT"/>
                <a:cs typeface="Arial MT"/>
              </a:rPr>
              <a:t>đầ</a:t>
            </a:r>
            <a:r>
              <a:rPr dirty="0" sz="3200" spc="-620">
                <a:latin typeface="Arial MT"/>
                <a:cs typeface="Arial MT"/>
              </a:rPr>
              <a:t>u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35">
                <a:latin typeface="Arial MT"/>
                <a:cs typeface="Arial MT"/>
              </a:rPr>
              <a:t>tư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8190" y="6266179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Black"/>
                <a:cs typeface="Arial Black"/>
              </a:rPr>
              <a:t>36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37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711200" marR="5080" indent="-698500">
              <a:lnSpc>
                <a:spcPct val="101400"/>
              </a:lnSpc>
              <a:spcBef>
                <a:spcPts val="50"/>
              </a:spcBef>
            </a:pPr>
            <a:r>
              <a:rPr dirty="0" spc="-5"/>
              <a:t>Quy định </a:t>
            </a:r>
            <a:r>
              <a:rPr dirty="0"/>
              <a:t>cụ thể đối </a:t>
            </a:r>
            <a:r>
              <a:rPr dirty="0" spc="-5"/>
              <a:t>tượng </a:t>
            </a:r>
            <a:r>
              <a:rPr dirty="0"/>
              <a:t>tham vấn (Khoản 1 </a:t>
            </a:r>
            <a:r>
              <a:rPr dirty="0" spc="-765"/>
              <a:t> </a:t>
            </a:r>
            <a:r>
              <a:rPr dirty="0"/>
              <a:t>Điều</a:t>
            </a:r>
            <a:r>
              <a:rPr dirty="0" spc="-10"/>
              <a:t> </a:t>
            </a:r>
            <a:r>
              <a:rPr dirty="0"/>
              <a:t>26</a:t>
            </a:r>
            <a:r>
              <a:rPr dirty="0" spc="-5"/>
              <a:t> </a:t>
            </a:r>
            <a:r>
              <a:rPr dirty="0"/>
              <a:t>Nghị</a:t>
            </a:r>
            <a:r>
              <a:rPr dirty="0" spc="-10"/>
              <a:t> </a:t>
            </a:r>
            <a:r>
              <a:rPr dirty="0" spc="-5"/>
              <a:t>định</a:t>
            </a:r>
            <a:r>
              <a:rPr dirty="0" spc="-10"/>
              <a:t> </a:t>
            </a:r>
            <a:r>
              <a:rPr dirty="0"/>
              <a:t>số</a:t>
            </a:r>
            <a:r>
              <a:rPr dirty="0" spc="-10"/>
              <a:t> </a:t>
            </a:r>
            <a:r>
              <a:rPr dirty="0"/>
              <a:t>08/2022/NĐ-CP):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128" y="1504188"/>
            <a:ext cx="8627745" cy="438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600" spc="-490">
                <a:latin typeface="Arial MT"/>
                <a:cs typeface="Arial MT"/>
              </a:rPr>
              <a:t>C</a:t>
            </a:r>
            <a:r>
              <a:rPr dirty="0" sz="2600" spc="-670">
                <a:latin typeface="Arial MT"/>
                <a:cs typeface="Arial MT"/>
              </a:rPr>
              <a:t>ộ</a:t>
            </a:r>
            <a:r>
              <a:rPr dirty="0" sz="2600" spc="5">
                <a:latin typeface="Arial MT"/>
                <a:cs typeface="Arial MT"/>
              </a:rPr>
              <a:t>n</a:t>
            </a:r>
            <a:r>
              <a:rPr dirty="0" sz="2600">
                <a:latin typeface="Arial MT"/>
                <a:cs typeface="Arial MT"/>
              </a:rPr>
              <a:t>g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đồng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dân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c</a:t>
            </a:r>
            <a:r>
              <a:rPr dirty="0" sz="2600" spc="-580">
                <a:latin typeface="Arial MT"/>
                <a:cs typeface="Arial MT"/>
              </a:rPr>
              <a:t>ư</a:t>
            </a:r>
            <a:r>
              <a:rPr dirty="0" sz="2600">
                <a:latin typeface="Arial MT"/>
                <a:cs typeface="Arial MT"/>
              </a:rPr>
              <a:t>,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nhân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ch</a:t>
            </a:r>
            <a:r>
              <a:rPr dirty="0" sz="2600" spc="-2030">
                <a:latin typeface="Arial MT"/>
                <a:cs typeface="Arial MT"/>
              </a:rPr>
              <a:t>ị</a:t>
            </a:r>
            <a:r>
              <a:rPr dirty="0" sz="2600">
                <a:latin typeface="Arial MT"/>
                <a:cs typeface="Arial MT"/>
              </a:rPr>
              <a:t>u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á</a:t>
            </a:r>
            <a:r>
              <a:rPr dirty="0" sz="2600">
                <a:latin typeface="Arial MT"/>
                <a:cs typeface="Arial MT"/>
              </a:rPr>
              <a:t>c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động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 spc="-865">
                <a:latin typeface="Arial MT"/>
                <a:cs typeface="Arial MT"/>
              </a:rPr>
              <a:t>ự</a:t>
            </a:r>
            <a:r>
              <a:rPr dirty="0" sz="2600">
                <a:latin typeface="Arial MT"/>
                <a:cs typeface="Arial MT"/>
              </a:rPr>
              <a:t>c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 spc="-1155">
                <a:latin typeface="Arial MT"/>
                <a:cs typeface="Arial MT"/>
              </a:rPr>
              <a:t>ế</a:t>
            </a:r>
            <a:r>
              <a:rPr dirty="0" sz="2600">
                <a:latin typeface="Arial MT"/>
                <a:cs typeface="Arial MT"/>
              </a:rPr>
              <a:t>p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 spc="-320">
                <a:latin typeface="Arial MT"/>
                <a:cs typeface="Arial MT"/>
              </a:rPr>
              <a:t>b</a:t>
            </a:r>
            <a:r>
              <a:rPr dirty="0" sz="2600" spc="-590">
                <a:latin typeface="Arial MT"/>
                <a:cs typeface="Arial MT"/>
              </a:rPr>
              <a:t>ở</a:t>
            </a:r>
            <a:r>
              <a:rPr dirty="0" sz="2600">
                <a:latin typeface="Arial MT"/>
                <a:cs typeface="Arial MT"/>
              </a:rPr>
              <a:t>i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á</a:t>
            </a:r>
            <a:r>
              <a:rPr dirty="0" sz="2600">
                <a:latin typeface="Arial MT"/>
                <a:cs typeface="Arial MT"/>
              </a:rPr>
              <a:t>c  </a:t>
            </a:r>
            <a:r>
              <a:rPr dirty="0" sz="2600" spc="-580">
                <a:latin typeface="Arial MT"/>
                <a:cs typeface="Arial MT"/>
              </a:rPr>
              <a:t>động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m</a:t>
            </a:r>
            <a:r>
              <a:rPr dirty="0" sz="2600">
                <a:latin typeface="Arial MT"/>
                <a:cs typeface="Arial MT"/>
              </a:rPr>
              <a:t>ôi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 spc="-86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ờ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do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các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hoạt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động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củ</a:t>
            </a:r>
            <a:r>
              <a:rPr dirty="0" sz="2600">
                <a:latin typeface="Arial MT"/>
                <a:cs typeface="Arial MT"/>
              </a:rPr>
              <a:t>a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430">
                <a:latin typeface="Arial MT"/>
                <a:cs typeface="Arial MT"/>
              </a:rPr>
              <a:t>dự</a:t>
            </a:r>
            <a:r>
              <a:rPr dirty="0" sz="2600" spc="11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án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gây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>
                <a:latin typeface="Arial MT"/>
                <a:cs typeface="Arial MT"/>
              </a:rPr>
              <a:t>a,</a:t>
            </a:r>
            <a:r>
              <a:rPr dirty="0" sz="2600" spc="1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bao  </a:t>
            </a:r>
            <a:r>
              <a:rPr dirty="0" sz="2600" spc="-380">
                <a:latin typeface="Arial MT"/>
                <a:cs typeface="Arial MT"/>
              </a:rPr>
              <a:t>gồ</a:t>
            </a:r>
            <a:r>
              <a:rPr dirty="0" sz="2600" spc="-409">
                <a:latin typeface="Arial MT"/>
                <a:cs typeface="Arial MT"/>
              </a:rPr>
              <a:t>m</a:t>
            </a:r>
            <a:r>
              <a:rPr dirty="0" sz="2600">
                <a:latin typeface="Arial MT"/>
                <a:cs typeface="Arial MT"/>
              </a:rPr>
              <a:t>: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cộ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465">
                <a:latin typeface="Arial MT"/>
                <a:cs typeface="Arial MT"/>
              </a:rPr>
              <a:t>đồng,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nhân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s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>
                <a:latin typeface="Arial MT"/>
                <a:cs typeface="Arial MT"/>
              </a:rPr>
              <a:t>nh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số</a:t>
            </a:r>
            <a:r>
              <a:rPr dirty="0" sz="2600">
                <a:latin typeface="Arial MT"/>
                <a:cs typeface="Arial MT"/>
              </a:rPr>
              <a:t>ng,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sả</a:t>
            </a:r>
            <a:r>
              <a:rPr dirty="0" sz="2600">
                <a:latin typeface="Arial MT"/>
                <a:cs typeface="Arial MT"/>
              </a:rPr>
              <a:t>n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xu</a:t>
            </a:r>
            <a:r>
              <a:rPr dirty="0" sz="2600" spc="-1155">
                <a:latin typeface="Arial MT"/>
                <a:cs typeface="Arial MT"/>
              </a:rPr>
              <a:t>ấ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254">
                <a:latin typeface="Arial MT"/>
                <a:cs typeface="Arial MT"/>
              </a:rPr>
              <a:t>t</a:t>
            </a:r>
            <a:r>
              <a:rPr dirty="0" sz="2600" spc="-900">
                <a:latin typeface="Arial MT"/>
                <a:cs typeface="Arial MT"/>
              </a:rPr>
              <a:t>ạ</a:t>
            </a:r>
            <a:r>
              <a:rPr dirty="0" sz="2600">
                <a:latin typeface="Arial MT"/>
                <a:cs typeface="Arial MT"/>
              </a:rPr>
              <a:t>i</a:t>
            </a:r>
            <a:r>
              <a:rPr dirty="0" sz="2600" spc="1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khu</a:t>
            </a:r>
            <a:r>
              <a:rPr dirty="0" sz="2600" spc="15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v</a:t>
            </a:r>
            <a:r>
              <a:rPr dirty="0" sz="2600" spc="-580">
                <a:latin typeface="Arial MT"/>
                <a:cs typeface="Arial MT"/>
              </a:rPr>
              <a:t>ự</a:t>
            </a:r>
            <a:r>
              <a:rPr dirty="0" sz="2600">
                <a:latin typeface="Arial MT"/>
                <a:cs typeface="Arial MT"/>
              </a:rPr>
              <a:t>c  </a:t>
            </a:r>
            <a:r>
              <a:rPr dirty="0" sz="2600" spc="-770">
                <a:latin typeface="Arial MT"/>
                <a:cs typeface="Arial MT"/>
              </a:rPr>
              <a:t>đất</a:t>
            </a:r>
            <a:r>
              <a:rPr dirty="0" sz="2600">
                <a:latin typeface="Arial MT"/>
                <a:cs typeface="Arial MT"/>
              </a:rPr>
              <a:t>,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 spc="-530">
                <a:latin typeface="Arial MT"/>
                <a:cs typeface="Arial MT"/>
              </a:rPr>
              <a:t>m</a:t>
            </a:r>
            <a:r>
              <a:rPr dirty="0" sz="2600" spc="-630">
                <a:latin typeface="Arial MT"/>
                <a:cs typeface="Arial MT"/>
              </a:rPr>
              <a:t>ặ</a:t>
            </a:r>
            <a:r>
              <a:rPr dirty="0" sz="2600">
                <a:latin typeface="Arial MT"/>
                <a:cs typeface="Arial MT"/>
              </a:rPr>
              <a:t>t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</a:t>
            </a:r>
            <a:r>
              <a:rPr dirty="0" sz="2600" spc="-86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ớ</a:t>
            </a:r>
            <a:r>
              <a:rPr dirty="0" sz="2600">
                <a:latin typeface="Arial MT"/>
                <a:cs typeface="Arial MT"/>
              </a:rPr>
              <a:t>c,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 spc="-770">
                <a:latin typeface="Arial MT"/>
                <a:cs typeface="Arial MT"/>
              </a:rPr>
              <a:t>đất</a:t>
            </a:r>
            <a:r>
              <a:rPr dirty="0" sz="2600">
                <a:latin typeface="Arial MT"/>
                <a:cs typeface="Arial MT"/>
              </a:rPr>
              <a:t>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có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 spc="-530">
                <a:latin typeface="Arial MT"/>
                <a:cs typeface="Arial MT"/>
              </a:rPr>
              <a:t>m</a:t>
            </a:r>
            <a:r>
              <a:rPr dirty="0" sz="2600" spc="-630">
                <a:latin typeface="Arial MT"/>
                <a:cs typeface="Arial MT"/>
              </a:rPr>
              <a:t>ặ</a:t>
            </a:r>
            <a:r>
              <a:rPr dirty="0" sz="2600">
                <a:latin typeface="Arial MT"/>
                <a:cs typeface="Arial MT"/>
              </a:rPr>
              <a:t>t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</a:t>
            </a:r>
            <a:r>
              <a:rPr dirty="0" sz="2600" spc="-86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ớ</a:t>
            </a:r>
            <a:r>
              <a:rPr dirty="0" sz="2600">
                <a:latin typeface="Arial MT"/>
                <a:cs typeface="Arial MT"/>
              </a:rPr>
              <a:t>c,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khu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v</a:t>
            </a:r>
            <a:r>
              <a:rPr dirty="0" sz="2600" spc="-580">
                <a:latin typeface="Arial MT"/>
                <a:cs typeface="Arial MT"/>
              </a:rPr>
              <a:t>ự</a:t>
            </a:r>
            <a:r>
              <a:rPr dirty="0" sz="2600">
                <a:latin typeface="Arial MT"/>
                <a:cs typeface="Arial MT"/>
              </a:rPr>
              <a:t>c </a:t>
            </a:r>
            <a:r>
              <a:rPr dirty="0" sz="2600" spc="-3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b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 spc="-580">
                <a:latin typeface="Arial MT"/>
                <a:cs typeface="Arial MT"/>
              </a:rPr>
              <a:t>ển</a:t>
            </a:r>
            <a:r>
              <a:rPr dirty="0" sz="2600">
                <a:latin typeface="Arial MT"/>
                <a:cs typeface="Arial MT"/>
              </a:rPr>
              <a:t> </a:t>
            </a:r>
            <a:r>
              <a:rPr dirty="0" sz="2600" spc="-345">
                <a:latin typeface="Arial MT"/>
                <a:cs typeface="Arial MT"/>
              </a:rPr>
              <a:t> </a:t>
            </a:r>
            <a:r>
              <a:rPr dirty="0" sz="2600" spc="-1015">
                <a:latin typeface="Arial MT"/>
                <a:cs typeface="Arial MT"/>
              </a:rPr>
              <a:t>bị</a:t>
            </a:r>
            <a:r>
              <a:rPr dirty="0" sz="2600">
                <a:latin typeface="Arial MT"/>
                <a:cs typeface="Arial MT"/>
              </a:rPr>
              <a:t> </a:t>
            </a:r>
            <a:r>
              <a:rPr dirty="0" sz="2600" spc="-3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ch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 spc="-1155">
                <a:latin typeface="Arial MT"/>
                <a:cs typeface="Arial MT"/>
              </a:rPr>
              <a:t>ế</a:t>
            </a:r>
            <a:r>
              <a:rPr dirty="0" sz="2600">
                <a:latin typeface="Arial MT"/>
                <a:cs typeface="Arial MT"/>
              </a:rPr>
              <a:t>m  </a:t>
            </a:r>
            <a:r>
              <a:rPr dirty="0" sz="2600" spc="-235">
                <a:latin typeface="Arial MT"/>
                <a:cs typeface="Arial MT"/>
              </a:rPr>
              <a:t>dụng;</a:t>
            </a:r>
            <a:r>
              <a:rPr dirty="0" sz="2600" spc="-229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cộng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 spc="-465">
                <a:latin typeface="Arial MT"/>
                <a:cs typeface="Arial MT"/>
              </a:rPr>
              <a:t>đồng,</a:t>
            </a:r>
            <a:r>
              <a:rPr dirty="0" sz="2600" spc="-20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 nhân </a:t>
            </a:r>
            <a:r>
              <a:rPr dirty="0" sz="2600" spc="-385">
                <a:latin typeface="Arial MT"/>
                <a:cs typeface="Arial MT"/>
              </a:rPr>
              <a:t>nằm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trong </a:t>
            </a:r>
            <a:r>
              <a:rPr dirty="0" sz="2600" spc="-290">
                <a:latin typeface="Arial MT"/>
                <a:cs typeface="Arial MT"/>
              </a:rPr>
              <a:t>phạm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vi tác </a:t>
            </a:r>
            <a:r>
              <a:rPr dirty="0" sz="2600" spc="-580">
                <a:latin typeface="Arial MT"/>
                <a:cs typeface="Arial MT"/>
              </a:rPr>
              <a:t>động </a:t>
            </a:r>
            <a:r>
              <a:rPr dirty="0" sz="2600" spc="-575">
                <a:latin typeface="Arial MT"/>
                <a:cs typeface="Arial MT"/>
              </a:rPr>
              <a:t> </a:t>
            </a:r>
            <a:r>
              <a:rPr dirty="0" sz="2600" spc="-220">
                <a:latin typeface="Arial MT"/>
                <a:cs typeface="Arial MT"/>
              </a:rPr>
              <a:t>trực</a:t>
            </a:r>
            <a:r>
              <a:rPr dirty="0" sz="2600" spc="-21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tiếp</a:t>
            </a:r>
            <a:r>
              <a:rPr dirty="0" sz="2600" spc="-285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của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-445">
                <a:latin typeface="Arial MT"/>
                <a:cs typeface="Arial MT"/>
              </a:rPr>
              <a:t>nước</a:t>
            </a:r>
            <a:r>
              <a:rPr dirty="0" sz="2600" spc="-165">
                <a:latin typeface="Arial MT"/>
                <a:cs typeface="Arial MT"/>
              </a:rPr>
              <a:t> </a:t>
            </a:r>
            <a:r>
              <a:rPr dirty="0" sz="2600" spc="-235">
                <a:latin typeface="Arial MT"/>
                <a:cs typeface="Arial MT"/>
              </a:rPr>
              <a:t>thải,</a:t>
            </a:r>
            <a:r>
              <a:rPr dirty="0" sz="2600" spc="2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khí </a:t>
            </a:r>
            <a:r>
              <a:rPr dirty="0" sz="2600" spc="-235">
                <a:latin typeface="Arial MT"/>
                <a:cs typeface="Arial MT"/>
              </a:rPr>
              <a:t>thải,</a:t>
            </a:r>
            <a:r>
              <a:rPr dirty="0" sz="2600" spc="250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bụi,</a:t>
            </a:r>
            <a:r>
              <a:rPr dirty="0" sz="2600" spc="145">
                <a:latin typeface="Arial MT"/>
                <a:cs typeface="Arial MT"/>
              </a:rPr>
              <a:t> </a:t>
            </a:r>
            <a:r>
              <a:rPr dirty="0" sz="2600" spc="-235">
                <a:latin typeface="Arial MT"/>
                <a:cs typeface="Arial MT"/>
              </a:rPr>
              <a:t>tiếng</a:t>
            </a:r>
            <a:r>
              <a:rPr dirty="0" sz="2600" spc="250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ồn,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chất</a:t>
            </a:r>
            <a:r>
              <a:rPr dirty="0" sz="2600" spc="14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thải </a:t>
            </a:r>
            <a:r>
              <a:rPr dirty="0" sz="2600" spc="-285">
                <a:latin typeface="Arial MT"/>
                <a:cs typeface="Arial MT"/>
              </a:rPr>
              <a:t> </a:t>
            </a:r>
            <a:r>
              <a:rPr dirty="0" sz="2600" spc="-295">
                <a:latin typeface="Arial MT"/>
                <a:cs typeface="Arial MT"/>
              </a:rPr>
              <a:t>r</a:t>
            </a:r>
            <a:r>
              <a:rPr dirty="0" sz="2600" spc="-869">
                <a:latin typeface="Arial MT"/>
                <a:cs typeface="Arial MT"/>
              </a:rPr>
              <a:t>ắ</a:t>
            </a:r>
            <a:r>
              <a:rPr dirty="0" sz="2600">
                <a:latin typeface="Arial MT"/>
                <a:cs typeface="Arial MT"/>
              </a:rPr>
              <a:t>n,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CTN</a:t>
            </a:r>
            <a:r>
              <a:rPr dirty="0" sz="2600">
                <a:latin typeface="Arial MT"/>
                <a:cs typeface="Arial MT"/>
              </a:rPr>
              <a:t>H</a:t>
            </a:r>
            <a:r>
              <a:rPr dirty="0" sz="2600" spc="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do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 spc="-430">
                <a:latin typeface="Arial MT"/>
                <a:cs typeface="Arial MT"/>
              </a:rPr>
              <a:t>dự</a:t>
            </a:r>
            <a:r>
              <a:rPr dirty="0" sz="2600" spc="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án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gây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>
                <a:latin typeface="Arial MT"/>
                <a:cs typeface="Arial MT"/>
              </a:rPr>
              <a:t>a;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cộ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đồng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dân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c</a:t>
            </a:r>
            <a:r>
              <a:rPr dirty="0" sz="2600" spc="-580">
                <a:latin typeface="Arial MT"/>
                <a:cs typeface="Arial MT"/>
              </a:rPr>
              <a:t>ư</a:t>
            </a:r>
            <a:r>
              <a:rPr dirty="0" sz="2600">
                <a:latin typeface="Arial MT"/>
                <a:cs typeface="Arial MT"/>
              </a:rPr>
              <a:t>,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nhân</a:t>
            </a:r>
            <a:r>
              <a:rPr dirty="0" sz="2600" spc="25">
                <a:latin typeface="Arial MT"/>
                <a:cs typeface="Arial MT"/>
              </a:rPr>
              <a:t> </a:t>
            </a:r>
            <a:r>
              <a:rPr dirty="0" sz="2600" spc="-690">
                <a:latin typeface="Arial MT"/>
                <a:cs typeface="Arial MT"/>
              </a:rPr>
              <a:t>bị  </a:t>
            </a:r>
            <a:r>
              <a:rPr dirty="0" sz="2600" spc="-385">
                <a:latin typeface="Arial MT"/>
                <a:cs typeface="Arial MT"/>
              </a:rPr>
              <a:t>ảnh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310">
                <a:latin typeface="Arial MT"/>
                <a:cs typeface="Arial MT"/>
              </a:rPr>
              <a:t>h</a:t>
            </a:r>
            <a:r>
              <a:rPr dirty="0" sz="2600" spc="-560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ở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do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các</a:t>
            </a:r>
            <a:r>
              <a:rPr dirty="0" sz="2600" spc="18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h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 spc="-580">
                <a:latin typeface="Arial MT"/>
                <a:cs typeface="Arial MT"/>
              </a:rPr>
              <a:t>ện</a:t>
            </a:r>
            <a:r>
              <a:rPr dirty="0" sz="2600" spc="195">
                <a:latin typeface="Arial MT"/>
                <a:cs typeface="Arial MT"/>
              </a:rPr>
              <a:t> </a:t>
            </a:r>
            <a:r>
              <a:rPr dirty="0" sz="2600" spc="-190">
                <a:latin typeface="Arial MT"/>
                <a:cs typeface="Arial MT"/>
              </a:rPr>
              <a:t>t</a:t>
            </a:r>
            <a:r>
              <a:rPr dirty="0" sz="2600" spc="-680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ợ</a:t>
            </a:r>
            <a:r>
              <a:rPr dirty="0" sz="2600">
                <a:latin typeface="Arial MT"/>
                <a:cs typeface="Arial MT"/>
              </a:rPr>
              <a:t>ng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sụ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l</a:t>
            </a:r>
            <a:r>
              <a:rPr dirty="0" sz="2600" spc="5">
                <a:latin typeface="Arial MT"/>
                <a:cs typeface="Arial MT"/>
              </a:rPr>
              <a:t>ún</a:t>
            </a:r>
            <a:r>
              <a:rPr dirty="0" sz="2600">
                <a:latin typeface="Arial MT"/>
                <a:cs typeface="Arial MT"/>
              </a:rPr>
              <a:t>,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sạ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170">
                <a:latin typeface="Arial MT"/>
                <a:cs typeface="Arial MT"/>
              </a:rPr>
              <a:t>l</a:t>
            </a:r>
            <a:r>
              <a:rPr dirty="0" sz="2600" spc="-745">
                <a:latin typeface="Arial MT"/>
                <a:cs typeface="Arial MT"/>
              </a:rPr>
              <a:t>ở</a:t>
            </a:r>
            <a:r>
              <a:rPr dirty="0" sz="2600">
                <a:latin typeface="Arial MT"/>
                <a:cs typeface="Arial MT"/>
              </a:rPr>
              <a:t>,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385">
                <a:latin typeface="Arial MT"/>
                <a:cs typeface="Arial MT"/>
              </a:rPr>
              <a:t>bồi</a:t>
            </a:r>
            <a:r>
              <a:rPr dirty="0" sz="2600" spc="185">
                <a:latin typeface="Arial MT"/>
                <a:cs typeface="Arial MT"/>
              </a:rPr>
              <a:t> </a:t>
            </a:r>
            <a:r>
              <a:rPr dirty="0" sz="2600" spc="-215">
                <a:latin typeface="Arial MT"/>
                <a:cs typeface="Arial MT"/>
              </a:rPr>
              <a:t>l</a:t>
            </a:r>
            <a:r>
              <a:rPr dirty="0" sz="2600" spc="-940">
                <a:latin typeface="Arial MT"/>
                <a:cs typeface="Arial MT"/>
              </a:rPr>
              <a:t>ắ</a:t>
            </a:r>
            <a:r>
              <a:rPr dirty="0" sz="2600" spc="5">
                <a:latin typeface="Arial MT"/>
                <a:cs typeface="Arial MT"/>
              </a:rPr>
              <a:t>n</a:t>
            </a:r>
            <a:r>
              <a:rPr dirty="0" sz="2600">
                <a:latin typeface="Arial MT"/>
                <a:cs typeface="Arial MT"/>
              </a:rPr>
              <a:t>g</a:t>
            </a:r>
            <a:r>
              <a:rPr dirty="0" sz="2600" spc="190">
                <a:latin typeface="Arial MT"/>
                <a:cs typeface="Arial MT"/>
              </a:rPr>
              <a:t> </a:t>
            </a:r>
            <a:r>
              <a:rPr dirty="0" sz="2600" spc="-305">
                <a:latin typeface="Arial MT"/>
                <a:cs typeface="Arial MT"/>
              </a:rPr>
              <a:t>bờ  </a:t>
            </a:r>
            <a:r>
              <a:rPr dirty="0" sz="2600">
                <a:latin typeface="Arial MT"/>
                <a:cs typeface="Arial MT"/>
              </a:rPr>
              <a:t>sông, </a:t>
            </a:r>
            <a:r>
              <a:rPr dirty="0" sz="2600" spc="-450">
                <a:latin typeface="Arial MT"/>
                <a:cs typeface="Arial MT"/>
              </a:rPr>
              <a:t>bờ</a:t>
            </a:r>
            <a:r>
              <a:rPr dirty="0" sz="2600" spc="-170">
                <a:latin typeface="Arial MT"/>
                <a:cs typeface="Arial MT"/>
              </a:rPr>
              <a:t> </a:t>
            </a:r>
            <a:r>
              <a:rPr dirty="0" sz="2600" spc="-290">
                <a:latin typeface="Arial MT"/>
                <a:cs typeface="Arial MT"/>
              </a:rPr>
              <a:t>biển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gây </a:t>
            </a:r>
            <a:r>
              <a:rPr dirty="0" sz="2600" spc="-5">
                <a:latin typeface="Arial MT"/>
                <a:cs typeface="Arial MT"/>
              </a:rPr>
              <a:t>ra </a:t>
            </a:r>
            <a:r>
              <a:rPr dirty="0" sz="2600" spc="-305">
                <a:latin typeface="Arial MT"/>
                <a:cs typeface="Arial MT"/>
              </a:rPr>
              <a:t>bởi</a:t>
            </a:r>
            <a:r>
              <a:rPr dirty="0" sz="2600" spc="110">
                <a:latin typeface="Arial MT"/>
                <a:cs typeface="Arial MT"/>
              </a:rPr>
              <a:t> </a:t>
            </a:r>
            <a:r>
              <a:rPr dirty="0" sz="2600" spc="-430">
                <a:latin typeface="Arial MT"/>
                <a:cs typeface="Arial MT"/>
              </a:rPr>
              <a:t>dự</a:t>
            </a:r>
            <a:r>
              <a:rPr dirty="0" sz="2600" spc="-1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án; </a:t>
            </a:r>
            <a:r>
              <a:rPr dirty="0" sz="2600" spc="-290">
                <a:latin typeface="Arial MT"/>
                <a:cs typeface="Arial MT"/>
              </a:rPr>
              <a:t>cộng</a:t>
            </a:r>
            <a:r>
              <a:rPr dirty="0" sz="2600" spc="14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đồng</a:t>
            </a:r>
            <a:r>
              <a:rPr dirty="0" sz="2600" spc="-434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dân </a:t>
            </a:r>
            <a:r>
              <a:rPr dirty="0" sz="2600" spc="-290">
                <a:latin typeface="Arial MT"/>
                <a:cs typeface="Arial MT"/>
              </a:rPr>
              <a:t>cư,</a:t>
            </a:r>
            <a:r>
              <a:rPr dirty="0" sz="2600" spc="1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cá 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nhân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 spc="-1015">
                <a:latin typeface="Arial MT"/>
                <a:cs typeface="Arial MT"/>
              </a:rPr>
              <a:t>bị</a:t>
            </a:r>
            <a:r>
              <a:rPr dirty="0" sz="2600" spc="7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á</a:t>
            </a:r>
            <a:r>
              <a:rPr dirty="0" sz="2600">
                <a:latin typeface="Arial MT"/>
                <a:cs typeface="Arial MT"/>
              </a:rPr>
              <a:t>c</a:t>
            </a:r>
            <a:r>
              <a:rPr dirty="0" sz="2600" spc="75">
                <a:latin typeface="Arial MT"/>
                <a:cs typeface="Arial MT"/>
              </a:rPr>
              <a:t> </a:t>
            </a:r>
            <a:r>
              <a:rPr dirty="0" sz="2600" spc="-580">
                <a:latin typeface="Arial MT"/>
                <a:cs typeface="Arial MT"/>
              </a:rPr>
              <a:t>động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khác,</a:t>
            </a:r>
            <a:r>
              <a:rPr dirty="0" sz="2600" spc="75">
                <a:latin typeface="Arial MT"/>
                <a:cs typeface="Arial MT"/>
              </a:rPr>
              <a:t> </a:t>
            </a:r>
            <a:r>
              <a:rPr dirty="0" sz="2600" spc="-1010">
                <a:latin typeface="Arial MT"/>
                <a:cs typeface="Arial MT"/>
              </a:rPr>
              <a:t>đ</a:t>
            </a:r>
            <a:r>
              <a:rPr dirty="0" sz="2600" spc="-101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ợ</a:t>
            </a:r>
            <a:r>
              <a:rPr dirty="0" sz="2600">
                <a:latin typeface="Arial MT"/>
                <a:cs typeface="Arial MT"/>
              </a:rPr>
              <a:t>c</a:t>
            </a:r>
            <a:r>
              <a:rPr dirty="0" sz="2600" spc="7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xác</a:t>
            </a:r>
            <a:r>
              <a:rPr dirty="0" sz="2600" spc="75">
                <a:latin typeface="Arial MT"/>
                <a:cs typeface="Arial MT"/>
              </a:rPr>
              <a:t> </a:t>
            </a:r>
            <a:r>
              <a:rPr dirty="0" sz="2600" spc="-1590">
                <a:latin typeface="Arial MT"/>
                <a:cs typeface="Arial MT"/>
              </a:rPr>
              <a:t>đ</a:t>
            </a:r>
            <a:r>
              <a:rPr dirty="0" sz="2600" spc="-1595">
                <a:latin typeface="Arial MT"/>
                <a:cs typeface="Arial MT"/>
              </a:rPr>
              <a:t>ị</a:t>
            </a:r>
            <a:r>
              <a:rPr dirty="0" sz="2600">
                <a:latin typeface="Arial MT"/>
                <a:cs typeface="Arial MT"/>
              </a:rPr>
              <a:t>nh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h</a:t>
            </a:r>
            <a:r>
              <a:rPr dirty="0" sz="2600">
                <a:latin typeface="Arial MT"/>
                <a:cs typeface="Arial MT"/>
              </a:rPr>
              <a:t>ông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qua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quá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>
                <a:latin typeface="Arial MT"/>
                <a:cs typeface="Arial MT"/>
              </a:rPr>
              <a:t>ì</a:t>
            </a:r>
            <a:r>
              <a:rPr dirty="0" sz="2600" spc="5">
                <a:latin typeface="Arial MT"/>
                <a:cs typeface="Arial MT"/>
              </a:rPr>
              <a:t>n</a:t>
            </a:r>
            <a:r>
              <a:rPr dirty="0" sz="2600">
                <a:latin typeface="Arial MT"/>
                <a:cs typeface="Arial MT"/>
              </a:rPr>
              <a:t>h  </a:t>
            </a:r>
            <a:r>
              <a:rPr dirty="0" sz="2600" spc="-290">
                <a:latin typeface="Arial MT"/>
                <a:cs typeface="Arial MT"/>
              </a:rPr>
              <a:t>đánh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g</a:t>
            </a:r>
            <a:r>
              <a:rPr dirty="0" sz="2600" spc="-5">
                <a:latin typeface="Arial MT"/>
                <a:cs typeface="Arial MT"/>
              </a:rPr>
              <a:t>i</a:t>
            </a:r>
            <a:r>
              <a:rPr dirty="0" sz="2600">
                <a:latin typeface="Arial MT"/>
                <a:cs typeface="Arial MT"/>
              </a:rPr>
              <a:t>á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5">
                <a:latin typeface="Arial MT"/>
                <a:cs typeface="Arial MT"/>
              </a:rPr>
              <a:t>á</a:t>
            </a:r>
            <a:r>
              <a:rPr dirty="0" sz="2600">
                <a:latin typeface="Arial MT"/>
                <a:cs typeface="Arial MT"/>
              </a:rPr>
              <a:t>c </a:t>
            </a:r>
            <a:r>
              <a:rPr dirty="0" sz="2600" spc="-580">
                <a:latin typeface="Arial MT"/>
                <a:cs typeface="Arial MT"/>
              </a:rPr>
              <a:t>động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m</a:t>
            </a:r>
            <a:r>
              <a:rPr dirty="0" sz="2600">
                <a:latin typeface="Arial MT"/>
                <a:cs typeface="Arial MT"/>
              </a:rPr>
              <a:t>ôi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</a:t>
            </a:r>
            <a:r>
              <a:rPr dirty="0" sz="2600" spc="-5">
                <a:latin typeface="Arial MT"/>
                <a:cs typeface="Arial MT"/>
              </a:rPr>
              <a:t>r</a:t>
            </a:r>
            <a:r>
              <a:rPr dirty="0" sz="2600" spc="-865">
                <a:latin typeface="Arial MT"/>
                <a:cs typeface="Arial MT"/>
              </a:rPr>
              <a:t>ư</a:t>
            </a:r>
            <a:r>
              <a:rPr dirty="0" sz="2600" spc="-905">
                <a:latin typeface="Arial MT"/>
                <a:cs typeface="Arial MT"/>
              </a:rPr>
              <a:t>ờ</a:t>
            </a:r>
            <a:r>
              <a:rPr dirty="0" sz="2600">
                <a:latin typeface="Arial MT"/>
                <a:cs typeface="Arial MT"/>
              </a:rPr>
              <a:t>ng.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37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0893" y="413003"/>
            <a:ext cx="500380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Đối</a:t>
            </a:r>
            <a:r>
              <a:rPr dirty="0" sz="3200" spc="-25"/>
              <a:t> </a:t>
            </a:r>
            <a:r>
              <a:rPr dirty="0" sz="3200" spc="-5"/>
              <a:t>tượng</a:t>
            </a:r>
            <a:r>
              <a:rPr dirty="0" sz="3200" spc="-20"/>
              <a:t> </a:t>
            </a:r>
            <a:r>
              <a:rPr dirty="0" sz="3200" spc="-5"/>
              <a:t>tham</a:t>
            </a:r>
            <a:r>
              <a:rPr dirty="0" sz="3200" spc="-20"/>
              <a:t> </a:t>
            </a:r>
            <a:r>
              <a:rPr dirty="0" sz="3200" spc="-5"/>
              <a:t>vấn</a:t>
            </a:r>
            <a:r>
              <a:rPr dirty="0" sz="3200" spc="-20"/>
              <a:t> </a:t>
            </a:r>
            <a:r>
              <a:rPr dirty="0" sz="3200" spc="-5"/>
              <a:t>(tiếp)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29565" y="1072388"/>
            <a:ext cx="8195945" cy="4417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99"/>
              </a:lnSpc>
              <a:spcBef>
                <a:spcPts val="95"/>
              </a:spcBef>
            </a:pPr>
            <a:r>
              <a:rPr dirty="0" sz="2400" spc="-415">
                <a:latin typeface="Arial MT"/>
                <a:cs typeface="Arial MT"/>
              </a:rPr>
              <a:t>Cơ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quan,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 spc="-240">
                <a:latin typeface="Arial MT"/>
                <a:cs typeface="Arial MT"/>
              </a:rPr>
              <a:t>t</a:t>
            </a:r>
            <a:r>
              <a:rPr dirty="0" sz="2400" spc="-835">
                <a:latin typeface="Arial MT"/>
                <a:cs typeface="Arial MT"/>
              </a:rPr>
              <a:t>ổ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790">
                <a:latin typeface="Arial MT"/>
                <a:cs typeface="Arial MT"/>
              </a:rPr>
              <a:t>ứ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liên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quan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r</a:t>
            </a:r>
            <a:r>
              <a:rPr dirty="0" sz="2400" spc="-790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 spc="-1070">
                <a:latin typeface="Arial MT"/>
                <a:cs typeface="Arial MT"/>
              </a:rPr>
              <a:t>ế</a:t>
            </a:r>
            <a:r>
              <a:rPr dirty="0" sz="2400">
                <a:latin typeface="Arial MT"/>
                <a:cs typeface="Arial MT"/>
              </a:rPr>
              <a:t>p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đến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đầu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180">
                <a:latin typeface="Arial MT"/>
                <a:cs typeface="Arial MT"/>
              </a:rPr>
              <a:t>t</a:t>
            </a:r>
            <a:r>
              <a:rPr dirty="0" sz="2400" spc="-620">
                <a:latin typeface="Arial MT"/>
                <a:cs typeface="Arial MT"/>
              </a:rPr>
              <a:t>ư</a:t>
            </a:r>
            <a:r>
              <a:rPr dirty="0" sz="2400">
                <a:latin typeface="Arial MT"/>
                <a:cs typeface="Arial MT"/>
              </a:rPr>
              <a:t>,  </a:t>
            </a:r>
            <a:r>
              <a:rPr dirty="0" sz="2400">
                <a:latin typeface="Arial MT"/>
                <a:cs typeface="Arial MT"/>
              </a:rPr>
              <a:t>bao </a:t>
            </a:r>
            <a:r>
              <a:rPr dirty="0" sz="2400" spc="-270">
                <a:latin typeface="Arial MT"/>
                <a:cs typeface="Arial MT"/>
              </a:rPr>
              <a:t>gồm: </a:t>
            </a:r>
            <a:r>
              <a:rPr dirty="0" sz="2400" spc="-5">
                <a:latin typeface="Arial MT"/>
                <a:cs typeface="Arial MT"/>
              </a:rPr>
              <a:t>UBND </a:t>
            </a:r>
            <a:r>
              <a:rPr dirty="0" sz="2400" spc="-360">
                <a:latin typeface="Arial MT"/>
                <a:cs typeface="Arial MT"/>
              </a:rPr>
              <a:t>cấp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xã, </a:t>
            </a:r>
            <a:r>
              <a:rPr dirty="0" sz="2400" spc="-335">
                <a:latin typeface="Arial MT"/>
                <a:cs typeface="Arial MT"/>
              </a:rPr>
              <a:t>Ủy</a:t>
            </a:r>
            <a:r>
              <a:rPr dirty="0" sz="2400" spc="-3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ban </a:t>
            </a:r>
            <a:r>
              <a:rPr dirty="0" sz="2400" spc="-5">
                <a:latin typeface="Arial MT"/>
                <a:cs typeface="Arial MT"/>
              </a:rPr>
              <a:t>MTTQ </a:t>
            </a:r>
            <a:r>
              <a:rPr dirty="0" sz="2400" spc="-360">
                <a:latin typeface="Arial MT"/>
                <a:cs typeface="Arial MT"/>
              </a:rPr>
              <a:t>cấp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xã </a:t>
            </a:r>
            <a:r>
              <a:rPr dirty="0" sz="2400" spc="-280">
                <a:latin typeface="Arial MT"/>
                <a:cs typeface="Arial MT"/>
              </a:rPr>
              <a:t>nơi </a:t>
            </a:r>
            <a:r>
              <a:rPr dirty="0" sz="2400" spc="-200">
                <a:latin typeface="Arial MT"/>
                <a:cs typeface="Arial MT"/>
              </a:rPr>
              <a:t>thực </a:t>
            </a:r>
            <a:r>
              <a:rPr dirty="0" sz="2400" spc="-270">
                <a:latin typeface="Arial MT"/>
                <a:cs typeface="Arial MT"/>
              </a:rPr>
              <a:t>hiện 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1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án;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B</a:t>
            </a:r>
            <a:r>
              <a:rPr dirty="0" sz="2400">
                <a:latin typeface="Arial MT"/>
                <a:cs typeface="Arial MT"/>
              </a:rPr>
              <a:t>an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quản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lý,</a:t>
            </a:r>
            <a:r>
              <a:rPr dirty="0" sz="2400" spc="1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1070">
                <a:latin typeface="Arial MT"/>
                <a:cs typeface="Arial MT"/>
              </a:rPr>
              <a:t>ủ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đầu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 spc="-180">
                <a:latin typeface="Arial MT"/>
                <a:cs typeface="Arial MT"/>
              </a:rPr>
              <a:t>t</a:t>
            </a:r>
            <a:r>
              <a:rPr dirty="0" sz="2400" spc="-625">
                <a:latin typeface="Arial MT"/>
                <a:cs typeface="Arial MT"/>
              </a:rPr>
              <a:t>ư</a:t>
            </a:r>
            <a:r>
              <a:rPr dirty="0" sz="2400" spc="1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xây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d</a:t>
            </a:r>
            <a:r>
              <a:rPr dirty="0" sz="2400" spc="-505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ng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kinh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doanh</a:t>
            </a:r>
            <a:r>
              <a:rPr dirty="0" sz="2400" spc="114">
                <a:latin typeface="Arial MT"/>
                <a:cs typeface="Arial MT"/>
              </a:rPr>
              <a:t> </a:t>
            </a:r>
            <a:r>
              <a:rPr dirty="0" sz="2400" spc="-365">
                <a:latin typeface="Arial MT"/>
                <a:cs typeface="Arial MT"/>
              </a:rPr>
              <a:t>hạ  </a:t>
            </a:r>
            <a:r>
              <a:rPr dirty="0" sz="2400" spc="-240">
                <a:latin typeface="Arial MT"/>
                <a:cs typeface="Arial MT"/>
              </a:rPr>
              <a:t>t</a:t>
            </a:r>
            <a:r>
              <a:rPr dirty="0" sz="2400" spc="-835">
                <a:latin typeface="Arial MT"/>
                <a:cs typeface="Arial MT"/>
              </a:rPr>
              <a:t>ầ</a:t>
            </a:r>
            <a:r>
              <a:rPr dirty="0" sz="2400">
                <a:latin typeface="Arial MT"/>
                <a:cs typeface="Arial MT"/>
              </a:rPr>
              <a:t>ng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khu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sả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xu</a:t>
            </a:r>
            <a:r>
              <a:rPr dirty="0" sz="2400" spc="-1070">
                <a:latin typeface="Arial MT"/>
                <a:cs typeface="Arial MT"/>
              </a:rPr>
              <a:t>ấ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,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kinh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doanh,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</a:t>
            </a:r>
            <a:r>
              <a:rPr dirty="0" sz="2400" spc="-1870">
                <a:latin typeface="Arial MT"/>
                <a:cs typeface="Arial MT"/>
              </a:rPr>
              <a:t>ị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vụ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 spc="-240">
                <a:latin typeface="Arial MT"/>
                <a:cs typeface="Arial MT"/>
              </a:rPr>
              <a:t>t</a:t>
            </a:r>
            <a:r>
              <a:rPr dirty="0" sz="2400" spc="-835">
                <a:latin typeface="Arial MT"/>
                <a:cs typeface="Arial MT"/>
              </a:rPr>
              <a:t>ậ</a:t>
            </a:r>
            <a:r>
              <a:rPr dirty="0" sz="2400">
                <a:latin typeface="Arial MT"/>
                <a:cs typeface="Arial MT"/>
              </a:rPr>
              <a:t>p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rung,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cụ</a:t>
            </a:r>
            <a:r>
              <a:rPr dirty="0" sz="2400">
                <a:latin typeface="Arial MT"/>
                <a:cs typeface="Arial MT"/>
              </a:rPr>
              <a:t>m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công  </a:t>
            </a:r>
            <a:r>
              <a:rPr dirty="0" sz="2400" spc="-180">
                <a:latin typeface="Arial MT"/>
                <a:cs typeface="Arial MT"/>
              </a:rPr>
              <a:t>nghiệp </a:t>
            </a:r>
            <a:r>
              <a:rPr dirty="0" sz="2400" spc="-280">
                <a:latin typeface="Arial MT"/>
                <a:cs typeface="Arial MT"/>
              </a:rPr>
              <a:t>nơi</a:t>
            </a:r>
            <a:r>
              <a:rPr dirty="0" sz="2400" spc="-27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-3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 </a:t>
            </a:r>
            <a:r>
              <a:rPr dirty="0" sz="2400" spc="-360">
                <a:latin typeface="Arial MT"/>
                <a:cs typeface="Arial MT"/>
              </a:rPr>
              <a:t>nằm</a:t>
            </a:r>
            <a:r>
              <a:rPr dirty="0" sz="2400" spc="-3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trong </a:t>
            </a:r>
            <a:r>
              <a:rPr dirty="0" sz="2400">
                <a:latin typeface="Arial MT"/>
                <a:cs typeface="Arial MT"/>
              </a:rPr>
              <a:t>ranh </a:t>
            </a:r>
            <a:r>
              <a:rPr dirty="0" sz="2400" spc="-210">
                <a:latin typeface="Arial MT"/>
                <a:cs typeface="Arial MT"/>
              </a:rPr>
              <a:t>giới </a:t>
            </a:r>
            <a:r>
              <a:rPr dirty="0" sz="2400" spc="-270">
                <a:latin typeface="Arial MT"/>
                <a:cs typeface="Arial MT"/>
              </a:rPr>
              <a:t>quản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lý; </a:t>
            </a:r>
            <a:r>
              <a:rPr dirty="0" sz="2400" spc="-415">
                <a:latin typeface="Arial MT"/>
                <a:cs typeface="Arial MT"/>
              </a:rPr>
              <a:t>cơ</a:t>
            </a:r>
            <a:r>
              <a:rPr dirty="0" sz="2400" spc="-409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quan nhà 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quản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lý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công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r</a:t>
            </a:r>
            <a:r>
              <a:rPr dirty="0" sz="2400" spc="-5">
                <a:latin typeface="Arial MT"/>
                <a:cs typeface="Arial MT"/>
              </a:rPr>
              <a:t>ì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2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1070">
                <a:latin typeface="Arial MT"/>
                <a:cs typeface="Arial MT"/>
              </a:rPr>
              <a:t>ủ</a:t>
            </a:r>
            <a:r>
              <a:rPr dirty="0" sz="2400">
                <a:latin typeface="Arial MT"/>
                <a:cs typeface="Arial MT"/>
              </a:rPr>
              <a:t>y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 spc="-155">
                <a:latin typeface="Arial MT"/>
                <a:cs typeface="Arial MT"/>
              </a:rPr>
              <a:t>l</a:t>
            </a:r>
            <a:r>
              <a:rPr dirty="0" sz="2400" spc="-685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i</a:t>
            </a:r>
            <a:r>
              <a:rPr dirty="0" sz="2400" spc="21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đối</a:t>
            </a:r>
            <a:r>
              <a:rPr dirty="0" sz="2400" spc="210">
                <a:latin typeface="Arial MT"/>
                <a:cs typeface="Arial MT"/>
              </a:rPr>
              <a:t> </a:t>
            </a:r>
            <a:r>
              <a:rPr dirty="0" sz="2400" spc="-415">
                <a:latin typeface="Arial MT"/>
                <a:cs typeface="Arial MT"/>
              </a:rPr>
              <a:t>vớ</a:t>
            </a:r>
            <a:r>
              <a:rPr dirty="0" sz="2400">
                <a:latin typeface="Arial MT"/>
                <a:cs typeface="Arial MT"/>
              </a:rPr>
              <a:t>i</a:t>
            </a:r>
            <a:r>
              <a:rPr dirty="0" sz="2400" spc="210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2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</a:t>
            </a:r>
            <a:r>
              <a:rPr dirty="0" sz="2400" spc="204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xả</a:t>
            </a:r>
            <a:r>
              <a:rPr dirty="0" sz="2400" spc="210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  </a:t>
            </a:r>
            <a:r>
              <a:rPr dirty="0" sz="2400" spc="-270">
                <a:latin typeface="Arial MT"/>
                <a:cs typeface="Arial MT"/>
              </a:rPr>
              <a:t>thải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vào công </a:t>
            </a:r>
            <a:r>
              <a:rPr dirty="0" sz="2400" spc="-5">
                <a:latin typeface="Arial MT"/>
                <a:cs typeface="Arial MT"/>
              </a:rPr>
              <a:t>trình </a:t>
            </a:r>
            <a:r>
              <a:rPr dirty="0" sz="2400" spc="-270">
                <a:latin typeface="Arial MT"/>
                <a:cs typeface="Arial MT"/>
              </a:rPr>
              <a:t>thủy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 spc="-280">
                <a:latin typeface="Arial MT"/>
                <a:cs typeface="Arial MT"/>
              </a:rPr>
              <a:t>lợi</a:t>
            </a:r>
            <a:r>
              <a:rPr dirty="0" sz="2400" spc="-27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hoặc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 </a:t>
            </a:r>
            <a:r>
              <a:rPr dirty="0" sz="2400" spc="-215">
                <a:latin typeface="Arial MT"/>
                <a:cs typeface="Arial MT"/>
              </a:rPr>
              <a:t>chiếm</a:t>
            </a:r>
            <a:r>
              <a:rPr dirty="0" sz="2400" spc="-21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dụng</a:t>
            </a:r>
            <a:r>
              <a:rPr dirty="0" sz="2400" spc="-2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công </a:t>
            </a:r>
            <a:r>
              <a:rPr dirty="0" sz="2400" spc="-5">
                <a:latin typeface="Arial MT"/>
                <a:cs typeface="Arial MT"/>
              </a:rPr>
              <a:t>trình 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1070">
                <a:latin typeface="Arial MT"/>
                <a:cs typeface="Arial MT"/>
              </a:rPr>
              <a:t>ủ</a:t>
            </a:r>
            <a:r>
              <a:rPr dirty="0" sz="2400">
                <a:latin typeface="Arial MT"/>
                <a:cs typeface="Arial MT"/>
              </a:rPr>
              <a:t>y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155">
                <a:latin typeface="Arial MT"/>
                <a:cs typeface="Arial MT"/>
              </a:rPr>
              <a:t>l</a:t>
            </a:r>
            <a:r>
              <a:rPr dirty="0" sz="2400" spc="-685">
                <a:latin typeface="Arial MT"/>
                <a:cs typeface="Arial MT"/>
              </a:rPr>
              <a:t>ợ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;</a:t>
            </a:r>
            <a:r>
              <a:rPr dirty="0" sz="2400" spc="195">
                <a:latin typeface="Arial MT"/>
                <a:cs typeface="Arial MT"/>
              </a:rPr>
              <a:t> </a:t>
            </a:r>
            <a:r>
              <a:rPr dirty="0" sz="2400" spc="-415">
                <a:latin typeface="Arial MT"/>
                <a:cs typeface="Arial MT"/>
              </a:rPr>
              <a:t>cơ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quan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quản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lý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nhà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285">
                <a:latin typeface="Arial MT"/>
                <a:cs typeface="Arial MT"/>
              </a:rPr>
              <a:t>n</a:t>
            </a:r>
            <a:r>
              <a:rPr dirty="0" sz="2400" spc="-50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ớ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930">
                <a:latin typeface="Arial MT"/>
                <a:cs typeface="Arial MT"/>
              </a:rPr>
              <a:t>đ</a:t>
            </a:r>
            <a:r>
              <a:rPr dirty="0" sz="2400" spc="-925">
                <a:latin typeface="Arial MT"/>
                <a:cs typeface="Arial MT"/>
              </a:rPr>
              <a:t>ư</a:t>
            </a:r>
            <a:r>
              <a:rPr dirty="0" sz="2400" spc="-830">
                <a:latin typeface="Arial MT"/>
                <a:cs typeface="Arial MT"/>
              </a:rPr>
              <a:t>ợ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ao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quản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lý</a:t>
            </a:r>
            <a:r>
              <a:rPr dirty="0" sz="2400" spc="2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các  khu </a:t>
            </a:r>
            <a:r>
              <a:rPr dirty="0" sz="2400" spc="-265">
                <a:latin typeface="Arial MT"/>
                <a:cs typeface="Arial MT"/>
              </a:rPr>
              <a:t>vực</a:t>
            </a:r>
            <a:r>
              <a:rPr dirty="0" sz="2400" spc="-2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 </a:t>
            </a:r>
            <a:r>
              <a:rPr dirty="0" sz="2400" spc="-360">
                <a:latin typeface="Arial MT"/>
                <a:cs typeface="Arial MT"/>
              </a:rPr>
              <a:t>yếu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540">
                <a:latin typeface="Arial MT"/>
                <a:cs typeface="Arial MT"/>
              </a:rPr>
              <a:t>tố</a:t>
            </a:r>
            <a:r>
              <a:rPr dirty="0" sz="2400" spc="-409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nhạy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 spc="-360">
                <a:latin typeface="Arial MT"/>
                <a:cs typeface="Arial MT"/>
              </a:rPr>
              <a:t>cảm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về</a:t>
            </a:r>
            <a:r>
              <a:rPr dirty="0" sz="2400" spc="-4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môi </a:t>
            </a:r>
            <a:r>
              <a:rPr dirty="0" sz="2400" spc="-270">
                <a:latin typeface="Arial MT"/>
                <a:cs typeface="Arial MT"/>
              </a:rPr>
              <a:t>trường</a:t>
            </a:r>
            <a:r>
              <a:rPr dirty="0" sz="2400" spc="12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(nếu</a:t>
            </a:r>
            <a:r>
              <a:rPr dirty="0" sz="2400" spc="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có); </a:t>
            </a:r>
            <a:r>
              <a:rPr dirty="0" sz="2400" spc="-540">
                <a:latin typeface="Arial MT"/>
                <a:cs typeface="Arial MT"/>
              </a:rPr>
              <a:t>Bộ </a:t>
            </a:r>
            <a:r>
              <a:rPr dirty="0" sz="2400" spc="-53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Q</a:t>
            </a:r>
            <a:r>
              <a:rPr dirty="0" sz="2400">
                <a:latin typeface="Arial MT"/>
                <a:cs typeface="Arial MT"/>
              </a:rPr>
              <a:t>u</a:t>
            </a:r>
            <a:r>
              <a:rPr dirty="0" sz="2400" spc="-1070">
                <a:latin typeface="Arial MT"/>
                <a:cs typeface="Arial MT"/>
              </a:rPr>
              <a:t>ố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phòng,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434">
                <a:latin typeface="Arial MT"/>
                <a:cs typeface="Arial MT"/>
              </a:rPr>
              <a:t>B</a:t>
            </a:r>
            <a:r>
              <a:rPr dirty="0" sz="2400" spc="-640">
                <a:latin typeface="Arial MT"/>
                <a:cs typeface="Arial MT"/>
              </a:rPr>
              <a:t>ộ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Công</a:t>
            </a:r>
            <a:r>
              <a:rPr dirty="0" sz="2400" spc="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hoặc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 spc="-434">
                <a:latin typeface="Arial MT"/>
                <a:cs typeface="Arial MT"/>
              </a:rPr>
              <a:t>B</a:t>
            </a:r>
            <a:r>
              <a:rPr dirty="0" sz="2400" spc="-640">
                <a:latin typeface="Arial MT"/>
                <a:cs typeface="Arial MT"/>
              </a:rPr>
              <a:t>ộ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1870">
                <a:latin typeface="Arial MT"/>
                <a:cs typeface="Arial MT"/>
              </a:rPr>
              <a:t>ỉ</a:t>
            </a:r>
            <a:r>
              <a:rPr dirty="0" sz="2400" spc="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huy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quân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sự</a:t>
            </a:r>
            <a:r>
              <a:rPr dirty="0" sz="2400" spc="2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cấ</a:t>
            </a:r>
            <a:r>
              <a:rPr dirty="0" sz="2400">
                <a:latin typeface="Arial MT"/>
                <a:cs typeface="Arial MT"/>
              </a:rPr>
              <a:t>p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 spc="-415">
                <a:latin typeface="Arial MT"/>
                <a:cs typeface="Arial MT"/>
              </a:rPr>
              <a:t>t</a:t>
            </a:r>
            <a:r>
              <a:rPr dirty="0" sz="2400" spc="-1460">
                <a:latin typeface="Arial MT"/>
                <a:cs typeface="Arial MT"/>
              </a:rPr>
              <a:t>ỉ</a:t>
            </a:r>
            <a:r>
              <a:rPr dirty="0" sz="2400">
                <a:latin typeface="Arial MT"/>
                <a:cs typeface="Arial MT"/>
              </a:rPr>
              <a:t>nh,  Công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cấ</a:t>
            </a:r>
            <a:r>
              <a:rPr dirty="0" sz="2400">
                <a:latin typeface="Arial MT"/>
                <a:cs typeface="Arial MT"/>
              </a:rPr>
              <a:t>p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415">
                <a:latin typeface="Arial MT"/>
                <a:cs typeface="Arial MT"/>
              </a:rPr>
              <a:t>t</a:t>
            </a:r>
            <a:r>
              <a:rPr dirty="0" sz="2400" spc="-1460">
                <a:latin typeface="Arial MT"/>
                <a:cs typeface="Arial MT"/>
              </a:rPr>
              <a:t>ỉ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đối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415">
                <a:latin typeface="Arial MT"/>
                <a:cs typeface="Arial MT"/>
              </a:rPr>
              <a:t>vớ</a:t>
            </a:r>
            <a:r>
              <a:rPr dirty="0" sz="2400">
                <a:latin typeface="Arial MT"/>
                <a:cs typeface="Arial MT"/>
              </a:rPr>
              <a:t>i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các</a:t>
            </a:r>
            <a:r>
              <a:rPr dirty="0" sz="2400" spc="95">
                <a:latin typeface="Arial MT"/>
                <a:cs typeface="Arial MT"/>
              </a:rPr>
              <a:t> </a:t>
            </a:r>
            <a:r>
              <a:rPr dirty="0" sz="2400" spc="-400">
                <a:latin typeface="Arial MT"/>
                <a:cs typeface="Arial MT"/>
              </a:rPr>
              <a:t>dự</a:t>
            </a:r>
            <a:r>
              <a:rPr dirty="0" sz="2400" spc="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án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liên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quan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715">
                <a:latin typeface="Arial MT"/>
                <a:cs typeface="Arial MT"/>
              </a:rPr>
              <a:t>đến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yế</a:t>
            </a:r>
            <a:r>
              <a:rPr dirty="0" sz="2400">
                <a:latin typeface="Arial MT"/>
                <a:cs typeface="Arial MT"/>
              </a:rPr>
              <a:t>u</a:t>
            </a:r>
            <a:r>
              <a:rPr dirty="0" sz="2400" spc="100">
                <a:latin typeface="Arial MT"/>
                <a:cs typeface="Arial MT"/>
              </a:rPr>
              <a:t> </a:t>
            </a:r>
            <a:r>
              <a:rPr dirty="0" sz="2400" spc="-390">
                <a:latin typeface="Arial MT"/>
                <a:cs typeface="Arial MT"/>
              </a:rPr>
              <a:t>tố  </a:t>
            </a:r>
            <a:r>
              <a:rPr dirty="0" sz="2400">
                <a:latin typeface="Arial MT"/>
                <a:cs typeface="Arial MT"/>
              </a:rPr>
              <a:t>an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5">
                <a:latin typeface="Arial MT"/>
                <a:cs typeface="Arial MT"/>
              </a:rPr>
              <a:t>i</a:t>
            </a:r>
            <a:r>
              <a:rPr dirty="0" sz="2400">
                <a:latin typeface="Arial MT"/>
                <a:cs typeface="Arial MT"/>
              </a:rPr>
              <a:t>nh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-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 spc="-270">
                <a:latin typeface="Arial MT"/>
                <a:cs typeface="Arial MT"/>
              </a:rPr>
              <a:t>quốc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phòng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(n</a:t>
            </a:r>
            <a:r>
              <a:rPr dirty="0" sz="2400" spc="-1070">
                <a:latin typeface="Arial MT"/>
                <a:cs typeface="Arial MT"/>
              </a:rPr>
              <a:t>ế</a:t>
            </a:r>
            <a:r>
              <a:rPr dirty="0" sz="2400">
                <a:latin typeface="Arial MT"/>
                <a:cs typeface="Arial MT"/>
              </a:rPr>
              <a:t>u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có).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37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0100" y="545083"/>
            <a:ext cx="50050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45"/>
              <a:t>Trách</a:t>
            </a:r>
            <a:r>
              <a:rPr dirty="0" sz="3600" spc="-20"/>
              <a:t> </a:t>
            </a:r>
            <a:r>
              <a:rPr dirty="0" sz="3600" spc="-5"/>
              <a:t>nhiệm</a:t>
            </a:r>
            <a:r>
              <a:rPr dirty="0" sz="3600" spc="-20"/>
              <a:t> </a:t>
            </a:r>
            <a:r>
              <a:rPr dirty="0" sz="3600" spc="-5"/>
              <a:t>tham</a:t>
            </a:r>
            <a:r>
              <a:rPr dirty="0" sz="3600" spc="-20"/>
              <a:t> </a:t>
            </a:r>
            <a:r>
              <a:rPr dirty="0" sz="3600" spc="-5"/>
              <a:t>vấn:</a:t>
            </a:r>
            <a:endParaRPr sz="36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17627" rIns="0" bIns="0" rtlCol="0" vert="horz">
            <a:spAutoFit/>
          </a:bodyPr>
          <a:lstStyle/>
          <a:p>
            <a:pPr algn="just" marL="12700" marR="5080">
              <a:lnSpc>
                <a:spcPct val="100299"/>
              </a:lnSpc>
              <a:spcBef>
                <a:spcPts val="85"/>
              </a:spcBef>
            </a:pPr>
            <a:r>
              <a:rPr dirty="0" spc="-5"/>
              <a:t>Qu</a:t>
            </a:r>
            <a:r>
              <a:rPr dirty="0"/>
              <a:t>y</a:t>
            </a:r>
            <a:r>
              <a:rPr dirty="0" spc="229"/>
              <a:t> </a:t>
            </a:r>
            <a:r>
              <a:rPr dirty="0" spc="-1960"/>
              <a:t>đ</a:t>
            </a:r>
            <a:r>
              <a:rPr dirty="0" spc="-1955"/>
              <a:t>ị</a:t>
            </a:r>
            <a:r>
              <a:rPr dirty="0" spc="-5"/>
              <a:t>n</a:t>
            </a:r>
            <a:r>
              <a:rPr dirty="0"/>
              <a:t>h</a:t>
            </a:r>
            <a:r>
              <a:rPr dirty="0" spc="225"/>
              <a:t> </a:t>
            </a:r>
            <a:r>
              <a:rPr dirty="0" spc="-715"/>
              <a:t>cụ</a:t>
            </a:r>
            <a:r>
              <a:rPr dirty="0" spc="225"/>
              <a:t> </a:t>
            </a:r>
            <a:r>
              <a:rPr dirty="0" spc="-5"/>
              <a:t>th</a:t>
            </a:r>
            <a:r>
              <a:rPr dirty="0" spc="-1425"/>
              <a:t>ể</a:t>
            </a:r>
            <a:r>
              <a:rPr dirty="0" spc="225"/>
              <a:t> </a:t>
            </a:r>
            <a:r>
              <a:rPr dirty="0" spc="-5"/>
              <a:t>trá</a:t>
            </a:r>
            <a:r>
              <a:rPr dirty="0"/>
              <a:t>ch</a:t>
            </a:r>
            <a:r>
              <a:rPr dirty="0" spc="225"/>
              <a:t> </a:t>
            </a:r>
            <a:r>
              <a:rPr dirty="0" spc="-5"/>
              <a:t>nh</a:t>
            </a:r>
            <a:r>
              <a:rPr dirty="0"/>
              <a:t>i</a:t>
            </a:r>
            <a:r>
              <a:rPr dirty="0" spc="-780"/>
              <a:t>ệ</a:t>
            </a:r>
            <a:r>
              <a:rPr dirty="0" spc="-650"/>
              <a:t>m</a:t>
            </a:r>
            <a:r>
              <a:rPr dirty="0" spc="225"/>
              <a:t> </a:t>
            </a:r>
            <a:r>
              <a:rPr dirty="0" spc="-475"/>
              <a:t>c</a:t>
            </a:r>
            <a:r>
              <a:rPr dirty="0" spc="-955"/>
              <a:t>ủ</a:t>
            </a:r>
            <a:r>
              <a:rPr dirty="0"/>
              <a:t>a</a:t>
            </a:r>
            <a:r>
              <a:rPr dirty="0" spc="225"/>
              <a:t> </a:t>
            </a:r>
            <a:r>
              <a:rPr dirty="0"/>
              <a:t>c</a:t>
            </a:r>
            <a:r>
              <a:rPr dirty="0" spc="-5"/>
              <a:t>h</a:t>
            </a:r>
            <a:r>
              <a:rPr dirty="0" spc="-1425"/>
              <a:t>ủ</a:t>
            </a:r>
            <a:r>
              <a:rPr dirty="0" spc="225"/>
              <a:t> </a:t>
            </a:r>
            <a:r>
              <a:rPr dirty="0" spc="-385"/>
              <a:t>d</a:t>
            </a:r>
            <a:r>
              <a:rPr dirty="0" spc="-680"/>
              <a:t>ự</a:t>
            </a:r>
            <a:r>
              <a:rPr dirty="0" spc="225"/>
              <a:t> </a:t>
            </a:r>
            <a:r>
              <a:rPr dirty="0" spc="-5"/>
              <a:t>án  </a:t>
            </a:r>
            <a:r>
              <a:rPr dirty="0" spc="-955"/>
              <a:t>đầu</a:t>
            </a:r>
            <a:r>
              <a:rPr dirty="0" spc="1575"/>
              <a:t> </a:t>
            </a:r>
            <a:r>
              <a:rPr dirty="0" spc="-535"/>
              <a:t>tư</a:t>
            </a:r>
            <a:r>
              <a:rPr dirty="0" spc="-530"/>
              <a:t> </a:t>
            </a:r>
            <a:r>
              <a:rPr dirty="0" spc="-5"/>
              <a:t>trong</a:t>
            </a:r>
            <a:r>
              <a:rPr dirty="0"/>
              <a:t> </a:t>
            </a:r>
            <a:r>
              <a:rPr dirty="0" spc="-360"/>
              <a:t>việc</a:t>
            </a:r>
            <a:r>
              <a:rPr dirty="0" spc="-355"/>
              <a:t> </a:t>
            </a:r>
            <a:r>
              <a:rPr dirty="0" spc="-270"/>
              <a:t>thực</a:t>
            </a:r>
            <a:r>
              <a:rPr dirty="0" spc="-265"/>
              <a:t> </a:t>
            </a:r>
            <a:r>
              <a:rPr dirty="0" spc="-360"/>
              <a:t>hiện</a:t>
            </a:r>
            <a:r>
              <a:rPr dirty="0" spc="-355"/>
              <a:t> </a:t>
            </a:r>
            <a:r>
              <a:rPr dirty="0" spc="-5"/>
              <a:t>tham</a:t>
            </a:r>
            <a:r>
              <a:rPr dirty="0" spc="880"/>
              <a:t> </a:t>
            </a:r>
            <a:r>
              <a:rPr dirty="0" spc="-480"/>
              <a:t>vấn </a:t>
            </a:r>
            <a:r>
              <a:rPr dirty="0" spc="-475"/>
              <a:t> </a:t>
            </a:r>
            <a:r>
              <a:rPr dirty="0" spc="-5"/>
              <a:t>(</a:t>
            </a:r>
            <a:r>
              <a:rPr dirty="0"/>
              <a:t>K</a:t>
            </a:r>
            <a:r>
              <a:rPr dirty="0" spc="-380"/>
              <a:t>hoả</a:t>
            </a:r>
            <a:r>
              <a:rPr dirty="0" spc="-300"/>
              <a:t>n</a:t>
            </a:r>
            <a:r>
              <a:rPr dirty="0" spc="110"/>
              <a:t> </a:t>
            </a:r>
            <a:r>
              <a:rPr dirty="0"/>
              <a:t>4</a:t>
            </a:r>
            <a:r>
              <a:rPr dirty="0" spc="110"/>
              <a:t> </a:t>
            </a:r>
            <a:r>
              <a:rPr dirty="0" spc="-640"/>
              <a:t>Đi</a:t>
            </a:r>
            <a:r>
              <a:rPr dirty="0" spc="-1045"/>
              <a:t>ề</a:t>
            </a:r>
            <a:r>
              <a:rPr dirty="0"/>
              <a:t>u</a:t>
            </a:r>
            <a:r>
              <a:rPr dirty="0" spc="110"/>
              <a:t> </a:t>
            </a:r>
            <a:r>
              <a:rPr dirty="0" spc="-5"/>
              <a:t>2</a:t>
            </a:r>
            <a:r>
              <a:rPr dirty="0"/>
              <a:t>6</a:t>
            </a:r>
            <a:r>
              <a:rPr dirty="0" spc="110"/>
              <a:t> </a:t>
            </a:r>
            <a:r>
              <a:rPr dirty="0"/>
              <a:t>N</a:t>
            </a:r>
            <a:r>
              <a:rPr dirty="0" spc="-5"/>
              <a:t>gh</a:t>
            </a:r>
            <a:r>
              <a:rPr dirty="0" spc="-2490"/>
              <a:t>ị</a:t>
            </a:r>
            <a:r>
              <a:rPr dirty="0" spc="114"/>
              <a:t> </a:t>
            </a:r>
            <a:r>
              <a:rPr dirty="0" spc="-1960"/>
              <a:t>đ</a:t>
            </a:r>
            <a:r>
              <a:rPr dirty="0" spc="-1955"/>
              <a:t>ị</a:t>
            </a:r>
            <a:r>
              <a:rPr dirty="0" spc="-5"/>
              <a:t>n</a:t>
            </a:r>
            <a:r>
              <a:rPr dirty="0"/>
              <a:t>h</a:t>
            </a:r>
            <a:r>
              <a:rPr dirty="0" spc="110"/>
              <a:t> </a:t>
            </a:r>
            <a:r>
              <a:rPr dirty="0" spc="-715"/>
              <a:t>số</a:t>
            </a:r>
            <a:r>
              <a:rPr dirty="0" spc="110"/>
              <a:t> </a:t>
            </a:r>
            <a:r>
              <a:rPr dirty="0" spc="-5"/>
              <a:t>08/2022/</a:t>
            </a:r>
            <a:r>
              <a:rPr dirty="0"/>
              <a:t>N</a:t>
            </a:r>
            <a:r>
              <a:rPr dirty="0" spc="-890"/>
              <a:t>Đ</a:t>
            </a:r>
            <a:r>
              <a:rPr dirty="0"/>
              <a:t>-  CP</a:t>
            </a:r>
            <a:r>
              <a:rPr dirty="0" spc="-5"/>
              <a:t>)</a:t>
            </a:r>
            <a:r>
              <a:rPr dirty="0"/>
              <a:t>: </a:t>
            </a:r>
            <a:r>
              <a:rPr dirty="0" spc="-254"/>
              <a:t> </a:t>
            </a:r>
            <a:r>
              <a:rPr dirty="0" spc="-1285"/>
              <a:t>đố</a:t>
            </a:r>
            <a:r>
              <a:rPr dirty="0" spc="-285"/>
              <a:t>i</a:t>
            </a:r>
            <a:r>
              <a:rPr dirty="0"/>
              <a:t> </a:t>
            </a:r>
            <a:r>
              <a:rPr dirty="0" spc="-254"/>
              <a:t> </a:t>
            </a:r>
            <a:r>
              <a:rPr dirty="0" spc="-555"/>
              <a:t>vớ</a:t>
            </a:r>
            <a:r>
              <a:rPr dirty="0"/>
              <a:t>i </a:t>
            </a:r>
            <a:r>
              <a:rPr dirty="0" spc="-250"/>
              <a:t> </a:t>
            </a:r>
            <a:r>
              <a:rPr dirty="0"/>
              <a:t>1 </a:t>
            </a:r>
            <a:r>
              <a:rPr dirty="0" spc="-260"/>
              <a:t> </a:t>
            </a:r>
            <a:r>
              <a:rPr dirty="0" spc="-715"/>
              <a:t>số</a:t>
            </a:r>
            <a:r>
              <a:rPr dirty="0"/>
              <a:t> </a:t>
            </a:r>
            <a:r>
              <a:rPr dirty="0" spc="-260"/>
              <a:t> </a:t>
            </a:r>
            <a:r>
              <a:rPr dirty="0" spc="-530"/>
              <a:t>Dự</a:t>
            </a:r>
            <a:r>
              <a:rPr dirty="0"/>
              <a:t> </a:t>
            </a:r>
            <a:r>
              <a:rPr dirty="0" spc="-260"/>
              <a:t> </a:t>
            </a:r>
            <a:r>
              <a:rPr dirty="0" spc="-5"/>
              <a:t>á</a:t>
            </a:r>
            <a:r>
              <a:rPr dirty="0"/>
              <a:t>n </a:t>
            </a:r>
            <a:r>
              <a:rPr dirty="0" spc="-260"/>
              <a:t> </a:t>
            </a:r>
            <a:r>
              <a:rPr dirty="0" spc="-370"/>
              <a:t>lớn</a:t>
            </a:r>
            <a:r>
              <a:rPr dirty="0"/>
              <a:t> </a:t>
            </a:r>
            <a:r>
              <a:rPr dirty="0" spc="-260"/>
              <a:t> </a:t>
            </a:r>
            <a:r>
              <a:rPr dirty="0" spc="-1145"/>
              <a:t>đặ</a:t>
            </a:r>
            <a:r>
              <a:rPr dirty="0" spc="-570"/>
              <a:t>c</a:t>
            </a:r>
            <a:r>
              <a:rPr dirty="0"/>
              <a:t> </a:t>
            </a:r>
            <a:r>
              <a:rPr dirty="0" spc="-254"/>
              <a:t> </a:t>
            </a:r>
            <a:r>
              <a:rPr dirty="0" spc="-5"/>
              <a:t>th</a:t>
            </a:r>
            <a:r>
              <a:rPr dirty="0"/>
              <a:t>ù </a:t>
            </a:r>
            <a:r>
              <a:rPr dirty="0" spc="-260"/>
              <a:t> </a:t>
            </a:r>
            <a:r>
              <a:rPr dirty="0" spc="-275"/>
              <a:t>như  </a:t>
            </a:r>
            <a:r>
              <a:rPr dirty="0" spc="-380"/>
              <a:t>nhậ</a:t>
            </a:r>
            <a:r>
              <a:rPr dirty="0" spc="-300"/>
              <a:t>n</a:t>
            </a:r>
            <a:r>
              <a:rPr dirty="0" spc="130"/>
              <a:t> </a:t>
            </a:r>
            <a:r>
              <a:rPr dirty="0"/>
              <a:t>c</a:t>
            </a:r>
            <a:r>
              <a:rPr dirty="0" spc="-5"/>
              <a:t>hìm</a:t>
            </a:r>
            <a:r>
              <a:rPr dirty="0"/>
              <a:t>,</a:t>
            </a:r>
            <a:r>
              <a:rPr dirty="0" spc="135"/>
              <a:t> </a:t>
            </a:r>
            <a:r>
              <a:rPr dirty="0" spc="-715"/>
              <a:t>xả</a:t>
            </a:r>
            <a:r>
              <a:rPr dirty="0" spc="130"/>
              <a:t> </a:t>
            </a:r>
            <a:r>
              <a:rPr dirty="0" spc="-665"/>
              <a:t>nư</a:t>
            </a:r>
            <a:r>
              <a:rPr dirty="0" spc="-844"/>
              <a:t>ớ</a:t>
            </a:r>
            <a:r>
              <a:rPr dirty="0"/>
              <a:t>c</a:t>
            </a:r>
            <a:r>
              <a:rPr dirty="0" spc="135"/>
              <a:t> </a:t>
            </a:r>
            <a:r>
              <a:rPr dirty="0" spc="-5"/>
              <a:t>th</a:t>
            </a:r>
            <a:r>
              <a:rPr dirty="0" spc="-1435"/>
              <a:t>ả</a:t>
            </a:r>
            <a:r>
              <a:rPr dirty="0"/>
              <a:t>i</a:t>
            </a:r>
            <a:r>
              <a:rPr dirty="0" spc="140"/>
              <a:t> </a:t>
            </a:r>
            <a:r>
              <a:rPr dirty="0" spc="-380"/>
              <a:t>lớ</a:t>
            </a:r>
            <a:r>
              <a:rPr dirty="0" spc="-350"/>
              <a:t>n</a:t>
            </a:r>
            <a:r>
              <a:rPr dirty="0"/>
              <a:t>,</a:t>
            </a:r>
            <a:r>
              <a:rPr dirty="0" spc="135"/>
              <a:t> </a:t>
            </a:r>
            <a:r>
              <a:rPr dirty="0" spc="-515"/>
              <a:t>h</a:t>
            </a:r>
            <a:r>
              <a:rPr dirty="0" spc="-915"/>
              <a:t>ạ</a:t>
            </a:r>
            <a:r>
              <a:rPr dirty="0" spc="130"/>
              <a:t> </a:t>
            </a:r>
            <a:r>
              <a:rPr dirty="0" spc="-720"/>
              <a:t>tầ</a:t>
            </a:r>
            <a:r>
              <a:rPr dirty="0" spc="-10"/>
              <a:t>n</a:t>
            </a:r>
            <a:r>
              <a:rPr dirty="0"/>
              <a:t>g</a:t>
            </a:r>
            <a:r>
              <a:rPr dirty="0" spc="135"/>
              <a:t> </a:t>
            </a:r>
            <a:r>
              <a:rPr dirty="0" spc="-1170"/>
              <a:t>đ</a:t>
            </a:r>
            <a:r>
              <a:rPr dirty="0" spc="-260"/>
              <a:t>i</a:t>
            </a:r>
            <a:r>
              <a:rPr dirty="0" spc="140"/>
              <a:t> </a:t>
            </a:r>
            <a:r>
              <a:rPr dirty="0" spc="-5"/>
              <a:t>qua  </a:t>
            </a:r>
            <a:r>
              <a:rPr dirty="0" spc="-290"/>
              <a:t>nhiều</a:t>
            </a:r>
            <a:r>
              <a:rPr dirty="0" spc="315"/>
              <a:t> </a:t>
            </a:r>
            <a:r>
              <a:rPr dirty="0" spc="-1305"/>
              <a:t>địa</a:t>
            </a:r>
            <a:r>
              <a:rPr dirty="0" spc="1165"/>
              <a:t> </a:t>
            </a:r>
            <a:r>
              <a:rPr dirty="0" spc="-315"/>
              <a:t>phương;</a:t>
            </a:r>
            <a:r>
              <a:rPr dirty="0" spc="260"/>
              <a:t> </a:t>
            </a:r>
            <a:r>
              <a:rPr dirty="0" spc="-625"/>
              <a:t>chịu</a:t>
            </a:r>
            <a:r>
              <a:rPr dirty="0" spc="-620"/>
              <a:t> </a:t>
            </a:r>
            <a:r>
              <a:rPr dirty="0" spc="-5"/>
              <a:t>trách</a:t>
            </a:r>
            <a:r>
              <a:rPr dirty="0"/>
              <a:t> </a:t>
            </a:r>
            <a:r>
              <a:rPr dirty="0" spc="-290"/>
              <a:t>nhiệm</a:t>
            </a:r>
            <a:r>
              <a:rPr dirty="0" spc="310"/>
              <a:t> </a:t>
            </a:r>
            <a:r>
              <a:rPr dirty="0" spc="-360"/>
              <a:t>giải </a:t>
            </a:r>
            <a:r>
              <a:rPr dirty="0" spc="-355"/>
              <a:t> </a:t>
            </a:r>
            <a:r>
              <a:rPr dirty="0" spc="-5"/>
              <a:t>trìn</a:t>
            </a:r>
            <a:r>
              <a:rPr dirty="0"/>
              <a:t>h</a:t>
            </a:r>
            <a:r>
              <a:rPr dirty="0" spc="-10"/>
              <a:t> </a:t>
            </a:r>
            <a:r>
              <a:rPr dirty="0"/>
              <a:t>và</a:t>
            </a:r>
            <a:r>
              <a:rPr dirty="0" spc="-10"/>
              <a:t> </a:t>
            </a:r>
            <a:r>
              <a:rPr dirty="0" spc="-715"/>
              <a:t>về</a:t>
            </a:r>
            <a:r>
              <a:rPr dirty="0" spc="-10"/>
              <a:t> </a:t>
            </a:r>
            <a:r>
              <a:rPr dirty="0" spc="-630"/>
              <a:t>nộ</a:t>
            </a:r>
            <a:r>
              <a:rPr dirty="0" spc="-180"/>
              <a:t>i</a:t>
            </a:r>
            <a:r>
              <a:rPr dirty="0"/>
              <a:t> </a:t>
            </a:r>
            <a:r>
              <a:rPr dirty="0" spc="-5"/>
              <a:t>dun</a:t>
            </a:r>
            <a:r>
              <a:rPr dirty="0"/>
              <a:t>g</a:t>
            </a:r>
            <a:r>
              <a:rPr dirty="0" spc="-10"/>
              <a:t> </a:t>
            </a:r>
            <a:r>
              <a:rPr dirty="0" spc="-5"/>
              <a:t>th</a:t>
            </a:r>
            <a:r>
              <a:rPr dirty="0" spc="-10"/>
              <a:t>a</a:t>
            </a:r>
            <a:r>
              <a:rPr dirty="0"/>
              <a:t>m</a:t>
            </a:r>
            <a:r>
              <a:rPr dirty="0" spc="-5"/>
              <a:t> </a:t>
            </a:r>
            <a:r>
              <a:rPr dirty="0" spc="-475"/>
              <a:t>v</a:t>
            </a:r>
            <a:r>
              <a:rPr dirty="0" spc="-955"/>
              <a:t>ấ</a:t>
            </a:r>
            <a:r>
              <a:rPr dirty="0" spc="-10"/>
              <a:t>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242315"/>
            <a:ext cx="8072120" cy="5591175"/>
          </a:xfrm>
          <a:prstGeom prst="rect">
            <a:avLst/>
          </a:prstGeom>
        </p:spPr>
        <p:txBody>
          <a:bodyPr wrap="square" lIns="0" tIns="2565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020"/>
              </a:spcBef>
            </a:pPr>
            <a:r>
              <a:rPr dirty="0" sz="3200" spc="-5" b="1">
                <a:latin typeface="Arial"/>
                <a:cs typeface="Arial"/>
              </a:rPr>
              <a:t>Một</a:t>
            </a:r>
            <a:r>
              <a:rPr dirty="0" sz="3200" spc="-2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số</a:t>
            </a:r>
            <a:r>
              <a:rPr dirty="0" sz="3200" spc="-2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điểm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mới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khác</a:t>
            </a:r>
            <a:endParaRPr sz="3200">
              <a:latin typeface="Arial"/>
              <a:cs typeface="Arial"/>
            </a:endParaRPr>
          </a:p>
          <a:p>
            <a:pPr algn="just" marL="12700" marR="5080">
              <a:lnSpc>
                <a:spcPct val="100299"/>
              </a:lnSpc>
              <a:spcBef>
                <a:spcPts val="1905"/>
              </a:spcBef>
              <a:buChar char="-"/>
              <a:tabLst>
                <a:tab pos="319405" algn="l"/>
              </a:tabLst>
            </a:pPr>
            <a:r>
              <a:rPr dirty="0" sz="3200" spc="-5">
                <a:latin typeface="Arial MT"/>
                <a:cs typeface="Arial MT"/>
              </a:rPr>
              <a:t>T</a:t>
            </a:r>
            <a:r>
              <a:rPr dirty="0" sz="3200" spc="-470">
                <a:latin typeface="Arial MT"/>
                <a:cs typeface="Arial MT"/>
              </a:rPr>
              <a:t>hẩ</a:t>
            </a:r>
            <a:r>
              <a:rPr dirty="0" sz="3200" spc="-500">
                <a:latin typeface="Arial MT"/>
                <a:cs typeface="Arial MT"/>
              </a:rPr>
              <a:t>m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3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ề</a:t>
            </a:r>
            <a:r>
              <a:rPr dirty="0" sz="3200">
                <a:latin typeface="Arial MT"/>
                <a:cs typeface="Arial MT"/>
              </a:rPr>
              <a:t>n </a:t>
            </a:r>
            <a:r>
              <a:rPr dirty="0" sz="3200" spc="-43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5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 </a:t>
            </a:r>
            <a:r>
              <a:rPr dirty="0" sz="3200" spc="-43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434">
                <a:latin typeface="Arial MT"/>
                <a:cs typeface="Arial MT"/>
              </a:rPr>
              <a:t> </a:t>
            </a:r>
            <a:r>
              <a:rPr dirty="0" sz="3200" spc="-555">
                <a:latin typeface="Arial MT"/>
                <a:cs typeface="Arial MT"/>
              </a:rPr>
              <a:t>Đ</a:t>
            </a:r>
            <a:r>
              <a:rPr dirty="0" sz="3200" spc="-345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M </a:t>
            </a:r>
            <a:r>
              <a:rPr dirty="0" sz="3200" spc="-434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 </a:t>
            </a:r>
            <a:r>
              <a:rPr dirty="0" sz="3200" spc="-434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0">
                <a:latin typeface="Arial MT"/>
                <a:cs typeface="Arial MT"/>
              </a:rPr>
              <a:t>a</a:t>
            </a:r>
            <a:r>
              <a:rPr dirty="0" sz="3200">
                <a:latin typeface="Arial MT"/>
                <a:cs typeface="Arial MT"/>
              </a:rPr>
              <a:t>y </a:t>
            </a:r>
            <a:r>
              <a:rPr dirty="0" sz="3200" spc="-430">
                <a:latin typeface="Arial MT"/>
                <a:cs typeface="Arial MT"/>
              </a:rPr>
              <a:t> </a:t>
            </a:r>
            <a:r>
              <a:rPr dirty="0" sz="3200" spc="-1285">
                <a:latin typeface="Arial MT"/>
                <a:cs typeface="Arial MT"/>
              </a:rPr>
              <a:t>đổ</a:t>
            </a:r>
            <a:r>
              <a:rPr dirty="0" sz="3200" spc="-285">
                <a:latin typeface="Arial MT"/>
                <a:cs typeface="Arial MT"/>
              </a:rPr>
              <a:t>i</a:t>
            </a:r>
            <a:r>
              <a:rPr dirty="0" sz="3200">
                <a:latin typeface="Arial MT"/>
                <a:cs typeface="Arial MT"/>
              </a:rPr>
              <a:t>:  </a:t>
            </a:r>
            <a:r>
              <a:rPr dirty="0" sz="3200" spc="-835">
                <a:latin typeface="Arial MT"/>
                <a:cs typeface="Arial MT"/>
              </a:rPr>
              <a:t>Chỉ</a:t>
            </a:r>
            <a:r>
              <a:rPr dirty="0" sz="3200" spc="-83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có </a:t>
            </a:r>
            <a:r>
              <a:rPr dirty="0" sz="3200" spc="-715">
                <a:latin typeface="Arial MT"/>
                <a:cs typeface="Arial MT"/>
              </a:rPr>
              <a:t>Bộ</a:t>
            </a:r>
            <a:r>
              <a:rPr dirty="0" sz="3200" spc="-7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Tài nguyên </a:t>
            </a:r>
            <a:r>
              <a:rPr dirty="0" sz="3200">
                <a:latin typeface="Arial MT"/>
                <a:cs typeface="Arial MT"/>
              </a:rPr>
              <a:t>và </a:t>
            </a:r>
            <a:r>
              <a:rPr dirty="0" sz="3200" spc="-5">
                <a:latin typeface="Arial MT"/>
                <a:cs typeface="Arial MT"/>
              </a:rPr>
              <a:t>Môi </a:t>
            </a:r>
            <a:r>
              <a:rPr dirty="0" sz="3200" spc="-315">
                <a:latin typeface="Arial MT"/>
                <a:cs typeface="Arial MT"/>
              </a:rPr>
              <a:t>trường,</a:t>
            </a:r>
            <a:r>
              <a:rPr dirty="0" sz="3200" spc="254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Bộ </a:t>
            </a:r>
            <a:r>
              <a:rPr dirty="0" sz="3200" spc="-7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 spc="-1435">
                <a:latin typeface="Arial MT"/>
                <a:cs typeface="Arial MT"/>
              </a:rPr>
              <a:t>ố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5">
                <a:latin typeface="Arial MT"/>
                <a:cs typeface="Arial MT"/>
              </a:rPr>
              <a:t>phòng</a:t>
            </a:r>
            <a:r>
              <a:rPr dirty="0" sz="3200">
                <a:latin typeface="Arial MT"/>
                <a:cs typeface="Arial MT"/>
              </a:rPr>
              <a:t>,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Bộ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-5">
                <a:latin typeface="Arial MT"/>
                <a:cs typeface="Arial MT"/>
              </a:rPr>
              <a:t>ôn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a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và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UBND </a:t>
            </a:r>
            <a:r>
              <a:rPr dirty="0" sz="3200" spc="-475">
                <a:latin typeface="Arial MT"/>
                <a:cs typeface="Arial MT"/>
              </a:rPr>
              <a:t>c</a:t>
            </a:r>
            <a:r>
              <a:rPr dirty="0" sz="3200" spc="-955">
                <a:latin typeface="Arial MT"/>
                <a:cs typeface="Arial MT"/>
              </a:rPr>
              <a:t>ấ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50">
                <a:latin typeface="Arial MT"/>
                <a:cs typeface="Arial MT"/>
              </a:rPr>
              <a:t>t</a:t>
            </a:r>
            <a:r>
              <a:rPr dirty="0" sz="3200" spc="-1950">
                <a:latin typeface="Arial MT"/>
                <a:cs typeface="Arial MT"/>
              </a:rPr>
              <a:t>ỉ</a:t>
            </a:r>
            <a:r>
              <a:rPr dirty="0" sz="3200" spc="-10">
                <a:latin typeface="Arial MT"/>
                <a:cs typeface="Arial MT"/>
              </a:rPr>
              <a:t>n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 algn="just" marL="12700" marR="5080">
              <a:lnSpc>
                <a:spcPct val="100299"/>
              </a:lnSpc>
              <a:spcBef>
                <a:spcPts val="735"/>
              </a:spcBef>
              <a:buChar char="-"/>
              <a:tabLst>
                <a:tab pos="378460" algn="l"/>
              </a:tabLst>
            </a:pPr>
            <a:r>
              <a:rPr dirty="0" sz="3200" spc="-5">
                <a:latin typeface="Arial MT"/>
                <a:cs typeface="Arial MT"/>
              </a:rPr>
              <a:t>Thay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thế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360">
                <a:latin typeface="Arial MT"/>
                <a:cs typeface="Arial MT"/>
              </a:rPr>
              <a:t>việc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phê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290">
                <a:latin typeface="Arial MT"/>
                <a:cs typeface="Arial MT"/>
              </a:rPr>
              <a:t>duyệt</a:t>
            </a:r>
            <a:r>
              <a:rPr dirty="0" sz="3200" spc="3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báo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cáo</a:t>
            </a:r>
            <a:r>
              <a:rPr dirty="0" sz="3200" spc="875">
                <a:latin typeface="Arial MT"/>
                <a:cs typeface="Arial MT"/>
              </a:rPr>
              <a:t> </a:t>
            </a:r>
            <a:r>
              <a:rPr dirty="0" sz="3200" spc="-300">
                <a:latin typeface="Arial MT"/>
                <a:cs typeface="Arial MT"/>
              </a:rPr>
              <a:t>ĐTM </a:t>
            </a:r>
            <a:r>
              <a:rPr dirty="0" sz="3200" spc="-295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bằn</a:t>
            </a:r>
            <a:r>
              <a:rPr dirty="0" sz="3200" spc="-300">
                <a:latin typeface="Arial MT"/>
                <a:cs typeface="Arial MT"/>
              </a:rPr>
              <a:t>g</a:t>
            </a:r>
            <a:r>
              <a:rPr dirty="0" sz="3200" spc="2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vi</a:t>
            </a:r>
            <a:r>
              <a:rPr dirty="0" sz="3200" spc="-1430">
                <a:latin typeface="Arial MT"/>
                <a:cs typeface="Arial MT"/>
              </a:rPr>
              <a:t>ệ</a:t>
            </a:r>
            <a:r>
              <a:rPr dirty="0" sz="3200">
                <a:latin typeface="Arial MT"/>
                <a:cs typeface="Arial MT"/>
              </a:rPr>
              <a:t>c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ph</a:t>
            </a:r>
            <a:r>
              <a:rPr dirty="0" sz="3200">
                <a:latin typeface="Arial MT"/>
                <a:cs typeface="Arial MT"/>
              </a:rPr>
              <a:t>ê</a:t>
            </a:r>
            <a:r>
              <a:rPr dirty="0" sz="3200" spc="2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du</a:t>
            </a:r>
            <a:r>
              <a:rPr dirty="0" sz="3200" spc="-475">
                <a:latin typeface="Arial MT"/>
                <a:cs typeface="Arial MT"/>
              </a:rPr>
              <a:t>y</a:t>
            </a:r>
            <a:r>
              <a:rPr dirty="0" sz="3200" spc="-955">
                <a:latin typeface="Arial MT"/>
                <a:cs typeface="Arial MT"/>
              </a:rPr>
              <a:t>ệ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475">
                <a:latin typeface="Arial MT"/>
                <a:cs typeface="Arial MT"/>
              </a:rPr>
              <a:t>k</a:t>
            </a:r>
            <a:r>
              <a:rPr dirty="0" sz="3200" spc="-955">
                <a:latin typeface="Arial MT"/>
                <a:cs typeface="Arial MT"/>
              </a:rPr>
              <a:t>ế</a:t>
            </a:r>
            <a:r>
              <a:rPr dirty="0" sz="3200">
                <a:latin typeface="Arial MT"/>
                <a:cs typeface="Arial MT"/>
              </a:rPr>
              <a:t>t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380">
                <a:latin typeface="Arial MT"/>
                <a:cs typeface="Arial MT"/>
              </a:rPr>
              <a:t>qu</a:t>
            </a:r>
            <a:r>
              <a:rPr dirty="0" sz="3200" spc="-675">
                <a:latin typeface="Arial MT"/>
                <a:cs typeface="Arial MT"/>
              </a:rPr>
              <a:t>ả</a:t>
            </a:r>
            <a:r>
              <a:rPr dirty="0" sz="3200" spc="2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35">
                <a:latin typeface="Arial MT"/>
                <a:cs typeface="Arial MT"/>
              </a:rPr>
              <a:t>ẩ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28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</a:t>
            </a:r>
            <a:r>
              <a:rPr dirty="0" sz="3200" spc="2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báo  cáo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 spc="-225">
                <a:latin typeface="Arial MT"/>
                <a:cs typeface="Arial MT"/>
              </a:rPr>
              <a:t>ĐTM.</a:t>
            </a:r>
            <a:endParaRPr sz="3200">
              <a:latin typeface="Arial MT"/>
              <a:cs typeface="Arial MT"/>
            </a:endParaRPr>
          </a:p>
          <a:p>
            <a:pPr algn="just" marL="12700" marR="5715">
              <a:lnSpc>
                <a:spcPct val="100299"/>
              </a:lnSpc>
              <a:spcBef>
                <a:spcPts val="755"/>
              </a:spcBef>
              <a:buChar char="-"/>
              <a:tabLst>
                <a:tab pos="315595" algn="l"/>
              </a:tabLst>
            </a:pPr>
            <a:r>
              <a:rPr dirty="0" sz="3200" spc="-480">
                <a:latin typeface="Arial MT"/>
                <a:cs typeface="Arial MT"/>
              </a:rPr>
              <a:t>Nội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dung chi </a:t>
            </a:r>
            <a:r>
              <a:rPr dirty="0" sz="3200" spc="-360">
                <a:latin typeface="Arial MT"/>
                <a:cs typeface="Arial MT"/>
              </a:rPr>
              <a:t>tiết</a:t>
            </a:r>
            <a:r>
              <a:rPr dirty="0" sz="3200" spc="-355">
                <a:latin typeface="Arial MT"/>
                <a:cs typeface="Arial MT"/>
              </a:rPr>
              <a:t> </a:t>
            </a:r>
            <a:r>
              <a:rPr dirty="0" sz="3200" spc="-480">
                <a:latin typeface="Arial MT"/>
                <a:cs typeface="Arial MT"/>
              </a:rPr>
              <a:t>của</a:t>
            </a:r>
            <a:r>
              <a:rPr dirty="0" sz="3200" spc="-4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báo cáo </a:t>
            </a:r>
            <a:r>
              <a:rPr dirty="0" sz="3200" spc="-300">
                <a:latin typeface="Arial MT"/>
                <a:cs typeface="Arial MT"/>
              </a:rPr>
              <a:t>ĐTM</a:t>
            </a:r>
            <a:r>
              <a:rPr dirty="0" sz="3200" spc="285">
                <a:latin typeface="Arial MT"/>
                <a:cs typeface="Arial MT"/>
              </a:rPr>
              <a:t> </a:t>
            </a:r>
            <a:r>
              <a:rPr dirty="0" sz="3200" spc="-900">
                <a:latin typeface="Arial MT"/>
                <a:cs typeface="Arial MT"/>
              </a:rPr>
              <a:t>được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qu</a:t>
            </a:r>
            <a:r>
              <a:rPr dirty="0" sz="3200">
                <a:latin typeface="Arial MT"/>
                <a:cs typeface="Arial MT"/>
              </a:rPr>
              <a:t>y </a:t>
            </a:r>
            <a:r>
              <a:rPr dirty="0" sz="3200" spc="-150">
                <a:latin typeface="Arial MT"/>
                <a:cs typeface="Arial MT"/>
              </a:rPr>
              <a:t> </a:t>
            </a:r>
            <a:r>
              <a:rPr dirty="0" sz="3200" spc="-1960">
                <a:latin typeface="Arial MT"/>
                <a:cs typeface="Arial MT"/>
              </a:rPr>
              <a:t>đ</a:t>
            </a:r>
            <a:r>
              <a:rPr dirty="0" sz="3200" spc="-1955">
                <a:latin typeface="Arial MT"/>
                <a:cs typeface="Arial MT"/>
              </a:rPr>
              <a:t>ị</a:t>
            </a:r>
            <a:r>
              <a:rPr dirty="0" sz="3200" spc="-5">
                <a:latin typeface="Arial MT"/>
                <a:cs typeface="Arial MT"/>
              </a:rPr>
              <a:t>n</a:t>
            </a:r>
            <a:r>
              <a:rPr dirty="0" sz="3200">
                <a:latin typeface="Arial MT"/>
                <a:cs typeface="Arial MT"/>
              </a:rPr>
              <a:t>h </a:t>
            </a:r>
            <a:r>
              <a:rPr dirty="0" sz="3200" spc="-155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cụ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5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th</a:t>
            </a:r>
            <a:r>
              <a:rPr dirty="0" sz="3200" spc="-1425">
                <a:latin typeface="Arial MT"/>
                <a:cs typeface="Arial MT"/>
              </a:rPr>
              <a:t>ể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55">
                <a:latin typeface="Arial MT"/>
                <a:cs typeface="Arial MT"/>
              </a:rPr>
              <a:t> </a:t>
            </a:r>
            <a:r>
              <a:rPr dirty="0" sz="3200" spc="-720">
                <a:latin typeface="Arial MT"/>
                <a:cs typeface="Arial MT"/>
              </a:rPr>
              <a:t>tạ</a:t>
            </a:r>
            <a:r>
              <a:rPr dirty="0" sz="3200">
                <a:latin typeface="Arial MT"/>
                <a:cs typeface="Arial MT"/>
              </a:rPr>
              <a:t>i </a:t>
            </a:r>
            <a:r>
              <a:rPr dirty="0" sz="3200" spc="-150">
                <a:latin typeface="Arial MT"/>
                <a:cs typeface="Arial MT"/>
              </a:rPr>
              <a:t> </a:t>
            </a:r>
            <a:r>
              <a:rPr dirty="0" sz="3200" spc="-550">
                <a:latin typeface="Arial MT"/>
                <a:cs typeface="Arial MT"/>
              </a:rPr>
              <a:t>Mẫ</a:t>
            </a:r>
            <a:r>
              <a:rPr dirty="0" sz="3200" spc="-335">
                <a:latin typeface="Arial MT"/>
                <a:cs typeface="Arial MT"/>
              </a:rPr>
              <a:t>u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6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số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5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0</a:t>
            </a:r>
            <a:r>
              <a:rPr dirty="0" sz="3200">
                <a:latin typeface="Arial MT"/>
                <a:cs typeface="Arial MT"/>
              </a:rPr>
              <a:t>4 </a:t>
            </a:r>
            <a:r>
              <a:rPr dirty="0" sz="3200" spc="-1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P</a:t>
            </a:r>
            <a:r>
              <a:rPr dirty="0" sz="3200" spc="-5">
                <a:latin typeface="Arial MT"/>
                <a:cs typeface="Arial MT"/>
              </a:rPr>
              <a:t>h</a:t>
            </a:r>
            <a:r>
              <a:rPr dirty="0" sz="3200" spc="-1425">
                <a:latin typeface="Arial MT"/>
                <a:cs typeface="Arial MT"/>
              </a:rPr>
              <a:t>ụ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160">
                <a:latin typeface="Arial MT"/>
                <a:cs typeface="Arial MT"/>
              </a:rPr>
              <a:t> </a:t>
            </a:r>
            <a:r>
              <a:rPr dirty="0" sz="3200" spc="-260">
                <a:latin typeface="Arial MT"/>
                <a:cs typeface="Arial MT"/>
              </a:rPr>
              <a:t>l</a:t>
            </a:r>
            <a:r>
              <a:rPr dirty="0" sz="3200" spc="-1170">
                <a:latin typeface="Arial MT"/>
                <a:cs typeface="Arial MT"/>
              </a:rPr>
              <a:t>ụ</a:t>
            </a:r>
            <a:r>
              <a:rPr dirty="0" sz="3200">
                <a:latin typeface="Arial MT"/>
                <a:cs typeface="Arial MT"/>
              </a:rPr>
              <a:t>c </a:t>
            </a:r>
            <a:r>
              <a:rPr dirty="0" sz="3200" spc="-15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II  Thôn</a:t>
            </a:r>
            <a:r>
              <a:rPr dirty="0" sz="3200">
                <a:latin typeface="Arial MT"/>
                <a:cs typeface="Arial MT"/>
              </a:rPr>
              <a:t>g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235">
                <a:latin typeface="Arial MT"/>
                <a:cs typeface="Arial MT"/>
              </a:rPr>
              <a:t>t</a:t>
            </a:r>
            <a:r>
              <a:rPr dirty="0" sz="3200" spc="-830">
                <a:latin typeface="Arial MT"/>
                <a:cs typeface="Arial MT"/>
              </a:rPr>
              <a:t>ư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715">
                <a:latin typeface="Arial MT"/>
                <a:cs typeface="Arial MT"/>
              </a:rPr>
              <a:t>số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02/2022/T</a:t>
            </a:r>
            <a:r>
              <a:rPr dirty="0" sz="3200" spc="-180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-</a:t>
            </a:r>
            <a:r>
              <a:rPr dirty="0" sz="3200">
                <a:latin typeface="Arial MT"/>
                <a:cs typeface="Arial MT"/>
              </a:rPr>
              <a:t>B</a:t>
            </a:r>
            <a:r>
              <a:rPr dirty="0" sz="3200" spc="-10">
                <a:latin typeface="Arial MT"/>
                <a:cs typeface="Arial MT"/>
              </a:rPr>
              <a:t>T</a:t>
            </a:r>
            <a:r>
              <a:rPr dirty="0" sz="3200">
                <a:latin typeface="Arial MT"/>
                <a:cs typeface="Arial MT"/>
              </a:rPr>
              <a:t>N</a:t>
            </a:r>
            <a:r>
              <a:rPr dirty="0" sz="3200" spc="-5">
                <a:latin typeface="Arial MT"/>
                <a:cs typeface="Arial MT"/>
              </a:rPr>
              <a:t>M</a:t>
            </a:r>
            <a:r>
              <a:rPr dirty="0" sz="3200" spc="-355">
                <a:latin typeface="Arial MT"/>
                <a:cs typeface="Arial MT"/>
              </a:rPr>
              <a:t>T</a:t>
            </a:r>
            <a:r>
              <a:rPr dirty="0" sz="3200" spc="-5">
                <a:latin typeface="Arial MT"/>
                <a:cs typeface="Arial MT"/>
              </a:rPr>
              <a:t>./</a:t>
            </a:r>
            <a:r>
              <a:rPr dirty="0" sz="320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5734050"/>
              <a:ext cx="1714500" cy="9080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20" y="1110639"/>
              <a:ext cx="1922330" cy="18223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4592" y="1177314"/>
              <a:ext cx="2423664" cy="20506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0969" y="988981"/>
              <a:ext cx="1834052" cy="19450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5717" y="914998"/>
              <a:ext cx="1577595" cy="18161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ình ảnh" ma:contentTypeID="0x0101020026084579F570BB4A92F084D93C888CCF" ma:contentTypeVersion="1" ma:contentTypeDescription="Tải lên hình ảnh hoặc ảnh chụp." ma:contentTypeScope="" ma:versionID="4790ff9c8b0011c8f21eded4da48ecaa">
  <xsd:schema xmlns:xsd="http://www.w3.org/2001/XMLSchema" xmlns:p="http://schemas.microsoft.com/office/2006/metadata/properties" xmlns:ns1="http://schemas.microsoft.com/sharepoint/v3" xmlns:ns2="63f82c29-fac6-496d-be17-7989c11b8557" targetNamespace="http://schemas.microsoft.com/office/2006/metadata/properties" ma:root="true" ma:fieldsID="69ef5e373fd5d5056ce25cb9e4d851af" ns1:_="" ns2:_="">
    <xsd:import namespace="http://schemas.microsoft.com/sharepoint/v3"/>
    <xsd:import namespace="63f82c29-fac6-496d-be17-7989c11b8557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2:Ch_x1ecd_n_x0020_h_x00ec_nh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Độ rộng Hình ảnh" ma:internalName="ImageWidth" ma:readOnly="true">
      <xsd:simpleType>
        <xsd:restriction base="dms:Unknown"/>
      </xsd:simpleType>
    </xsd:element>
    <xsd:element name="ImageHeight" ma:index="12" nillable="true" ma:displayName="Chiều cao Hình ảnh" ma:internalName="ImageHeight" ma:readOnly="true">
      <xsd:simpleType>
        <xsd:restriction base="dms:Unknown"/>
      </xsd:simpleType>
    </xsd:element>
    <xsd:element name="ImageCreateDate" ma:index="13" nillable="true" ma:displayName="Ngày Chụp Hình ảnh" ma:format="DateTime" ma:hidden="true" ma:internalName="ImageCreateDate">
      <xsd:simpleType>
        <xsd:restriction base="dms:DateTime"/>
      </xsd:simpleType>
    </xsd:element>
    <xsd:element name="Description" ma:index="14" nillable="true" ma:displayName="Mô tả" ma:description="Được sử dụng làm văn bản thay thế cho hình ảnh" ma:hidden="true" ma:internalName="Description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63f82c29-fac6-496d-be17-7989c11b8557" elementFormDefault="qualified">
    <xsd:import namespace="http://schemas.microsoft.com/office/2006/documentManagement/types"/>
    <xsd:element name="Ch_x1ecd_n_x0020_h_x00ec_nh" ma:index="23" nillable="true" ma:displayName="Chọn hình" ma:internalName="Ch_x1ecd_n_x0020_h_x00ec_nh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 ma:readOnly="true"/>
        <xsd:element ref="dc:title" minOccurs="0" maxOccurs="1" ma:index="8" ma:displayName="Tiêu đề"/>
        <xsd:element ref="dc:subject" minOccurs="0" maxOccurs="1"/>
        <xsd:element ref="dc:description" minOccurs="0" maxOccurs="1"/>
        <xsd:element name="keywords" minOccurs="0" maxOccurs="1" type="xsd:string" ma:index="20" ma:displayName="Từ khoá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h_x1ecd_n_x0020_h_x00ec_nh xmlns="63f82c29-fac6-496d-be17-7989c11b8557" xsi:nil="true"/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493AA1E-F935-4421-92D2-4FA46FF22F5F}"/>
</file>

<file path=customXml/itemProps2.xml><?xml version="1.0" encoding="utf-8"?>
<ds:datastoreItem xmlns:ds="http://schemas.openxmlformats.org/officeDocument/2006/customXml" ds:itemID="{A6FA4C12-A4AA-4065-A9F7-D7A608DD900C}"/>
</file>

<file path=customXml/itemProps3.xml><?xml version="1.0" encoding="utf-8"?>
<ds:datastoreItem xmlns:ds="http://schemas.openxmlformats.org/officeDocument/2006/customXml" ds:itemID="{894F092D-C909-443B-A06A-A76DD84C198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keywords/>
  <dcterms:created xsi:type="dcterms:W3CDTF">2022-03-28T02:46:16Z</dcterms:created>
  <dcterms:modified xsi:type="dcterms:W3CDTF">2022-03-28T02:46:16Z</dcterms:modified>
  <cp:contentType>Hình ảnh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2022-03-25T00:00:00Z</vt:filetime>
  </property>
  <property fmtid="{D5CDD505-2E9C-101B-9397-08002B2CF9AE}" pid="3" name="LastSaved">
    <vt:filetime>2022-03-28T00:00:00Z</vt:filetime>
  </property>
  <property fmtid="{D5CDD505-2E9C-101B-9397-08002B2CF9AE}" pid="4" name="ContentTypeId">
    <vt:lpwstr>0x0101020026084579F570BB4A92F084D93C888CCF</vt:lpwstr>
  </property>
</Properties>
</file>