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48"/>
  </p:notesMasterIdLst>
  <p:handoutMasterIdLst>
    <p:handoutMasterId r:id="rId49"/>
  </p:handoutMasterIdLst>
  <p:sldIdLst>
    <p:sldId id="256" r:id="rId2"/>
    <p:sldId id="257" r:id="rId3"/>
    <p:sldId id="369" r:id="rId4"/>
    <p:sldId id="370" r:id="rId5"/>
    <p:sldId id="371" r:id="rId6"/>
    <p:sldId id="372" r:id="rId7"/>
    <p:sldId id="373" r:id="rId8"/>
    <p:sldId id="374" r:id="rId9"/>
    <p:sldId id="343" r:id="rId10"/>
    <p:sldId id="345" r:id="rId11"/>
    <p:sldId id="346" r:id="rId12"/>
    <p:sldId id="347" r:id="rId13"/>
    <p:sldId id="348" r:id="rId14"/>
    <p:sldId id="377" r:id="rId15"/>
    <p:sldId id="376" r:id="rId16"/>
    <p:sldId id="349" r:id="rId17"/>
    <p:sldId id="350" r:id="rId18"/>
    <p:sldId id="378" r:id="rId19"/>
    <p:sldId id="375" r:id="rId20"/>
    <p:sldId id="388" r:id="rId21"/>
    <p:sldId id="379" r:id="rId22"/>
    <p:sldId id="382" r:id="rId23"/>
    <p:sldId id="389" r:id="rId24"/>
    <p:sldId id="383" r:id="rId25"/>
    <p:sldId id="390" r:id="rId26"/>
    <p:sldId id="384" r:id="rId27"/>
    <p:sldId id="380" r:id="rId28"/>
    <p:sldId id="351" r:id="rId29"/>
    <p:sldId id="352" r:id="rId30"/>
    <p:sldId id="385" r:id="rId31"/>
    <p:sldId id="386" r:id="rId32"/>
    <p:sldId id="353" r:id="rId33"/>
    <p:sldId id="381" r:id="rId34"/>
    <p:sldId id="357" r:id="rId35"/>
    <p:sldId id="354" r:id="rId36"/>
    <p:sldId id="356" r:id="rId37"/>
    <p:sldId id="387" r:id="rId38"/>
    <p:sldId id="358" r:id="rId39"/>
    <p:sldId id="361" r:id="rId40"/>
    <p:sldId id="362" r:id="rId41"/>
    <p:sldId id="364" r:id="rId42"/>
    <p:sldId id="360" r:id="rId43"/>
    <p:sldId id="365" r:id="rId44"/>
    <p:sldId id="366" r:id="rId45"/>
    <p:sldId id="363" r:id="rId46"/>
    <p:sldId id="31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C179EB-0209-40E2-B265-5CD98637652E}">
          <p14:sldIdLst>
            <p14:sldId id="256"/>
            <p14:sldId id="257"/>
          </p14:sldIdLst>
        </p14:section>
        <p14:section name="Untitled Section" id="{CC6E0638-E252-4001-9740-F4BD3105CAAA}">
          <p14:sldIdLst>
            <p14:sldId id="369"/>
            <p14:sldId id="370"/>
            <p14:sldId id="371"/>
            <p14:sldId id="372"/>
            <p14:sldId id="373"/>
            <p14:sldId id="374"/>
            <p14:sldId id="343"/>
            <p14:sldId id="345"/>
            <p14:sldId id="346"/>
            <p14:sldId id="347"/>
            <p14:sldId id="348"/>
            <p14:sldId id="377"/>
            <p14:sldId id="376"/>
            <p14:sldId id="349"/>
            <p14:sldId id="350"/>
            <p14:sldId id="378"/>
            <p14:sldId id="375"/>
            <p14:sldId id="388"/>
            <p14:sldId id="379"/>
            <p14:sldId id="382"/>
            <p14:sldId id="389"/>
            <p14:sldId id="383"/>
            <p14:sldId id="390"/>
            <p14:sldId id="384"/>
            <p14:sldId id="380"/>
            <p14:sldId id="351"/>
            <p14:sldId id="352"/>
            <p14:sldId id="385"/>
            <p14:sldId id="386"/>
            <p14:sldId id="353"/>
            <p14:sldId id="381"/>
            <p14:sldId id="357"/>
            <p14:sldId id="354"/>
            <p14:sldId id="356"/>
            <p14:sldId id="387"/>
            <p14:sldId id="358"/>
            <p14:sldId id="361"/>
            <p14:sldId id="362"/>
            <p14:sldId id="364"/>
            <p14:sldId id="360"/>
            <p14:sldId id="365"/>
            <p14:sldId id="366"/>
            <p14:sldId id="363"/>
            <p14:sldId id="3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p:scale>
          <a:sx n="73" d="100"/>
          <a:sy n="73" d="100"/>
        </p:scale>
        <p:origin x="9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11BE74-7D60-41D0-BF64-0D8FC663FEA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FCB07C4-0926-4710-8213-58207D1FE377}">
      <dgm:prSet phldrT="[Text]"/>
      <dgm:spPr/>
      <dgm:t>
        <a:bodyPr/>
        <a:lstStyle/>
        <a:p>
          <a:r>
            <a:rPr lang="en-US" b="0" dirty="0">
              <a:latin typeface="Times New Roman" pitchFamily="18" charset="0"/>
              <a:cs typeface="Times New Roman" pitchFamily="18" charset="0"/>
            </a:rPr>
            <a:t>1</a:t>
          </a:r>
        </a:p>
      </dgm:t>
    </dgm:pt>
    <dgm:pt modelId="{6C289533-B040-4380-BEC1-CFE7F544383C}" type="parTrans" cxnId="{ABA7C472-8794-457E-BB49-B8503722F969}">
      <dgm:prSet/>
      <dgm:spPr/>
      <dgm:t>
        <a:bodyPr/>
        <a:lstStyle/>
        <a:p>
          <a:endParaRPr lang="en-US"/>
        </a:p>
      </dgm:t>
    </dgm:pt>
    <dgm:pt modelId="{818D2175-DB39-48AA-95BA-A69B5B6A6CE7}" type="sibTrans" cxnId="{ABA7C472-8794-457E-BB49-B8503722F969}">
      <dgm:prSet/>
      <dgm:spPr/>
      <dgm:t>
        <a:bodyPr/>
        <a:lstStyle/>
        <a:p>
          <a:endParaRPr lang="en-US"/>
        </a:p>
      </dgm:t>
    </dgm:pt>
    <dgm:pt modelId="{86145F32-FFA6-4E2D-A856-6A684E671761}">
      <dgm:prSet phldrT="[Text]" custT="1"/>
      <dgm:spPr/>
      <dgm:t>
        <a:bodyPr/>
        <a:lstStyle/>
        <a:p>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Một</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số</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điểm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cần</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lưu</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ý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về</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XPVPHC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tại</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Luật</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Xử</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lý</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vi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phạm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hành</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chính</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sửa</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đổi</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năm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2020 </a:t>
          </a:r>
        </a:p>
      </dgm:t>
    </dgm:pt>
    <dgm:pt modelId="{D8254016-489D-4F05-8DF2-4F48694FE00D}" type="parTrans" cxnId="{B3157B9A-19EA-4B06-9C35-D7B48E91F00E}">
      <dgm:prSet/>
      <dgm:spPr/>
      <dgm:t>
        <a:bodyPr/>
        <a:lstStyle/>
        <a:p>
          <a:endParaRPr lang="en-US"/>
        </a:p>
      </dgm:t>
    </dgm:pt>
    <dgm:pt modelId="{DA181E84-17A8-4966-A226-D88B6E4942B6}" type="sibTrans" cxnId="{B3157B9A-19EA-4B06-9C35-D7B48E91F00E}">
      <dgm:prSet/>
      <dgm:spPr/>
      <dgm:t>
        <a:bodyPr/>
        <a:lstStyle/>
        <a:p>
          <a:endParaRPr lang="en-US"/>
        </a:p>
      </dgm:t>
    </dgm:pt>
    <dgm:pt modelId="{5FD6ED50-3B6A-477D-8F79-95F2DA0BBE3B}">
      <dgm:prSet phldrT="[Text]"/>
      <dgm:spPr/>
      <dgm:t>
        <a:bodyPr/>
        <a:lstStyle/>
        <a:p>
          <a:r>
            <a:rPr lang="en-US" b="0" dirty="0">
              <a:latin typeface="Times New Roman" pitchFamily="18" charset="0"/>
              <a:cs typeface="Times New Roman" pitchFamily="18" charset="0"/>
            </a:rPr>
            <a:t>2</a:t>
          </a:r>
        </a:p>
      </dgm:t>
    </dgm:pt>
    <dgm:pt modelId="{E7A31EB0-C651-4449-907D-85FE0C4B236B}" type="parTrans" cxnId="{EB513581-2BC0-4E4B-AB62-C69AF5EE3B62}">
      <dgm:prSet/>
      <dgm:spPr/>
      <dgm:t>
        <a:bodyPr/>
        <a:lstStyle/>
        <a:p>
          <a:endParaRPr lang="en-US"/>
        </a:p>
      </dgm:t>
    </dgm:pt>
    <dgm:pt modelId="{A17F76C8-67E4-4497-B765-36A0C89AB3A5}" type="sibTrans" cxnId="{EB513581-2BC0-4E4B-AB62-C69AF5EE3B62}">
      <dgm:prSet/>
      <dgm:spPr/>
      <dgm:t>
        <a:bodyPr/>
        <a:lstStyle/>
        <a:p>
          <a:endParaRPr lang="en-US"/>
        </a:p>
      </dgm:t>
    </dgm:pt>
    <dgm:pt modelId="{8C3EA955-F682-44DD-AA05-B051A0B13711}">
      <dgm:prSet/>
      <dgm:spPr/>
      <dgm:t>
        <a:bodyPr/>
        <a:lstStyle/>
        <a:p>
          <a:r>
            <a:rPr lang="en-US" dirty="0"/>
            <a:t>3</a:t>
          </a:r>
          <a:endParaRPr lang="vi-VN" dirty="0"/>
        </a:p>
      </dgm:t>
    </dgm:pt>
    <dgm:pt modelId="{8B696C5A-B170-440C-BB7E-5E5885555937}" type="parTrans" cxnId="{2F5B55E2-E91D-4C05-A703-613DB77B87B4}">
      <dgm:prSet/>
      <dgm:spPr/>
      <dgm:t>
        <a:bodyPr/>
        <a:lstStyle/>
        <a:p>
          <a:endParaRPr lang="vi-VN"/>
        </a:p>
      </dgm:t>
    </dgm:pt>
    <dgm:pt modelId="{B63E45D6-AB38-4783-8416-B07C8CDF27AB}" type="sibTrans" cxnId="{2F5B55E2-E91D-4C05-A703-613DB77B87B4}">
      <dgm:prSet/>
      <dgm:spPr/>
      <dgm:t>
        <a:bodyPr/>
        <a:lstStyle/>
        <a:p>
          <a:endParaRPr lang="vi-VN"/>
        </a:p>
      </dgm:t>
    </dgm:pt>
    <dgm:pt modelId="{31BCE2D8-AA0F-423C-9910-A258694269DE}">
      <dgm:prSet custT="1"/>
      <dgm:spPr/>
      <dgm:t>
        <a:bodyPr/>
        <a:lstStyle/>
        <a:p>
          <a:pPr marL="228600" lvl="1" indent="-228600" algn="l" defTabSz="1200150">
            <a:lnSpc>
              <a:spcPct val="90000"/>
            </a:lnSpc>
            <a:spcBef>
              <a:spcPct val="0"/>
            </a:spcBef>
            <a:spcAft>
              <a:spcPct val="15000"/>
            </a:spcAft>
            <a:buChar char="•"/>
          </a:pP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Những</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điểm</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mới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về</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XPVPHC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tại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Nghị</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định</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số</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45/2022/NĐ-CP</a:t>
          </a:r>
          <a:endParaRPr lang="vi-VN"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endParaRPr>
        </a:p>
      </dgm:t>
    </dgm:pt>
    <dgm:pt modelId="{2DB76B0A-5148-4516-9873-638F7E8F5C32}" type="parTrans" cxnId="{72842A0E-7B1A-4AA2-961F-7F5FAEDB8084}">
      <dgm:prSet/>
      <dgm:spPr/>
      <dgm:t>
        <a:bodyPr/>
        <a:lstStyle/>
        <a:p>
          <a:endParaRPr lang="vi-VN"/>
        </a:p>
      </dgm:t>
    </dgm:pt>
    <dgm:pt modelId="{2D4F8427-987E-4795-B4F7-5CC690AFE45F}" type="sibTrans" cxnId="{72842A0E-7B1A-4AA2-961F-7F5FAEDB8084}">
      <dgm:prSet/>
      <dgm:spPr/>
      <dgm:t>
        <a:bodyPr/>
        <a:lstStyle/>
        <a:p>
          <a:endParaRPr lang="vi-VN"/>
        </a:p>
      </dgm:t>
    </dgm:pt>
    <dgm:pt modelId="{5F665F99-613A-451E-A5BB-1E83EDB08587}">
      <dgm:prSet custT="1"/>
      <dgm:spPr>
        <a:solidFill>
          <a:prstClr val="white">
            <a:alpha val="90000"/>
            <a:hueOff val="0"/>
            <a:satOff val="0"/>
            <a:lumOff val="0"/>
            <a:alphaOff val="0"/>
          </a:prstClr>
        </a:solidFill>
        <a:ln w="19050" cap="rnd" cmpd="sng" algn="ctr">
          <a:solidFill>
            <a:srgbClr val="90C226">
              <a:hueOff val="0"/>
              <a:satOff val="0"/>
              <a:lumOff val="0"/>
              <a:alphaOff val="0"/>
            </a:srgbClr>
          </a:solidFill>
          <a:prstDash val="solid"/>
        </a:ln>
        <a:effectLst/>
      </dgm:spPr>
      <dgm:t>
        <a:bodyPr spcFirstLastPara="0" vert="horz" wrap="square" lIns="192024" tIns="17145" rIns="17145" bIns="17145" numCol="1" spcCol="1270" anchor="ctr" anchorCtr="0"/>
        <a:lstStyle/>
        <a:p>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Trao</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đổi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thảo</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luận</a:t>
          </a:r>
          <a:endParaRPr lang="vi-VN"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endParaRPr>
        </a:p>
      </dgm:t>
    </dgm:pt>
    <dgm:pt modelId="{546800E5-CCCA-41B5-9DCD-B9437B11C1B4}" type="parTrans" cxnId="{3FD01FED-341E-4102-BF7A-BB68E0547B12}">
      <dgm:prSet/>
      <dgm:spPr/>
      <dgm:t>
        <a:bodyPr/>
        <a:lstStyle/>
        <a:p>
          <a:endParaRPr lang="vi-VN"/>
        </a:p>
      </dgm:t>
    </dgm:pt>
    <dgm:pt modelId="{6E4EEDC2-6D4A-40F1-B531-477AB6055B65}" type="sibTrans" cxnId="{3FD01FED-341E-4102-BF7A-BB68E0547B12}">
      <dgm:prSet/>
      <dgm:spPr/>
      <dgm:t>
        <a:bodyPr/>
        <a:lstStyle/>
        <a:p>
          <a:endParaRPr lang="vi-VN"/>
        </a:p>
      </dgm:t>
    </dgm:pt>
    <dgm:pt modelId="{0A22C3A9-A2A5-4865-9AAF-F21D989EF6E1}" type="pres">
      <dgm:prSet presAssocID="{D511BE74-7D60-41D0-BF64-0D8FC663FEA2}" presName="linearFlow" presStyleCnt="0">
        <dgm:presLayoutVars>
          <dgm:dir/>
          <dgm:animLvl val="lvl"/>
          <dgm:resizeHandles val="exact"/>
        </dgm:presLayoutVars>
      </dgm:prSet>
      <dgm:spPr/>
    </dgm:pt>
    <dgm:pt modelId="{F3FE98F9-DD24-4E57-932B-DDEDE1ADA8D2}" type="pres">
      <dgm:prSet presAssocID="{EFCB07C4-0926-4710-8213-58207D1FE377}" presName="composite" presStyleCnt="0"/>
      <dgm:spPr/>
    </dgm:pt>
    <dgm:pt modelId="{301D3C14-6A66-4F2A-9A20-6125DD973201}" type="pres">
      <dgm:prSet presAssocID="{EFCB07C4-0926-4710-8213-58207D1FE377}" presName="parentText" presStyleLbl="alignNode1" presStyleIdx="0" presStyleCnt="3">
        <dgm:presLayoutVars>
          <dgm:chMax val="1"/>
          <dgm:bulletEnabled val="1"/>
        </dgm:presLayoutVars>
      </dgm:prSet>
      <dgm:spPr/>
    </dgm:pt>
    <dgm:pt modelId="{F5AD6644-F9AD-42A3-8540-9158F20F6DF9}" type="pres">
      <dgm:prSet presAssocID="{EFCB07C4-0926-4710-8213-58207D1FE377}" presName="descendantText" presStyleLbl="alignAcc1" presStyleIdx="0" presStyleCnt="3">
        <dgm:presLayoutVars>
          <dgm:bulletEnabled val="1"/>
        </dgm:presLayoutVars>
      </dgm:prSet>
      <dgm:spPr/>
    </dgm:pt>
    <dgm:pt modelId="{E235406D-A1E1-43FC-B7EA-AD029284BD76}" type="pres">
      <dgm:prSet presAssocID="{818D2175-DB39-48AA-95BA-A69B5B6A6CE7}" presName="sp" presStyleCnt="0"/>
      <dgm:spPr/>
    </dgm:pt>
    <dgm:pt modelId="{4CDFDA7F-8A18-40C0-90C6-0CD6F5338BE2}" type="pres">
      <dgm:prSet presAssocID="{5FD6ED50-3B6A-477D-8F79-95F2DA0BBE3B}" presName="composite" presStyleCnt="0"/>
      <dgm:spPr/>
    </dgm:pt>
    <dgm:pt modelId="{A1FBAAA5-CDE5-4F69-B815-8E28629EB205}" type="pres">
      <dgm:prSet presAssocID="{5FD6ED50-3B6A-477D-8F79-95F2DA0BBE3B}" presName="parentText" presStyleLbl="alignNode1" presStyleIdx="1" presStyleCnt="3">
        <dgm:presLayoutVars>
          <dgm:chMax val="1"/>
          <dgm:bulletEnabled val="1"/>
        </dgm:presLayoutVars>
      </dgm:prSet>
      <dgm:spPr/>
    </dgm:pt>
    <dgm:pt modelId="{BBC3FABC-742A-4506-9B9C-671910D71087}" type="pres">
      <dgm:prSet presAssocID="{5FD6ED50-3B6A-477D-8F79-95F2DA0BBE3B}" presName="descendantText" presStyleLbl="alignAcc1" presStyleIdx="1" presStyleCnt="3" custLinFactNeighborX="334" custLinFactNeighborY="-185">
        <dgm:presLayoutVars>
          <dgm:bulletEnabled val="1"/>
        </dgm:presLayoutVars>
      </dgm:prSet>
      <dgm:spPr/>
    </dgm:pt>
    <dgm:pt modelId="{21D6495A-7DE6-4F69-830B-23B33A30B91F}" type="pres">
      <dgm:prSet presAssocID="{A17F76C8-67E4-4497-B765-36A0C89AB3A5}" presName="sp" presStyleCnt="0"/>
      <dgm:spPr/>
    </dgm:pt>
    <dgm:pt modelId="{AA684438-9007-4208-A9FB-14916128B439}" type="pres">
      <dgm:prSet presAssocID="{8C3EA955-F682-44DD-AA05-B051A0B13711}" presName="composite" presStyleCnt="0"/>
      <dgm:spPr/>
    </dgm:pt>
    <dgm:pt modelId="{D68A031A-9B3C-444F-A779-F4BD648E4F5D}" type="pres">
      <dgm:prSet presAssocID="{8C3EA955-F682-44DD-AA05-B051A0B13711}" presName="parentText" presStyleLbl="alignNode1" presStyleIdx="2" presStyleCnt="3">
        <dgm:presLayoutVars>
          <dgm:chMax val="1"/>
          <dgm:bulletEnabled val="1"/>
        </dgm:presLayoutVars>
      </dgm:prSet>
      <dgm:spPr/>
    </dgm:pt>
    <dgm:pt modelId="{0EE515C7-B410-49B9-9F11-7F413D31FB43}" type="pres">
      <dgm:prSet presAssocID="{8C3EA955-F682-44DD-AA05-B051A0B13711}" presName="descendantText" presStyleLbl="alignAcc1" presStyleIdx="2" presStyleCnt="3" custLinFactNeighborX="-413" custLinFactNeighborY="-26254">
        <dgm:presLayoutVars>
          <dgm:bulletEnabled val="1"/>
        </dgm:presLayoutVars>
      </dgm:prSet>
      <dgm:spPr>
        <a:xfrm rot="5400000">
          <a:off x="3914443" y="-173791"/>
          <a:ext cx="734337" cy="6981574"/>
        </a:xfrm>
        <a:prstGeom prst="round2SameRect">
          <a:avLst/>
        </a:prstGeom>
      </dgm:spPr>
    </dgm:pt>
  </dgm:ptLst>
  <dgm:cxnLst>
    <dgm:cxn modelId="{72842A0E-7B1A-4AA2-961F-7F5FAEDB8084}" srcId="{5FD6ED50-3B6A-477D-8F79-95F2DA0BBE3B}" destId="{31BCE2D8-AA0F-423C-9910-A258694269DE}" srcOrd="0" destOrd="0" parTransId="{2DB76B0A-5148-4516-9873-638F7E8F5C32}" sibTransId="{2D4F8427-987E-4795-B4F7-5CC690AFE45F}"/>
    <dgm:cxn modelId="{DB6A3514-64A3-4F03-8A76-4B283D3A5F47}" type="presOf" srcId="{D511BE74-7D60-41D0-BF64-0D8FC663FEA2}" destId="{0A22C3A9-A2A5-4865-9AAF-F21D989EF6E1}" srcOrd="0" destOrd="0" presId="urn:microsoft.com/office/officeart/2005/8/layout/chevron2"/>
    <dgm:cxn modelId="{AAA63B6B-01EF-4317-BB27-5A8BE9509AE0}" type="presOf" srcId="{8C3EA955-F682-44DD-AA05-B051A0B13711}" destId="{D68A031A-9B3C-444F-A779-F4BD648E4F5D}" srcOrd="0" destOrd="0" presId="urn:microsoft.com/office/officeart/2005/8/layout/chevron2"/>
    <dgm:cxn modelId="{06B9506D-F70E-4E27-89D5-978A4BA7853A}" type="presOf" srcId="{5F665F99-613A-451E-A5BB-1E83EDB08587}" destId="{0EE515C7-B410-49B9-9F11-7F413D31FB43}" srcOrd="0" destOrd="0" presId="urn:microsoft.com/office/officeart/2005/8/layout/chevron2"/>
    <dgm:cxn modelId="{ABA7C472-8794-457E-BB49-B8503722F969}" srcId="{D511BE74-7D60-41D0-BF64-0D8FC663FEA2}" destId="{EFCB07C4-0926-4710-8213-58207D1FE377}" srcOrd="0" destOrd="0" parTransId="{6C289533-B040-4380-BEC1-CFE7F544383C}" sibTransId="{818D2175-DB39-48AA-95BA-A69B5B6A6CE7}"/>
    <dgm:cxn modelId="{EB513581-2BC0-4E4B-AB62-C69AF5EE3B62}" srcId="{D511BE74-7D60-41D0-BF64-0D8FC663FEA2}" destId="{5FD6ED50-3B6A-477D-8F79-95F2DA0BBE3B}" srcOrd="1" destOrd="0" parTransId="{E7A31EB0-C651-4449-907D-85FE0C4B236B}" sibTransId="{A17F76C8-67E4-4497-B765-36A0C89AB3A5}"/>
    <dgm:cxn modelId="{B3157B9A-19EA-4B06-9C35-D7B48E91F00E}" srcId="{EFCB07C4-0926-4710-8213-58207D1FE377}" destId="{86145F32-FFA6-4E2D-A856-6A684E671761}" srcOrd="0" destOrd="0" parTransId="{D8254016-489D-4F05-8DF2-4F48694FE00D}" sibTransId="{DA181E84-17A8-4966-A226-D88B6E4942B6}"/>
    <dgm:cxn modelId="{608246A2-ED9A-4DDB-8658-15E1EC681A60}" type="presOf" srcId="{5FD6ED50-3B6A-477D-8F79-95F2DA0BBE3B}" destId="{A1FBAAA5-CDE5-4F69-B815-8E28629EB205}" srcOrd="0" destOrd="0" presId="urn:microsoft.com/office/officeart/2005/8/layout/chevron2"/>
    <dgm:cxn modelId="{C28F94B4-2DE7-4ECA-9672-3E96797627D0}" type="presOf" srcId="{EFCB07C4-0926-4710-8213-58207D1FE377}" destId="{301D3C14-6A66-4F2A-9A20-6125DD973201}" srcOrd="0" destOrd="0" presId="urn:microsoft.com/office/officeart/2005/8/layout/chevron2"/>
    <dgm:cxn modelId="{89EDCACF-97AD-4222-A602-0AEFA08FD08E}" type="presOf" srcId="{86145F32-FFA6-4E2D-A856-6A684E671761}" destId="{F5AD6644-F9AD-42A3-8540-9158F20F6DF9}" srcOrd="0" destOrd="0" presId="urn:microsoft.com/office/officeart/2005/8/layout/chevron2"/>
    <dgm:cxn modelId="{2F5B55E2-E91D-4C05-A703-613DB77B87B4}" srcId="{D511BE74-7D60-41D0-BF64-0D8FC663FEA2}" destId="{8C3EA955-F682-44DD-AA05-B051A0B13711}" srcOrd="2" destOrd="0" parTransId="{8B696C5A-B170-440C-BB7E-5E5885555937}" sibTransId="{B63E45D6-AB38-4783-8416-B07C8CDF27AB}"/>
    <dgm:cxn modelId="{1D0B15EB-44ED-41FD-BBA2-38789CB896EB}" type="presOf" srcId="{31BCE2D8-AA0F-423C-9910-A258694269DE}" destId="{BBC3FABC-742A-4506-9B9C-671910D71087}" srcOrd="0" destOrd="0" presId="urn:microsoft.com/office/officeart/2005/8/layout/chevron2"/>
    <dgm:cxn modelId="{3FD01FED-341E-4102-BF7A-BB68E0547B12}" srcId="{8C3EA955-F682-44DD-AA05-B051A0B13711}" destId="{5F665F99-613A-451E-A5BB-1E83EDB08587}" srcOrd="0" destOrd="0" parTransId="{546800E5-CCCA-41B5-9DCD-B9437B11C1B4}" sibTransId="{6E4EEDC2-6D4A-40F1-B531-477AB6055B65}"/>
    <dgm:cxn modelId="{C8438F22-6CDA-4472-8FCF-095785308AF6}" type="presParOf" srcId="{0A22C3A9-A2A5-4865-9AAF-F21D989EF6E1}" destId="{F3FE98F9-DD24-4E57-932B-DDEDE1ADA8D2}" srcOrd="0" destOrd="0" presId="urn:microsoft.com/office/officeart/2005/8/layout/chevron2"/>
    <dgm:cxn modelId="{52586541-7567-46A3-AAE1-1C3F958624CB}" type="presParOf" srcId="{F3FE98F9-DD24-4E57-932B-DDEDE1ADA8D2}" destId="{301D3C14-6A66-4F2A-9A20-6125DD973201}" srcOrd="0" destOrd="0" presId="urn:microsoft.com/office/officeart/2005/8/layout/chevron2"/>
    <dgm:cxn modelId="{E7272F57-330B-4798-8A0F-736B42E30B2B}" type="presParOf" srcId="{F3FE98F9-DD24-4E57-932B-DDEDE1ADA8D2}" destId="{F5AD6644-F9AD-42A3-8540-9158F20F6DF9}" srcOrd="1" destOrd="0" presId="urn:microsoft.com/office/officeart/2005/8/layout/chevron2"/>
    <dgm:cxn modelId="{AADE97C7-DBA6-4D1F-A892-D5BEFD3365DE}" type="presParOf" srcId="{0A22C3A9-A2A5-4865-9AAF-F21D989EF6E1}" destId="{E235406D-A1E1-43FC-B7EA-AD029284BD76}" srcOrd="1" destOrd="0" presId="urn:microsoft.com/office/officeart/2005/8/layout/chevron2"/>
    <dgm:cxn modelId="{5A1A93D7-86ED-409E-86BC-51506E4430E8}" type="presParOf" srcId="{0A22C3A9-A2A5-4865-9AAF-F21D989EF6E1}" destId="{4CDFDA7F-8A18-40C0-90C6-0CD6F5338BE2}" srcOrd="2" destOrd="0" presId="urn:microsoft.com/office/officeart/2005/8/layout/chevron2"/>
    <dgm:cxn modelId="{3A5BF271-A235-4A3F-9CA4-80781BF7DA60}" type="presParOf" srcId="{4CDFDA7F-8A18-40C0-90C6-0CD6F5338BE2}" destId="{A1FBAAA5-CDE5-4F69-B815-8E28629EB205}" srcOrd="0" destOrd="0" presId="urn:microsoft.com/office/officeart/2005/8/layout/chevron2"/>
    <dgm:cxn modelId="{8C84C897-DE2E-4FAC-8082-31A44914CA8F}" type="presParOf" srcId="{4CDFDA7F-8A18-40C0-90C6-0CD6F5338BE2}" destId="{BBC3FABC-742A-4506-9B9C-671910D71087}" srcOrd="1" destOrd="0" presId="urn:microsoft.com/office/officeart/2005/8/layout/chevron2"/>
    <dgm:cxn modelId="{C0C98440-5F80-4F70-838C-9BFEC4021BC0}" type="presParOf" srcId="{0A22C3A9-A2A5-4865-9AAF-F21D989EF6E1}" destId="{21D6495A-7DE6-4F69-830B-23B33A30B91F}" srcOrd="3" destOrd="0" presId="urn:microsoft.com/office/officeart/2005/8/layout/chevron2"/>
    <dgm:cxn modelId="{06D40857-5F6D-4707-83A4-8E85F9F5690E}" type="presParOf" srcId="{0A22C3A9-A2A5-4865-9AAF-F21D989EF6E1}" destId="{AA684438-9007-4208-A9FB-14916128B439}" srcOrd="4" destOrd="0" presId="urn:microsoft.com/office/officeart/2005/8/layout/chevron2"/>
    <dgm:cxn modelId="{53859EDB-491D-429A-B47B-9F183A73EF63}" type="presParOf" srcId="{AA684438-9007-4208-A9FB-14916128B439}" destId="{D68A031A-9B3C-444F-A779-F4BD648E4F5D}" srcOrd="0" destOrd="0" presId="urn:microsoft.com/office/officeart/2005/8/layout/chevron2"/>
    <dgm:cxn modelId="{FCC2FD10-D1C0-4BD7-95C7-90FE46C65B44}" type="presParOf" srcId="{AA684438-9007-4208-A9FB-14916128B439}" destId="{0EE515C7-B410-49B9-9F11-7F413D31FB4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D3C14-6A66-4F2A-9A20-6125DD973201}">
      <dsp:nvSpPr>
        <dsp:cNvPr id="0" name=""/>
        <dsp:cNvSpPr/>
      </dsp:nvSpPr>
      <dsp:spPr>
        <a:xfrm rot="5400000">
          <a:off x="-223777" y="223969"/>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Times New Roman" pitchFamily="18" charset="0"/>
              <a:cs typeface="Times New Roman" pitchFamily="18" charset="0"/>
            </a:rPr>
            <a:t>1</a:t>
          </a:r>
        </a:p>
      </dsp:txBody>
      <dsp:txXfrm rot="-5400000">
        <a:off x="1" y="522340"/>
        <a:ext cx="1044295" cy="447555"/>
      </dsp:txXfrm>
    </dsp:sp>
    <dsp:sp modelId="{F5AD6644-F9AD-42A3-8540-9158F20F6DF9}">
      <dsp:nvSpPr>
        <dsp:cNvPr id="0" name=""/>
        <dsp:cNvSpPr/>
      </dsp:nvSpPr>
      <dsp:spPr>
        <a:xfrm rot="5400000">
          <a:off x="3923496" y="-2879008"/>
          <a:ext cx="969702" cy="672810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Một</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số</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điểm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cần</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lưu</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ý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về</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XPVPHC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tại</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Luật</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Xử</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lý</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vi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phạm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hành</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chính</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sửa</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đổi</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a:t>
          </a:r>
          <a:r>
            <a:rPr lang="en-US" sz="2200" b="0" kern="1200" dirty="0" err="1">
              <a:solidFill>
                <a:prstClr val="black">
                  <a:hueOff val="0"/>
                  <a:satOff val="0"/>
                  <a:lumOff val="0"/>
                  <a:alphaOff val="0"/>
                </a:prstClr>
              </a:solidFill>
              <a:latin typeface="Times New Roman" pitchFamily="18" charset="0"/>
              <a:ea typeface="+mn-ea"/>
              <a:cs typeface="Times New Roman" pitchFamily="18" charset="0"/>
            </a:rPr>
            <a:t>năm</a:t>
          </a:r>
          <a:r>
            <a:rPr lang="en-US" sz="2200" b="0" kern="1200" dirty="0">
              <a:solidFill>
                <a:prstClr val="black">
                  <a:hueOff val="0"/>
                  <a:satOff val="0"/>
                  <a:lumOff val="0"/>
                  <a:alphaOff val="0"/>
                </a:prstClr>
              </a:solidFill>
              <a:latin typeface="Times New Roman" pitchFamily="18" charset="0"/>
              <a:ea typeface="+mn-ea"/>
              <a:cs typeface="Times New Roman" pitchFamily="18" charset="0"/>
            </a:rPr>
            <a:t> 2020 </a:t>
          </a:r>
        </a:p>
      </dsp:txBody>
      <dsp:txXfrm rot="-5400000">
        <a:off x="1044296" y="47529"/>
        <a:ext cx="6680767" cy="875028"/>
      </dsp:txXfrm>
    </dsp:sp>
    <dsp:sp modelId="{A1FBAAA5-CDE5-4F69-B815-8E28629EB205}">
      <dsp:nvSpPr>
        <dsp:cNvPr id="0" name=""/>
        <dsp:cNvSpPr/>
      </dsp:nvSpPr>
      <dsp:spPr>
        <a:xfrm rot="5400000">
          <a:off x="-223777" y="1520171"/>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Times New Roman" pitchFamily="18" charset="0"/>
              <a:cs typeface="Times New Roman" pitchFamily="18" charset="0"/>
            </a:rPr>
            <a:t>2</a:t>
          </a:r>
        </a:p>
      </dsp:txBody>
      <dsp:txXfrm rot="-5400000">
        <a:off x="1" y="1818542"/>
        <a:ext cx="1044295" cy="447555"/>
      </dsp:txXfrm>
    </dsp:sp>
    <dsp:sp modelId="{BBC3FABC-742A-4506-9B9C-671910D71087}">
      <dsp:nvSpPr>
        <dsp:cNvPr id="0" name=""/>
        <dsp:cNvSpPr/>
      </dsp:nvSpPr>
      <dsp:spPr>
        <a:xfrm rot="5400000">
          <a:off x="3923496" y="-1584601"/>
          <a:ext cx="969702" cy="672810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1200150">
            <a:lnSpc>
              <a:spcPct val="90000"/>
            </a:lnSpc>
            <a:spcBef>
              <a:spcPct val="0"/>
            </a:spcBef>
            <a:spcAft>
              <a:spcPct val="15000"/>
            </a:spcAft>
            <a:buChar char="•"/>
          </a:pP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Những</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điểm</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mới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về</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XPVPHC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tại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Nghị</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định</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số</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45/2022/NĐ-CP</a:t>
          </a:r>
          <a:endParaRPr lang="vi-VN"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endParaRPr>
        </a:p>
      </dsp:txBody>
      <dsp:txXfrm rot="-5400000">
        <a:off x="1044296" y="1341936"/>
        <a:ext cx="6680767" cy="875028"/>
      </dsp:txXfrm>
    </dsp:sp>
    <dsp:sp modelId="{D68A031A-9B3C-444F-A779-F4BD648E4F5D}">
      <dsp:nvSpPr>
        <dsp:cNvPr id="0" name=""/>
        <dsp:cNvSpPr/>
      </dsp:nvSpPr>
      <dsp:spPr>
        <a:xfrm rot="5400000">
          <a:off x="-223777" y="2816372"/>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3</a:t>
          </a:r>
          <a:endParaRPr lang="vi-VN" sz="3000" kern="1200" dirty="0"/>
        </a:p>
      </dsp:txBody>
      <dsp:txXfrm rot="-5400000">
        <a:off x="1" y="3114743"/>
        <a:ext cx="1044295" cy="447555"/>
      </dsp:txXfrm>
    </dsp:sp>
    <dsp:sp modelId="{0EE515C7-B410-49B9-9F11-7F413D31FB43}">
      <dsp:nvSpPr>
        <dsp:cNvPr id="0" name=""/>
        <dsp:cNvSpPr/>
      </dsp:nvSpPr>
      <dsp:spPr>
        <a:xfrm rot="5400000">
          <a:off x="3895709" y="-541191"/>
          <a:ext cx="969702" cy="6728104"/>
        </a:xfrm>
        <a:prstGeom prst="round2SameRect">
          <a:avLst/>
        </a:prstGeom>
        <a:solidFill>
          <a:prstClr val="white">
            <a:alpha val="90000"/>
            <a:hueOff val="0"/>
            <a:satOff val="0"/>
            <a:lumOff val="0"/>
            <a:alphaOff val="0"/>
          </a:prstClr>
        </a:solidFill>
        <a:ln w="19050" cap="rnd" cmpd="sng" algn="ctr">
          <a:solidFill>
            <a:srgbClr val="90C226">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977900">
            <a:lnSpc>
              <a:spcPct val="90000"/>
            </a:lnSpc>
            <a:spcBef>
              <a:spcPct val="0"/>
            </a:spcBef>
            <a:spcAft>
              <a:spcPct val="15000"/>
            </a:spcAft>
            <a:buChar char="•"/>
          </a:pP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Trao</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đổi</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thảo</a:t>
          </a:r>
          <a:r>
            <a:rPr lang="en-US"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 </a:t>
          </a:r>
          <a:r>
            <a:rPr lang="en-US" sz="2200" b="0" kern="1200" dirty="0" err="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luận</a:t>
          </a:r>
          <a:endParaRPr lang="vi-VN" sz="2200" b="0" kern="1200" dirty="0">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endParaRPr>
        </a:p>
      </dsp:txBody>
      <dsp:txXfrm rot="-5400000">
        <a:off x="1016509" y="2385346"/>
        <a:ext cx="6680767" cy="8750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A7021-2A36-F41E-2FCC-94A40F54C9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a:extLst>
              <a:ext uri="{FF2B5EF4-FFF2-40B4-BE49-F238E27FC236}">
                <a16:creationId xmlns:a16="http://schemas.microsoft.com/office/drawing/2014/main" id="{4EDBE5A0-39E0-77FA-C914-07AA6363F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903C2F-C168-4CC0-92A0-B486462119B1}" type="datetimeFigureOut">
              <a:rPr lang="vi-VN" smtClean="0"/>
              <a:t>27/09/2022</a:t>
            </a:fld>
            <a:endParaRPr lang="vi-VN"/>
          </a:p>
        </p:txBody>
      </p:sp>
      <p:sp>
        <p:nvSpPr>
          <p:cNvPr id="4" name="Footer Placeholder 3">
            <a:extLst>
              <a:ext uri="{FF2B5EF4-FFF2-40B4-BE49-F238E27FC236}">
                <a16:creationId xmlns:a16="http://schemas.microsoft.com/office/drawing/2014/main" id="{C8E61C81-FB7C-E32B-FE81-83F3221552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5" name="Slide Number Placeholder 4">
            <a:extLst>
              <a:ext uri="{FF2B5EF4-FFF2-40B4-BE49-F238E27FC236}">
                <a16:creationId xmlns:a16="http://schemas.microsoft.com/office/drawing/2014/main" id="{AE6B68F8-5790-DBF1-E61E-0AEB4D6986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AA9739-57A1-4581-9DB9-969737A3AEB9}" type="slidenum">
              <a:rPr lang="vi-VN" smtClean="0"/>
              <a:t>‹#›</a:t>
            </a:fld>
            <a:endParaRPr lang="vi-VN"/>
          </a:p>
        </p:txBody>
      </p:sp>
    </p:spTree>
    <p:extLst>
      <p:ext uri="{BB962C8B-B14F-4D97-AF65-F5344CB8AC3E}">
        <p14:creationId xmlns:p14="http://schemas.microsoft.com/office/powerpoint/2010/main" val="30466166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40869-2F32-48F1-84E1-124E31C7D2C1}" type="datetimeFigureOut">
              <a:rPr lang="en-US" smtClean="0"/>
              <a:t>9/27/2022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A8EF2-4D47-4616-9123-CA346FB092F6}" type="slidenum">
              <a:rPr lang="en-US" smtClean="0"/>
              <a:t>‹#›</a:t>
            </a:fld>
            <a:endParaRPr lang="en-US"/>
          </a:p>
        </p:txBody>
      </p:sp>
    </p:spTree>
    <p:extLst>
      <p:ext uri="{BB962C8B-B14F-4D97-AF65-F5344CB8AC3E}">
        <p14:creationId xmlns:p14="http://schemas.microsoft.com/office/powerpoint/2010/main" val="389349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8CA8EF2-4D47-4616-9123-CA346FB092F6}" type="slidenum">
              <a:rPr lang="en-US" smtClean="0"/>
              <a:t>25</a:t>
            </a:fld>
            <a:endParaRPr lang="en-US"/>
          </a:p>
        </p:txBody>
      </p:sp>
    </p:spTree>
    <p:extLst>
      <p:ext uri="{BB962C8B-B14F-4D97-AF65-F5344CB8AC3E}">
        <p14:creationId xmlns:p14="http://schemas.microsoft.com/office/powerpoint/2010/main" val="140387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8CA8EF2-4D47-4616-9123-CA346FB092F6}" type="slidenum">
              <a:rPr lang="en-US" smtClean="0"/>
              <a:t>32</a:t>
            </a:fld>
            <a:endParaRPr lang="en-US"/>
          </a:p>
        </p:txBody>
      </p:sp>
    </p:spTree>
    <p:extLst>
      <p:ext uri="{BB962C8B-B14F-4D97-AF65-F5344CB8AC3E}">
        <p14:creationId xmlns:p14="http://schemas.microsoft.com/office/powerpoint/2010/main" val="403041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28568F-5333-4EFB-9941-B9CA7AF2AA44}"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2816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6EBE4E-845F-42A3-B09E-EDBAAA98BDF4}"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729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B324D9-B6B2-4A21-AB10-84991032A436}"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1522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9C0396-CBA7-4C04-B622-4EA735325E02}" type="datetime1">
              <a:rPr lang="en-US" smtClean="0"/>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918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A28A37-B69F-4165-8319-B113AFD535F1}" type="datetime1">
              <a:rPr lang="en-US" smtClean="0"/>
              <a:t>9/27/2022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5451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E2CDC1-17A2-424C-AB97-C0334854BA63}" type="datetime1">
              <a:rPr lang="en-US" smtClean="0"/>
              <a:t>9/27/2022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147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246A0-4848-4D2D-BAAC-A5135BCD679E}" type="datetime1">
              <a:rPr lang="en-US" smtClean="0"/>
              <a:t>9/27/2022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421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97907E-6648-427A-BED6-903EB51C28C9}" type="datetime1">
              <a:rPr lang="en-US" smtClean="0"/>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7811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729CA4-4E16-4EC3-92EA-01603BB26F5F}" type="datetime1">
              <a:rPr lang="en-US" smtClean="0"/>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224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E813-9442-4925-8117-D3531D523807}"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29315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E813-9442-4925-8117-D3531D523807}"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0997109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E813-9442-4925-8117-D3531D523807}"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529968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E813-9442-4925-8117-D3531D523807}"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519808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E813-9442-4925-8117-D3531D523807}"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504509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2B0750-22AD-4C14-BEB4-DB6F8EEC7BA3}"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0786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293E09-6B7C-46FD-980A-BDE71B631673}" type="datetime1">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1071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55CE813-9442-4925-8117-D3531D523807}" type="datetime1">
              <a:rPr lang="en-US" smtClean="0"/>
              <a:t>9/27/2022</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4255105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 y="2072554"/>
            <a:ext cx="8763000" cy="1447800"/>
          </a:xfrm>
        </p:spPr>
        <p:txBody>
          <a:bodyPr/>
          <a:lstStyle/>
          <a:p>
            <a:pPr marL="182880" indent="0" algn="ctr">
              <a:buNone/>
            </a:pPr>
            <a:r>
              <a:rPr lang="en-US" sz="3600" b="1" dirty="0">
                <a:solidFill>
                  <a:schemeClr val="accent2">
                    <a:lumMod val="75000"/>
                  </a:schemeClr>
                </a:solidFill>
                <a:effectLst/>
                <a:latin typeface="Times New Roman" pitchFamily="18" charset="0"/>
                <a:cs typeface="Times New Roman" pitchFamily="18" charset="0"/>
              </a:rPr>
              <a:t>CHUYÊN ĐỀ</a:t>
            </a:r>
            <a:br>
              <a:rPr lang="en-US" sz="3600" b="1" dirty="0">
                <a:effectLst/>
                <a:latin typeface="Times New Roman" pitchFamily="18" charset="0"/>
                <a:cs typeface="Times New Roman" pitchFamily="18" charset="0"/>
              </a:rPr>
            </a:br>
            <a:r>
              <a:rPr lang="en-US" sz="2800" b="1" dirty="0">
                <a:solidFill>
                  <a:schemeClr val="tx1"/>
                </a:solidFill>
                <a:effectLst/>
                <a:latin typeface="Times New Roman" pitchFamily="18" charset="0"/>
                <a:cs typeface="Times New Roman" pitchFamily="18" charset="0"/>
              </a:rPr>
              <a:t>GIỚI THIỆU CÁC QUY ĐỊNH VỀ </a:t>
            </a:r>
            <a:r>
              <a:rPr lang="en-US" sz="2800" b="1" dirty="0">
                <a:solidFill>
                  <a:schemeClr val="tx1"/>
                </a:solidFill>
                <a:latin typeface="Times New Roman" pitchFamily="18" charset="0"/>
                <a:cs typeface="Times New Roman" pitchFamily="18" charset="0"/>
              </a:rPr>
              <a:t>XỬ PHẠT </a:t>
            </a:r>
            <a:br>
              <a:rPr lang="en-US" sz="2800" b="1" dirty="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VI PHẠM HÀNH CHÍNH TRONG </a:t>
            </a:r>
            <a:r>
              <a:rPr lang="en-US" sz="2800" b="1" dirty="0">
                <a:solidFill>
                  <a:schemeClr val="accent6">
                    <a:lumMod val="50000"/>
                  </a:schemeClr>
                </a:solidFill>
                <a:latin typeface="Times New Roman" pitchFamily="18" charset="0"/>
                <a:cs typeface="Times New Roman" pitchFamily="18" charset="0"/>
              </a:rPr>
              <a:t>LĨNH VỰC </a:t>
            </a:r>
            <a:br>
              <a:rPr lang="en-US" sz="2800" b="1" dirty="0">
                <a:solidFill>
                  <a:schemeClr val="accent6">
                    <a:lumMod val="50000"/>
                  </a:schemeClr>
                </a:solidFill>
                <a:latin typeface="Times New Roman" pitchFamily="18" charset="0"/>
                <a:cs typeface="Times New Roman" pitchFamily="18" charset="0"/>
              </a:rPr>
            </a:br>
            <a:r>
              <a:rPr lang="en-US" sz="2800" b="1" dirty="0">
                <a:solidFill>
                  <a:schemeClr val="accent6">
                    <a:lumMod val="50000"/>
                  </a:schemeClr>
                </a:solidFill>
                <a:latin typeface="Times New Roman" pitchFamily="18" charset="0"/>
                <a:cs typeface="Times New Roman" pitchFamily="18" charset="0"/>
              </a:rPr>
              <a:t>BẢO VỆ MÔI TRƯỜNG</a:t>
            </a:r>
          </a:p>
        </p:txBody>
      </p:sp>
      <p:sp>
        <p:nvSpPr>
          <p:cNvPr id="3" name="Subtitle 2"/>
          <p:cNvSpPr>
            <a:spLocks noGrp="1"/>
          </p:cNvSpPr>
          <p:nvPr>
            <p:ph type="subTitle" idx="1"/>
          </p:nvPr>
        </p:nvSpPr>
        <p:spPr>
          <a:xfrm>
            <a:off x="457200" y="4038600"/>
            <a:ext cx="7162800" cy="1676400"/>
          </a:xfrm>
        </p:spPr>
        <p:txBody>
          <a:bodyPr>
            <a:normAutofit/>
          </a:bodyPr>
          <a:lstStyle/>
          <a:p>
            <a:pPr algn="ctr"/>
            <a:endParaRPr lang="en-US" sz="1600" b="1" i="1" dirty="0">
              <a:solidFill>
                <a:srgbClr val="0070C0"/>
              </a:solidFill>
              <a:latin typeface="Times New Roman" panose="02020603050405020304" pitchFamily="18" charset="0"/>
              <a:cs typeface="Times New Roman" panose="02020603050405020304" pitchFamily="18" charset="0"/>
            </a:endParaRPr>
          </a:p>
          <a:p>
            <a:pPr algn="l"/>
            <a:r>
              <a:rPr lang="en-US" sz="16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Người</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trình</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bày</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Ths</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Nguyễn</a:t>
            </a:r>
            <a:r>
              <a:rPr lang="en-US" sz="2000" b="1" i="1" dirty="0">
                <a:solidFill>
                  <a:srgbClr val="00B050"/>
                </a:solidFill>
                <a:latin typeface="Times New Roman" panose="02020603050405020304" pitchFamily="18" charset="0"/>
                <a:cs typeface="Times New Roman" panose="02020603050405020304" pitchFamily="18" charset="0"/>
              </a:rPr>
              <a:t> An </a:t>
            </a:r>
            <a:r>
              <a:rPr lang="en-US" sz="2000" b="1" i="1" dirty="0" err="1">
                <a:solidFill>
                  <a:srgbClr val="00B050"/>
                </a:solidFill>
                <a:latin typeface="Times New Roman" panose="02020603050405020304" pitchFamily="18" charset="0"/>
                <a:cs typeface="Times New Roman" panose="02020603050405020304" pitchFamily="18" charset="0"/>
              </a:rPr>
              <a:t>Thủy</a:t>
            </a:r>
            <a:endParaRPr lang="en-US" sz="2000" b="1" i="1" dirty="0">
              <a:solidFill>
                <a:srgbClr val="00B050"/>
              </a:solidFill>
              <a:latin typeface="Times New Roman" panose="02020603050405020304" pitchFamily="18" charset="0"/>
              <a:cs typeface="Times New Roman" panose="02020603050405020304" pitchFamily="18" charset="0"/>
            </a:endParaRPr>
          </a:p>
          <a:p>
            <a:pPr algn="l"/>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Đơn</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vị</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Vụ</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Chính</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sách</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Pháp</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chế</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và</a:t>
            </a:r>
            <a:r>
              <a:rPr lang="en-US" sz="2000" b="1" i="1" dirty="0">
                <a:solidFill>
                  <a:srgbClr val="00B050"/>
                </a:solidFill>
                <a:latin typeface="Times New Roman" panose="02020603050405020304" pitchFamily="18" charset="0"/>
                <a:cs typeface="Times New Roman" panose="02020603050405020304" pitchFamily="18" charset="0"/>
              </a:rPr>
              <a:t> Thanh </a:t>
            </a:r>
            <a:r>
              <a:rPr lang="en-US" sz="2000" b="1" i="1" dirty="0" err="1">
                <a:solidFill>
                  <a:srgbClr val="00B050"/>
                </a:solidFill>
                <a:latin typeface="Times New Roman" panose="02020603050405020304" pitchFamily="18" charset="0"/>
                <a:cs typeface="Times New Roman" panose="02020603050405020304" pitchFamily="18" charset="0"/>
              </a:rPr>
              <a:t>tra</a:t>
            </a:r>
            <a:r>
              <a:rPr lang="en-US" sz="2000" b="1" i="1" dirty="0">
                <a:solidFill>
                  <a:srgbClr val="00B050"/>
                </a:solidFill>
                <a:latin typeface="Times New Roman" panose="02020603050405020304" pitchFamily="18" charset="0"/>
                <a:cs typeface="Times New Roman" panose="02020603050405020304" pitchFamily="18" charset="0"/>
              </a:rPr>
              <a:t> –</a:t>
            </a:r>
          </a:p>
          <a:p>
            <a:pPr algn="l"/>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Tổng</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cục</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Môi</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trường</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Bộ</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Tài</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nguyên</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và</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Môi</a:t>
            </a:r>
            <a:r>
              <a:rPr lang="en-US" sz="2000" b="1" i="1" dirty="0">
                <a:solidFill>
                  <a:srgbClr val="00B050"/>
                </a:solidFill>
                <a:latin typeface="Times New Roman" panose="02020603050405020304" pitchFamily="18" charset="0"/>
                <a:cs typeface="Times New Roman" panose="02020603050405020304" pitchFamily="18" charset="0"/>
              </a:rPr>
              <a:t> </a:t>
            </a:r>
            <a:r>
              <a:rPr lang="en-US" sz="2000" b="1" i="1" dirty="0" err="1">
                <a:solidFill>
                  <a:srgbClr val="00B050"/>
                </a:solidFill>
                <a:latin typeface="Times New Roman" panose="02020603050405020304" pitchFamily="18" charset="0"/>
                <a:cs typeface="Times New Roman" panose="02020603050405020304" pitchFamily="18" charset="0"/>
              </a:rPr>
              <a:t>trường</a:t>
            </a:r>
            <a:endParaRPr lang="en-US" sz="2000" b="1" i="1" dirty="0">
              <a:solidFill>
                <a:srgbClr val="00B050"/>
              </a:solidFill>
              <a:latin typeface="Times New Roman" panose="02020603050405020304" pitchFamily="18" charset="0"/>
              <a:cs typeface="Times New Roman" panose="02020603050405020304" pitchFamily="18" charset="0"/>
            </a:endParaRPr>
          </a:p>
        </p:txBody>
      </p:sp>
      <p:sp>
        <p:nvSpPr>
          <p:cNvPr id="7" name="Slide Number Placeholder 6">
            <a:extLst>
              <a:ext uri="{FF2B5EF4-FFF2-40B4-BE49-F238E27FC236}">
                <a16:creationId xmlns:a16="http://schemas.microsoft.com/office/drawing/2014/main" id="{0EF2DAB5-3139-6D24-34ED-13345AB890F8}"/>
              </a:ext>
            </a:extLst>
          </p:cNvPr>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27861100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86600" cy="1143000"/>
          </a:xfrm>
        </p:spPr>
        <p:txBody>
          <a:bodyPr>
            <a:normAutofit fontScale="90000"/>
          </a:bodyPr>
          <a:lstStyle/>
          <a:p>
            <a:pPr marL="0" indent="0" algn="ctr">
              <a:buNone/>
            </a:pPr>
            <a:r>
              <a:rPr lang="en-US" sz="4000" b="1" dirty="0">
                <a:latin typeface="Times New Roman" pitchFamily="18" charset="0"/>
                <a:cs typeface="Times New Roman" pitchFamily="18" charset="0"/>
              </a:rPr>
              <a:t>NỘI DUNG TRAO ĐỔI</a:t>
            </a:r>
            <a:br>
              <a:rPr lang="en-US" sz="4000" dirty="0"/>
            </a:b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1517332"/>
              </p:ext>
            </p:extLst>
          </p:nvPr>
        </p:nvGraphicFramePr>
        <p:xfrm>
          <a:off x="685800" y="1981200"/>
          <a:ext cx="7772400" cy="4084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6774B4E2-47D8-8F9C-7F8E-11B5051073B2}"/>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3997466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DF22-340A-48AC-5DA7-DBE8C4A76A8D}"/>
              </a:ext>
            </a:extLst>
          </p:cNvPr>
          <p:cNvSpPr>
            <a:spLocks noGrp="1"/>
          </p:cNvSpPr>
          <p:nvPr>
            <p:ph type="title"/>
          </p:nvPr>
        </p:nvSpPr>
        <p:spPr>
          <a:xfrm>
            <a:off x="609600" y="2209800"/>
            <a:ext cx="6629401" cy="2286000"/>
          </a:xfrm>
          <a:solidFill>
            <a:schemeClr val="bg1"/>
          </a:solidFill>
        </p:spPr>
        <p:txBody>
          <a:bodyPr>
            <a:normAutofit fontScale="90000"/>
          </a:bodyPr>
          <a:lstStyle/>
          <a:p>
            <a:pPr algn="ctr"/>
            <a:r>
              <a:rPr lang="en-US" b="1" dirty="0">
                <a:latin typeface="Times New Roman" panose="02020603050405020304" pitchFamily="18" charset="0"/>
                <a:cs typeface="Times New Roman" panose="02020603050405020304" pitchFamily="18" charset="0"/>
              </a:rPr>
              <a:t>PHẦN I: </a:t>
            </a:r>
            <a:br>
              <a:rPr lang="en-US" dirty="0">
                <a:latin typeface="Times New Roman" panose="02020603050405020304" pitchFamily="18" charset="0"/>
                <a:cs typeface="Times New Roman" panose="02020603050405020304" pitchFamily="18" charset="0"/>
              </a:rPr>
            </a:br>
            <a:r>
              <a:rPr lang="en-US" sz="3100" b="1" dirty="0">
                <a:solidFill>
                  <a:srgbClr val="92D050"/>
                </a:solidFill>
                <a:latin typeface="Times New Roman" panose="02020603050405020304" pitchFamily="18" charset="0"/>
                <a:cs typeface="Times New Roman" panose="02020603050405020304" pitchFamily="18" charset="0"/>
              </a:rPr>
              <a:t>NHỮNG ĐIỂM MỚI C</a:t>
            </a:r>
            <a:r>
              <a:rPr lang="vi-VN" sz="3100" b="1" dirty="0">
                <a:solidFill>
                  <a:srgbClr val="92D050"/>
                </a:solidFill>
                <a:latin typeface="Times New Roman" panose="02020603050405020304" pitchFamily="18" charset="0"/>
                <a:cs typeface="Times New Roman" panose="02020603050405020304" pitchFamily="18" charset="0"/>
              </a:rPr>
              <a:t>ẦN LƯU Ý VỀ XPVPHC TẠI LUẬT XỬ LÝ VI PHẠM HÀNH CHÍNH SỬA ĐỔI NĂM 2020 </a:t>
            </a:r>
            <a:br>
              <a:rPr lang="vi-VN" sz="3100" b="0" kern="1200" dirty="0">
                <a:solidFill>
                  <a:srgbClr val="92D050"/>
                </a:solidFill>
                <a:latin typeface="Times New Roman" panose="02020603050405020304" pitchFamily="18" charset="0"/>
                <a:ea typeface="+mn-ea"/>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vi-VN" b="1" dirty="0">
                <a:latin typeface="Times New Roman" panose="02020603050405020304" pitchFamily="18" charset="0"/>
                <a:cs typeface="Times New Roman" panose="02020603050405020304" pitchFamily="18" charset="0"/>
              </a:rPr>
            </a:br>
            <a:endParaRPr lang="vi-VN" b="1"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FEABCE83-8CCB-E1C1-9770-618D96C055F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72862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B449-C6DD-4C0D-C431-5FFA70554FBB}"/>
              </a:ext>
            </a:extLst>
          </p:cNvPr>
          <p:cNvSpPr>
            <a:spLocks noGrp="1"/>
          </p:cNvSpPr>
          <p:nvPr>
            <p:ph type="title"/>
          </p:nvPr>
        </p:nvSpPr>
        <p:spPr/>
        <p:txBody>
          <a:bodyPr/>
          <a:lstStyle/>
          <a:p>
            <a:pPr algn="ctr"/>
            <a:r>
              <a:rPr lang="vi-VN" b="1" dirty="0">
                <a:latin typeface="Times New Roman" panose="02020603050405020304" pitchFamily="18" charset="0"/>
                <a:cs typeface="Times New Roman" panose="02020603050405020304" pitchFamily="18" charset="0"/>
              </a:rPr>
              <a:t>Văn bản quy định chung về XPVPHC</a:t>
            </a:r>
          </a:p>
        </p:txBody>
      </p:sp>
      <p:sp>
        <p:nvSpPr>
          <p:cNvPr id="6" name="Slide Number Placeholder 5">
            <a:extLst>
              <a:ext uri="{FF2B5EF4-FFF2-40B4-BE49-F238E27FC236}">
                <a16:creationId xmlns:a16="http://schemas.microsoft.com/office/drawing/2014/main" id="{E1040ED4-A026-4284-FEB7-E446D1C5E1E5}"/>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3" name="Subtitle 2">
            <a:extLst>
              <a:ext uri="{FF2B5EF4-FFF2-40B4-BE49-F238E27FC236}">
                <a16:creationId xmlns:a16="http://schemas.microsoft.com/office/drawing/2014/main" id="{3B252C36-6617-7900-4C03-A1743E292FF9}"/>
              </a:ext>
            </a:extLst>
          </p:cNvPr>
          <p:cNvSpPr txBox="1">
            <a:spLocks/>
          </p:cNvSpPr>
          <p:nvPr/>
        </p:nvSpPr>
        <p:spPr>
          <a:xfrm>
            <a:off x="914400" y="2286000"/>
            <a:ext cx="6553200" cy="35448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Xử</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lý</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vi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phạm</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hành</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chính</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năm</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2012,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được</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sửa</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đổi</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bổ</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sung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năm</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2020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có</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hiệu</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lực</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từ</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ngày</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01/01/2022)</a:t>
            </a:r>
          </a:p>
          <a:p>
            <a:pPr>
              <a:defRPr/>
            </a:pP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Nghị</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118/2021/NĐ-CP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ngày</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23/12/2021 h</a:t>
            </a:r>
            <a:r>
              <a:rPr lang="vi-VN"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ư</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ớng</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dẫn</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Xử</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lý</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vi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phạm</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hành</a:t>
            </a:r>
            <a:r>
              <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2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chính</a:t>
            </a:r>
            <a:endParaRPr lang="en-US" altLang="ko-KR" sz="22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a:p>
            <a:pPr marL="0" indent="0">
              <a:buFont typeface="Arial" panose="020B0604020202020204" pitchFamily="34" charset="0"/>
              <a:buNone/>
              <a:defRPr/>
            </a:pPr>
            <a:endParaRPr lang="en-US" altLang="ko-KR" dirty="0">
              <a:solidFill>
                <a:srgbClr val="3E8EDE"/>
              </a:solidFill>
              <a:latin typeface="Arial" panose="020B0604020202020204" pitchFamily="34" charset="0"/>
              <a:ea typeface="굴림" panose="020B0600000101010101" pitchFamily="34" charset="-127"/>
              <a:cs typeface="Arial" panose="020B0604020202020204" pitchFamily="34" charset="0"/>
            </a:endParaRPr>
          </a:p>
        </p:txBody>
      </p:sp>
    </p:spTree>
    <p:extLst>
      <p:ext uri="{BB962C8B-B14F-4D97-AF65-F5344CB8AC3E}">
        <p14:creationId xmlns:p14="http://schemas.microsoft.com/office/powerpoint/2010/main" val="190235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B449-C6DD-4C0D-C431-5FFA70554FBB}"/>
              </a:ext>
            </a:extLst>
          </p:cNvPr>
          <p:cNvSpPr>
            <a:spLocks noGrp="1"/>
          </p:cNvSpPr>
          <p:nvPr>
            <p:ph type="title"/>
          </p:nvPr>
        </p:nvSpPr>
        <p:spPr>
          <a:xfrm>
            <a:off x="457200" y="366712"/>
            <a:ext cx="7315200" cy="1320800"/>
          </a:xfrm>
        </p:spPr>
        <p:txBody>
          <a:bodyPr>
            <a:normAutofit/>
          </a:bodyPr>
          <a:lstStyle/>
          <a:p>
            <a:r>
              <a:rPr lang="vi-VN" sz="2800" b="1" dirty="0">
                <a:latin typeface="Times New Roman" panose="02020603050405020304" pitchFamily="18" charset="0"/>
                <a:cs typeface="Times New Roman" panose="02020603050405020304" pitchFamily="18" charset="0"/>
              </a:rPr>
              <a:t>Về thời hạn lập Biên bản vi phạm hành chính</a:t>
            </a:r>
          </a:p>
        </p:txBody>
      </p:sp>
      <p:sp>
        <p:nvSpPr>
          <p:cNvPr id="6" name="Slide Number Placeholder 5">
            <a:extLst>
              <a:ext uri="{FF2B5EF4-FFF2-40B4-BE49-F238E27FC236}">
                <a16:creationId xmlns:a16="http://schemas.microsoft.com/office/drawing/2014/main" id="{7958D96B-1D03-BB41-62B9-AB446F69D6E7}"/>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Subtitle 2">
            <a:extLst>
              <a:ext uri="{FF2B5EF4-FFF2-40B4-BE49-F238E27FC236}">
                <a16:creationId xmlns:a16="http://schemas.microsoft.com/office/drawing/2014/main" id="{3B252C36-6617-7900-4C03-A1743E292FF9}"/>
              </a:ext>
            </a:extLst>
          </p:cNvPr>
          <p:cNvSpPr txBox="1">
            <a:spLocks/>
          </p:cNvSpPr>
          <p:nvPr/>
        </p:nvSpPr>
        <p:spPr>
          <a:xfrm>
            <a:off x="533400" y="1295400"/>
            <a:ext cx="7162800" cy="49530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defRPr/>
            </a:pP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đây</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luật</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xử</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lý</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vi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phạm</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hành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khi</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phát</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thì</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effectLst/>
                <a:latin typeface="Times New Roman" panose="02020603050405020304" pitchFamily="18" charset="0"/>
                <a:ea typeface="Calibri" panose="020F0502020204030204" pitchFamily="34" charset="0"/>
                <a:cs typeface="Times New Roman" panose="02020603050405020304" pitchFamily="18" charset="0"/>
              </a:rPr>
              <a:t>phải</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kịp</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lập</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biên</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bản</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sz="15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b="1"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defRPr/>
            </a:pP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Quy</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tại</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khoản</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Điều</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12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Nghị</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15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số</a:t>
            </a:r>
            <a:r>
              <a:rPr lang="en-US" altLang="ko-KR" sz="15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118/2021/NĐ-CP</a:t>
            </a:r>
          </a:p>
          <a:p>
            <a:pPr algn="just">
              <a:buFontTx/>
              <a:buChar char="-"/>
              <a:defRPr/>
            </a:pP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Biên bản vi phạm hành chính được lập trong thời hạn </a:t>
            </a:r>
            <a:r>
              <a:rPr lang="vi-VN" sz="15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 ngày làm việc</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kể từ khi phát hiện vi phạm hành chính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buFontTx/>
              <a:buChar char="-"/>
              <a:defRPr/>
            </a:pP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Trường hợp vụ việc </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 nhiều tình tiết </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phức tạp</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hoặc có phạm vi rộng, ảnh hưởng đến quyền và lợi ích hợp pháp của cá nhân, tổ chức</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thì biên bản vi phạm hành chính được lập trong thời hạn </a:t>
            </a:r>
            <a:r>
              <a:rPr lang="vi-VN" sz="15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 ngày làm việc</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kể từ khi phát hiện vi phạm hành chính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buFontTx/>
              <a:buChar char="-"/>
              <a:defRPr/>
            </a:pP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rường hợp vi phạm hành chính được phát hiện </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bằng</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phương tiện, thiết bị kỹ thuật nghiệp vụ</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hoặc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giám</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kiểm</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xác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tình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tiết</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liên</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thì biên bản vi phạm hành chính được </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lập</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trong thời hạn </a:t>
            </a:r>
            <a:r>
              <a:rPr lang="x-none" sz="15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03 ngày làm việc</a:t>
            </a:r>
            <a:r>
              <a:rPr lang="x-none"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kể từ ngày</a:t>
            </a:r>
            <a:r>
              <a:rPr lang="vi-VN"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xác định được đối tượng vi phạm bằng phương tiện, thiết bị kỹ thuật nghiệp vụ</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hoặc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kể</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giám</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kiểm</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xác</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tình</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tiết</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liên</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a:t>
            </a:r>
            <a:r>
              <a:rPr lang="en-US" sz="1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buFontTx/>
              <a:buChar char="-"/>
              <a:defRPr/>
            </a:pP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Trường hợp một vụ việc có nhiều hành vi vi phạm hành chính khác nhau, trong đó có hành vi</a:t>
            </a:r>
            <a:r>
              <a:rPr lang="x-none"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được phát hiện </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bằng</a:t>
            </a:r>
            <a:r>
              <a:rPr lang="x-none"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phương tiện, thiết bị kỹ thuật nghiệp vụ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phải</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giám</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kiểm</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xác</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tiết</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liên</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thì </a:t>
            </a:r>
            <a:r>
              <a:rPr lang="x-none"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biên bản vi phạm hành chính được </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lập đối với các hành vi trong vụ việc đó</a:t>
            </a:r>
            <a:r>
              <a:rPr lang="x-none"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trong thời </a:t>
            </a:r>
            <a:r>
              <a:rPr lang="x-none" sz="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hạn 03 ngày làm việc</a:t>
            </a:r>
            <a:r>
              <a:rPr lang="x-none"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kể từ ngày</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xác định được đối tượng vi phạm bằng phương tiện, thiết bị kỹ thuật nghiệp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kể</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ngày</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kết</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quả</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giám</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kiểm</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xác</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tiết</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liên</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vi-V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15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58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B449-C6DD-4C0D-C431-5FFA70554FBB}"/>
              </a:ext>
            </a:extLst>
          </p:cNvPr>
          <p:cNvSpPr>
            <a:spLocks noGrp="1"/>
          </p:cNvSpPr>
          <p:nvPr>
            <p:ph type="title"/>
          </p:nvPr>
        </p:nvSpPr>
        <p:spPr>
          <a:xfrm>
            <a:off x="457200" y="366712"/>
            <a:ext cx="7315200" cy="1320800"/>
          </a:xfrm>
        </p:spPr>
        <p:txBody>
          <a:bodyPr>
            <a:normAutofit/>
          </a:bodyPr>
          <a:lstStyle/>
          <a:p>
            <a:r>
              <a:rPr lang="vi-VN" sz="2800" b="1" dirty="0">
                <a:latin typeface="Times New Roman" panose="02020603050405020304" pitchFamily="18" charset="0"/>
                <a:cs typeface="Times New Roman" panose="02020603050405020304" pitchFamily="18" charset="0"/>
              </a:rPr>
              <a:t>Về địa điểm lập Biên bản vi phạm hành chính</a:t>
            </a:r>
          </a:p>
        </p:txBody>
      </p:sp>
      <p:sp>
        <p:nvSpPr>
          <p:cNvPr id="6" name="Slide Number Placeholder 5">
            <a:extLst>
              <a:ext uri="{FF2B5EF4-FFF2-40B4-BE49-F238E27FC236}">
                <a16:creationId xmlns:a16="http://schemas.microsoft.com/office/drawing/2014/main" id="{2BDF136A-1863-5825-CDEC-E0FEB4766D73}"/>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3" name="Subtitle 2">
            <a:extLst>
              <a:ext uri="{FF2B5EF4-FFF2-40B4-BE49-F238E27FC236}">
                <a16:creationId xmlns:a16="http://schemas.microsoft.com/office/drawing/2014/main" id="{3B252C36-6617-7900-4C03-A1743E292FF9}"/>
              </a:ext>
            </a:extLst>
          </p:cNvPr>
          <p:cNvSpPr txBox="1">
            <a:spLocks/>
          </p:cNvSpPr>
          <p:nvPr/>
        </p:nvSpPr>
        <p:spPr>
          <a:xfrm>
            <a:off x="533400" y="1295400"/>
            <a:ext cx="7162800" cy="49530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defRPr/>
            </a:pPr>
            <a:r>
              <a:rPr lang="en-US" sz="2000" dirty="0" err="1">
                <a:solidFill>
                  <a:srgbClr val="000000"/>
                </a:solidFill>
                <a:effectLst/>
                <a:latin typeface="Times New Roman" panose="02020603050405020304" pitchFamily="18" charset="0"/>
                <a:ea typeface="Calibri" panose="020F0502020204030204" pitchFamily="34" charset="0"/>
              </a:rPr>
              <a:t>Địa</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điểm</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lập</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biên</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bản</a:t>
            </a:r>
            <a:r>
              <a:rPr lang="en-US" sz="2000" dirty="0">
                <a:solidFill>
                  <a:srgbClr val="000000"/>
                </a:solidFill>
                <a:effectLst/>
                <a:latin typeface="Times New Roman" panose="02020603050405020304" pitchFamily="18" charset="0"/>
                <a:ea typeface="Calibri" panose="020F0502020204030204" pitchFamily="34" charset="0"/>
              </a:rPr>
              <a:t> vi </a:t>
            </a:r>
            <a:r>
              <a:rPr lang="en-US" sz="2000" dirty="0" err="1">
                <a:solidFill>
                  <a:srgbClr val="000000"/>
                </a:solidFill>
                <a:effectLst/>
                <a:latin typeface="Times New Roman" panose="02020603050405020304" pitchFamily="18" charset="0"/>
                <a:ea typeface="Calibri" panose="020F0502020204030204" pitchFamily="34" charset="0"/>
              </a:rPr>
              <a:t>phạm</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hành</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chính</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được</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quy</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định</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tại</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khoản</a:t>
            </a:r>
            <a:r>
              <a:rPr lang="en-US" sz="2000" dirty="0">
                <a:solidFill>
                  <a:srgbClr val="000000"/>
                </a:solidFill>
                <a:effectLst/>
                <a:latin typeface="Times New Roman" panose="02020603050405020304" pitchFamily="18" charset="0"/>
                <a:ea typeface="Calibri" panose="020F0502020204030204" pitchFamily="34" charset="0"/>
              </a:rPr>
              <a:t> 2 </a:t>
            </a:r>
            <a:r>
              <a:rPr lang="en-US" sz="2000" dirty="0" err="1">
                <a:solidFill>
                  <a:srgbClr val="000000"/>
                </a:solidFill>
                <a:effectLst/>
                <a:latin typeface="Times New Roman" panose="02020603050405020304" pitchFamily="18" charset="0"/>
                <a:ea typeface="Calibri" panose="020F0502020204030204" pitchFamily="34" charset="0"/>
              </a:rPr>
              <a:t>Điều</a:t>
            </a:r>
            <a:r>
              <a:rPr lang="en-US" sz="2000" dirty="0">
                <a:solidFill>
                  <a:srgbClr val="000000"/>
                </a:solidFill>
                <a:effectLst/>
                <a:latin typeface="Times New Roman" panose="02020603050405020304" pitchFamily="18" charset="0"/>
                <a:ea typeface="Calibri" panose="020F0502020204030204" pitchFamily="34" charset="0"/>
              </a:rPr>
              <a:t> 58 </a:t>
            </a:r>
            <a:r>
              <a:rPr lang="en-US" sz="2000" dirty="0" err="1">
                <a:solidFill>
                  <a:srgbClr val="000000"/>
                </a:solidFill>
                <a:effectLst/>
                <a:latin typeface="Times New Roman" panose="02020603050405020304" pitchFamily="18" charset="0"/>
                <a:ea typeface="Calibri" panose="020F0502020204030204" pitchFamily="34" charset="0"/>
              </a:rPr>
              <a:t>Luật</a:t>
            </a:r>
            <a:r>
              <a:rPr lang="en-US" sz="2000" dirty="0">
                <a:solidFill>
                  <a:srgbClr val="000000"/>
                </a:solidFill>
                <a:effectLst/>
                <a:latin typeface="Times New Roman" panose="02020603050405020304" pitchFamily="18" charset="0"/>
                <a:ea typeface="Calibri" panose="020F0502020204030204" pitchFamily="34" charset="0"/>
              </a:rPr>
              <a:t> XLVPHC </a:t>
            </a:r>
            <a:r>
              <a:rPr lang="en-US" sz="2000" dirty="0" err="1">
                <a:solidFill>
                  <a:srgbClr val="000000"/>
                </a:solidFill>
                <a:effectLst/>
                <a:latin typeface="Times New Roman" panose="02020603050405020304" pitchFamily="18" charset="0"/>
                <a:ea typeface="Calibri" panose="020F0502020204030204" pitchFamily="34" charset="0"/>
              </a:rPr>
              <a:t>được</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sửa</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đổi</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bổ</a:t>
            </a:r>
            <a:r>
              <a:rPr lang="en-US" sz="2000" dirty="0">
                <a:solidFill>
                  <a:srgbClr val="000000"/>
                </a:solidFill>
                <a:effectLst/>
                <a:latin typeface="Times New Roman" panose="02020603050405020304" pitchFamily="18" charset="0"/>
                <a:ea typeface="Calibri" panose="020F0502020204030204" pitchFamily="34" charset="0"/>
              </a:rPr>
              <a:t> sung </a:t>
            </a:r>
            <a:r>
              <a:rPr lang="en-US" sz="2000" dirty="0" err="1">
                <a:solidFill>
                  <a:srgbClr val="000000"/>
                </a:solidFill>
                <a:effectLst/>
                <a:latin typeface="Times New Roman" panose="02020603050405020304" pitchFamily="18" charset="0"/>
                <a:ea typeface="Calibri" panose="020F0502020204030204" pitchFamily="34" charset="0"/>
              </a:rPr>
              <a:t>năm</a:t>
            </a:r>
            <a:r>
              <a:rPr lang="en-US" sz="2000" dirty="0">
                <a:solidFill>
                  <a:srgbClr val="000000"/>
                </a:solidFill>
                <a:effectLst/>
                <a:latin typeface="Times New Roman" panose="02020603050405020304" pitchFamily="18" charset="0"/>
                <a:ea typeface="Calibri" panose="020F0502020204030204" pitchFamily="34" charset="0"/>
              </a:rPr>
              <a:t> 2020 </a:t>
            </a:r>
            <a:r>
              <a:rPr lang="en-US" sz="2000" dirty="0" err="1">
                <a:solidFill>
                  <a:srgbClr val="000000"/>
                </a:solidFill>
                <a:effectLst/>
                <a:latin typeface="Times New Roman" panose="02020603050405020304" pitchFamily="18" charset="0"/>
                <a:ea typeface="Calibri" panose="020F0502020204030204" pitchFamily="34" charset="0"/>
              </a:rPr>
              <a:t>quy</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định</a:t>
            </a:r>
            <a:r>
              <a:rPr lang="en-US" sz="2000" dirty="0">
                <a:solidFill>
                  <a:srgbClr val="000000"/>
                </a:solidFill>
                <a:effectLst/>
                <a:latin typeface="Times New Roman" panose="02020603050405020304" pitchFamily="18" charset="0"/>
                <a:ea typeface="Calibri" panose="020F0502020204030204" pitchFamily="34" charset="0"/>
              </a:rPr>
              <a:t>: “</a:t>
            </a:r>
            <a:r>
              <a:rPr lang="vi-VN" sz="2000" dirty="0">
                <a:solidFill>
                  <a:srgbClr val="000000"/>
                </a:solidFill>
                <a:effectLst/>
                <a:latin typeface="Times New Roman" panose="02020603050405020304" pitchFamily="18" charset="0"/>
                <a:ea typeface="Calibri" panose="020F0502020204030204" pitchFamily="34" charset="0"/>
              </a:rPr>
              <a:t>Biên bản vi phạm hành chính phải được </a:t>
            </a:r>
            <a:r>
              <a:rPr lang="vi-VN" sz="2000" b="1" dirty="0">
                <a:solidFill>
                  <a:srgbClr val="000000"/>
                </a:solidFill>
                <a:effectLst/>
                <a:latin typeface="Times New Roman" panose="02020603050405020304" pitchFamily="18" charset="0"/>
                <a:ea typeface="Calibri" panose="020F0502020204030204" pitchFamily="34" charset="0"/>
              </a:rPr>
              <a:t>lập tại nơi xảy ra hành vi vi phạm hành chính</a:t>
            </a:r>
            <a:r>
              <a:rPr lang="vi-VN" sz="2000" dirty="0">
                <a:solidFill>
                  <a:srgbClr val="000000"/>
                </a:solidFill>
                <a:effectLst/>
                <a:latin typeface="Times New Roman" panose="02020603050405020304" pitchFamily="18" charset="0"/>
                <a:ea typeface="Calibri" panose="020F0502020204030204" pitchFamily="34" charset="0"/>
              </a:rPr>
              <a:t>. Trường hợp biên bản vi phạm hành chính được lập tại trụ sở cơ quan của người có thẩm quyền lập biên bản hoặc địa điểm khác thì phải ghi rõ lý do vào biên bản</a:t>
            </a:r>
            <a:r>
              <a:rPr lang="en-US" sz="2000" dirty="0">
                <a:solidFill>
                  <a:srgbClr val="000000"/>
                </a:solidFill>
                <a:effectLst/>
                <a:latin typeface="Times New Roman" panose="02020603050405020304" pitchFamily="18" charset="0"/>
                <a:ea typeface="Calibri" panose="020F0502020204030204" pitchFamily="34"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Bef>
                <a:spcPts val="500"/>
              </a:spcBef>
              <a:spcAft>
                <a:spcPts val="500"/>
              </a:spcAft>
            </a:pPr>
            <a:r>
              <a:rPr lang="en-US" sz="2000" dirty="0" err="1">
                <a:effectLst/>
                <a:latin typeface="Times New Roman" panose="02020603050405020304" pitchFamily="18" charset="0"/>
                <a:ea typeface="Calibri" panose="020F0502020204030204" pitchFamily="34" charset="0"/>
              </a:rPr>
              <a:t>Đối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với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trường</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hợp</a:t>
            </a:r>
            <a:r>
              <a:rPr lang="en-US" sz="2000" dirty="0">
                <a:effectLst/>
                <a:latin typeface="Times New Roman" panose="02020603050405020304" pitchFamily="18" charset="0"/>
                <a:ea typeface="Calibri" panose="020F0502020204030204" pitchFamily="34" charset="0"/>
              </a:rPr>
              <a:t> </a:t>
            </a:r>
            <a:r>
              <a:rPr lang="vi-VN" sz="2000" dirty="0">
                <a:solidFill>
                  <a:srgbClr val="000000"/>
                </a:solidFill>
                <a:effectLst/>
                <a:latin typeface="Times New Roman" panose="02020603050405020304" pitchFamily="18" charset="0"/>
                <a:ea typeface="Calibri" panose="020F0502020204030204" pitchFamily="34" charset="0"/>
              </a:rPr>
              <a:t>phát hiện vi phạm hành chính bằng phương tiện, thiết bị kỹ thuật nghiệp vụ, </a:t>
            </a:r>
            <a:r>
              <a:rPr lang="en-US" sz="2000" dirty="0" err="1">
                <a:solidFill>
                  <a:srgbClr val="000000"/>
                </a:solidFill>
                <a:effectLst/>
                <a:latin typeface="Times New Roman" panose="02020603050405020304" pitchFamily="18" charset="0"/>
                <a:ea typeface="Calibri" panose="020F0502020204030204" pitchFamily="34" charset="0"/>
              </a:rPr>
              <a:t>theo</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quy</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định</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tại</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điểm</a:t>
            </a:r>
            <a:r>
              <a:rPr lang="en-US" sz="2000" dirty="0">
                <a:solidFill>
                  <a:srgbClr val="000000"/>
                </a:solidFill>
                <a:effectLst/>
                <a:latin typeface="Times New Roman" panose="02020603050405020304" pitchFamily="18" charset="0"/>
                <a:ea typeface="Calibri" panose="020F0502020204030204" pitchFamily="34" charset="0"/>
              </a:rPr>
              <a:t> c </a:t>
            </a:r>
            <a:r>
              <a:rPr lang="en-US" sz="2000" dirty="0" err="1">
                <a:solidFill>
                  <a:srgbClr val="000000"/>
                </a:solidFill>
                <a:effectLst/>
                <a:latin typeface="Times New Roman" panose="02020603050405020304" pitchFamily="18" charset="0"/>
                <a:ea typeface="Calibri" panose="020F0502020204030204" pitchFamily="34" charset="0"/>
              </a:rPr>
              <a:t>khoản</a:t>
            </a:r>
            <a:r>
              <a:rPr lang="en-US" sz="2000" dirty="0">
                <a:solidFill>
                  <a:srgbClr val="000000"/>
                </a:solidFill>
                <a:effectLst/>
                <a:latin typeface="Times New Roman" panose="02020603050405020304" pitchFamily="18" charset="0"/>
                <a:ea typeface="Calibri" panose="020F0502020204030204" pitchFamily="34" charset="0"/>
              </a:rPr>
              <a:t> 1 </a:t>
            </a:r>
            <a:r>
              <a:rPr lang="en-US" sz="2000" dirty="0" err="1">
                <a:solidFill>
                  <a:srgbClr val="000000"/>
                </a:solidFill>
                <a:effectLst/>
                <a:latin typeface="Times New Roman" panose="02020603050405020304" pitchFamily="18" charset="0"/>
                <a:ea typeface="Calibri" panose="020F0502020204030204" pitchFamily="34" charset="0"/>
              </a:rPr>
              <a:t>Điều</a:t>
            </a:r>
            <a:r>
              <a:rPr lang="en-US" sz="2000" dirty="0">
                <a:solidFill>
                  <a:srgbClr val="000000"/>
                </a:solidFill>
                <a:effectLst/>
                <a:latin typeface="Times New Roman" panose="02020603050405020304" pitchFamily="18" charset="0"/>
                <a:ea typeface="Calibri" panose="020F0502020204030204" pitchFamily="34" charset="0"/>
              </a:rPr>
              <a:t> 12 </a:t>
            </a:r>
            <a:r>
              <a:rPr lang="en-US" sz="2000" dirty="0" err="1">
                <a:solidFill>
                  <a:srgbClr val="000000"/>
                </a:solidFill>
                <a:effectLst/>
                <a:latin typeface="Times New Roman" panose="02020603050405020304" pitchFamily="18" charset="0"/>
                <a:ea typeface="Calibri" panose="020F0502020204030204" pitchFamily="34" charset="0"/>
              </a:rPr>
              <a:t>Ngh</a:t>
            </a:r>
            <a:r>
              <a:rPr lang="vi-VN" sz="2000" dirty="0">
                <a:solidFill>
                  <a:srgbClr val="000000"/>
                </a:solidFill>
                <a:effectLst/>
                <a:latin typeface="Times New Roman" panose="02020603050405020304" pitchFamily="18" charset="0"/>
                <a:ea typeface="Calibri" panose="020F0502020204030204" pitchFamily="34" charset="0"/>
              </a:rPr>
              <a:t>ị định số 118/2021/NĐ-CP thì địa điểm lập biên bản vi phạm hành chính thực hiện theo quy định tại khoản 2 Điều 58 Luật Xử lý vi phạm hành chính</a:t>
            </a:r>
            <a:r>
              <a:rPr lang="en-US" sz="2000" dirty="0">
                <a:solidFill>
                  <a:srgbClr val="000000"/>
                </a:solidFill>
                <a:effectLst/>
                <a:latin typeface="Times New Roman" panose="02020603050405020304" pitchFamily="18" charset="0"/>
                <a:ea typeface="Calibri" panose="020F0502020204030204" pitchFamily="34" charset="0"/>
              </a:rPr>
              <a:t>. Theo </a:t>
            </a:r>
            <a:r>
              <a:rPr lang="en-US" sz="2000" dirty="0" err="1">
                <a:solidFill>
                  <a:srgbClr val="000000"/>
                </a:solidFill>
                <a:effectLst/>
                <a:latin typeface="Times New Roman" panose="02020603050405020304" pitchFamily="18" charset="0"/>
                <a:ea typeface="Calibri" panose="020F0502020204030204" pitchFamily="34" charset="0"/>
              </a:rPr>
              <a:t>đó</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có</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thể</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được</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lập</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tại</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địa</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điểm</a:t>
            </a:r>
            <a:r>
              <a:rPr lang="en-US" sz="2000" dirty="0">
                <a:solidFill>
                  <a:srgbClr val="000000"/>
                </a:solidFill>
                <a:effectLst/>
                <a:latin typeface="Times New Roman" panose="02020603050405020304" pitchFamily="18" charset="0"/>
                <a:ea typeface="Calibri" panose="020F0502020204030204" pitchFamily="34" charset="0"/>
              </a:rPr>
              <a:t> </a:t>
            </a:r>
            <a:r>
              <a:rPr lang="en-US" sz="2000" dirty="0" err="1">
                <a:solidFill>
                  <a:srgbClr val="000000"/>
                </a:solidFill>
                <a:effectLst/>
                <a:latin typeface="Times New Roman" panose="02020603050405020304" pitchFamily="18" charset="0"/>
                <a:ea typeface="Calibri" panose="020F0502020204030204" pitchFamily="34" charset="0"/>
              </a:rPr>
              <a:t>khác</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tuy</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nhiên</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vẫn</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phải</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ghi</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rõ</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lý</a:t>
            </a:r>
            <a:r>
              <a:rPr lang="en-US" sz="2000" dirty="0">
                <a:solidFill>
                  <a:srgbClr val="000000"/>
                </a:solidFill>
                <a:latin typeface="Times New Roman" panose="02020603050405020304" pitchFamily="18" charset="0"/>
                <a:ea typeface="Calibri" panose="020F0502020204030204" pitchFamily="34" charset="0"/>
              </a:rPr>
              <a:t> do </a:t>
            </a:r>
            <a:r>
              <a:rPr lang="en-US" sz="2000" dirty="0" err="1">
                <a:solidFill>
                  <a:srgbClr val="000000"/>
                </a:solidFill>
                <a:latin typeface="Times New Roman" panose="02020603050405020304" pitchFamily="18" charset="0"/>
                <a:ea typeface="Calibri" panose="020F0502020204030204" pitchFamily="34" charset="0"/>
              </a:rPr>
              <a:t>vào</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biên</a:t>
            </a:r>
            <a:r>
              <a:rPr lang="en-US" sz="2000" dirty="0">
                <a:solidFill>
                  <a:srgbClr val="000000"/>
                </a:solidFill>
                <a:latin typeface="Times New Roman" panose="02020603050405020304" pitchFamily="18" charset="0"/>
                <a:ea typeface="Calibri" panose="020F0502020204030204" pitchFamily="34" charset="0"/>
              </a:rPr>
              <a:t> </a:t>
            </a:r>
            <a:r>
              <a:rPr lang="en-US" sz="2000" dirty="0" err="1">
                <a:solidFill>
                  <a:srgbClr val="000000"/>
                </a:solidFill>
                <a:latin typeface="Times New Roman" panose="02020603050405020304" pitchFamily="18" charset="0"/>
                <a:ea typeface="Calibri" panose="020F0502020204030204" pitchFamily="34" charset="0"/>
              </a:rPr>
              <a:t>bản</a:t>
            </a:r>
            <a:r>
              <a:rPr lang="en-US" sz="2000" dirty="0">
                <a:solidFill>
                  <a:srgbClr val="000000"/>
                </a:solidFill>
                <a:latin typeface="Times New Roman" panose="02020603050405020304" pitchFamily="18" charset="0"/>
                <a:ea typeface="Calibri" panose="020F0502020204030204" pitchFamily="34" charset="0"/>
              </a:rPr>
              <a:t>.</a:t>
            </a:r>
            <a:endParaRPr lang="en-US" sz="20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97691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B449-C6DD-4C0D-C431-5FFA70554FBB}"/>
              </a:ext>
            </a:extLst>
          </p:cNvPr>
          <p:cNvSpPr>
            <a:spLocks noGrp="1"/>
          </p:cNvSpPr>
          <p:nvPr>
            <p:ph type="title"/>
          </p:nvPr>
        </p:nvSpPr>
        <p:spPr>
          <a:xfrm>
            <a:off x="457200" y="366712"/>
            <a:ext cx="7315200" cy="1320800"/>
          </a:xfrm>
        </p:spPr>
        <p:txBody>
          <a:bodyPr>
            <a:normAutofit/>
          </a:bodyPr>
          <a:lstStyle/>
          <a:p>
            <a:r>
              <a:rPr lang="vi-VN" sz="2800" b="1" dirty="0">
                <a:latin typeface="Times New Roman" panose="02020603050405020304" pitchFamily="18" charset="0"/>
                <a:cs typeface="Times New Roman" panose="02020603050405020304" pitchFamily="18" charset="0"/>
              </a:rPr>
              <a:t>Về thời hạn ban hành Quyết định XPVPHC (Điều 66 Luật XLVPHC)</a:t>
            </a:r>
          </a:p>
        </p:txBody>
      </p:sp>
      <p:sp>
        <p:nvSpPr>
          <p:cNvPr id="6" name="Slide Number Placeholder 5">
            <a:extLst>
              <a:ext uri="{FF2B5EF4-FFF2-40B4-BE49-F238E27FC236}">
                <a16:creationId xmlns:a16="http://schemas.microsoft.com/office/drawing/2014/main" id="{EFA8EF73-921B-DC44-CC27-A2B0D4E1353C}"/>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3" name="Subtitle 2">
            <a:extLst>
              <a:ext uri="{FF2B5EF4-FFF2-40B4-BE49-F238E27FC236}">
                <a16:creationId xmlns:a16="http://schemas.microsoft.com/office/drawing/2014/main" id="{3B252C36-6617-7900-4C03-A1743E292FF9}"/>
              </a:ext>
            </a:extLst>
          </p:cNvPr>
          <p:cNvSpPr txBox="1">
            <a:spLocks/>
          </p:cNvSpPr>
          <p:nvPr/>
        </p:nvSpPr>
        <p:spPr>
          <a:xfrm>
            <a:off x="533400" y="1371600"/>
            <a:ext cx="7162800" cy="48768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defRPr/>
            </a:pPr>
            <a:r>
              <a:rPr lang="vi-VN" b="1" dirty="0">
                <a:latin typeface="Times New Roman" panose="02020603050405020304" pitchFamily="18" charset="0"/>
                <a:cs typeface="Times New Roman" panose="02020603050405020304" pitchFamily="18" charset="0"/>
              </a:rPr>
              <a:t>07 ngày</a:t>
            </a:r>
            <a:r>
              <a:rPr lang="vi-VN" dirty="0">
                <a:latin typeface="Times New Roman" panose="02020603050405020304" pitchFamily="18" charset="0"/>
                <a:cs typeface="Times New Roman" panose="02020603050405020304" pitchFamily="18" charset="0"/>
              </a:rPr>
              <a:t> </a:t>
            </a:r>
            <a:r>
              <a:rPr lang="vi-VN" b="1" dirty="0">
                <a:solidFill>
                  <a:schemeClr val="accent5"/>
                </a:solidFill>
                <a:latin typeface="Times New Roman" panose="02020603050405020304" pitchFamily="18" charset="0"/>
                <a:cs typeface="Times New Roman" panose="02020603050405020304" pitchFamily="18" charset="0"/>
              </a:rPr>
              <a:t>làm việc</a:t>
            </a:r>
            <a:r>
              <a:rPr lang="vi-VN" dirty="0">
                <a:latin typeface="Times New Roman" panose="02020603050405020304" pitchFamily="18" charset="0"/>
                <a:cs typeface="Times New Roman" panose="02020603050405020304" pitchFamily="18" charset="0"/>
              </a:rPr>
              <a:t>, kể từ ngày lập biên bản vi phạm hành chính đối với các vụ việc không có giải trình hoặc phải xác minh tình tiết vi phạm.</a:t>
            </a:r>
          </a:p>
          <a:p>
            <a:pPr algn="just">
              <a:defRPr/>
            </a:pPr>
            <a:r>
              <a:rPr lang="vi-VN" b="1" dirty="0">
                <a:latin typeface="Times New Roman" panose="02020603050405020304" pitchFamily="18" charset="0"/>
                <a:cs typeface="Times New Roman" panose="02020603050405020304" pitchFamily="18" charset="0"/>
              </a:rPr>
              <a:t>10</a:t>
            </a:r>
            <a:r>
              <a:rPr lang="vi-VN" dirty="0">
                <a:latin typeface="Times New Roman" panose="02020603050405020304" pitchFamily="18" charset="0"/>
                <a:cs typeface="Times New Roman" panose="02020603050405020304" pitchFamily="18" charset="0"/>
              </a:rPr>
              <a:t> </a:t>
            </a:r>
            <a:r>
              <a:rPr lang="vi-VN" b="1" dirty="0">
                <a:latin typeface="Times New Roman" panose="02020603050405020304" pitchFamily="18" charset="0"/>
                <a:cs typeface="Times New Roman" panose="02020603050405020304" pitchFamily="18" charset="0"/>
              </a:rPr>
              <a:t>ngày </a:t>
            </a:r>
            <a:r>
              <a:rPr lang="vi-VN" b="1" dirty="0">
                <a:solidFill>
                  <a:schemeClr val="accent5"/>
                </a:solidFill>
                <a:latin typeface="Times New Roman" panose="02020603050405020304" pitchFamily="18" charset="0"/>
                <a:cs typeface="Times New Roman" panose="02020603050405020304" pitchFamily="18" charset="0"/>
              </a:rPr>
              <a:t>làm việc </a:t>
            </a:r>
            <a:r>
              <a:rPr lang="vi-VN" dirty="0">
                <a:latin typeface="Times New Roman" panose="02020603050405020304" pitchFamily="18" charset="0"/>
                <a:cs typeface="Times New Roman" panose="02020603050405020304" pitchFamily="18" charset="0"/>
              </a:rPr>
              <a:t>đối với vụ việc thuộc trường hợp phải chuyển hồ sơ đến người có thẩm quyền xử phạt thì thời hạn ra quyết định xử phạt.</a:t>
            </a:r>
          </a:p>
          <a:p>
            <a:pPr algn="just">
              <a:spcBef>
                <a:spcPts val="600"/>
              </a:spcBef>
              <a:spcAft>
                <a:spcPts val="600"/>
              </a:spcAft>
            </a:pPr>
            <a:r>
              <a:rPr lang="vi-VN" b="1" dirty="0">
                <a:latin typeface="Times New Roman" panose="02020603050405020304" pitchFamily="18" charset="0"/>
                <a:cs typeface="Times New Roman" panose="02020603050405020304" pitchFamily="18" charset="0"/>
              </a:rPr>
              <a:t>01 tháng </a:t>
            </a:r>
            <a:r>
              <a:rPr lang="vi-VN" dirty="0">
                <a:latin typeface="Times New Roman" panose="02020603050405020304" pitchFamily="18" charset="0"/>
                <a:cs typeface="Times New Roman" panose="02020603050405020304" pitchFamily="18" charset="0"/>
              </a:rPr>
              <a:t>đối với vụ việc có yêu cầu giải trình hoặc phải xác minh các tình tiết có liên quan quy định tại Điều 59 của Luật XLVPHC (</a:t>
            </a:r>
            <a:r>
              <a:rPr lang="vi-VN" b="0" i="0" dirty="0">
                <a:solidFill>
                  <a:srgbClr val="000000"/>
                </a:solidFill>
                <a:effectLst/>
                <a:latin typeface="Times New Roman" panose="02020603050405020304" pitchFamily="18" charset="0"/>
                <a:cs typeface="Times New Roman" panose="02020603050405020304" pitchFamily="18" charset="0"/>
              </a:rPr>
              <a:t>Có hay không có vi phạm hành chính; Tình tiết tăng nặng, giảm nhẹ; Tính chất, mức độ thiệt hại do VPHC gây ra; Trường hợp không ra quyết định xử phạt vi phạm hành chính theo quy định...)</a:t>
            </a:r>
          </a:p>
          <a:p>
            <a:pPr algn="just">
              <a:defRPr/>
            </a:pPr>
            <a:r>
              <a:rPr lang="vi-VN" b="1" dirty="0">
                <a:latin typeface="Times New Roman" panose="02020603050405020304" pitchFamily="18" charset="0"/>
                <a:cs typeface="Times New Roman" panose="02020603050405020304" pitchFamily="18" charset="0"/>
              </a:rPr>
              <a:t>02 tháng </a:t>
            </a:r>
            <a:r>
              <a:rPr lang="vi-VN" dirty="0">
                <a:latin typeface="Times New Roman" panose="02020603050405020304" pitchFamily="18" charset="0"/>
                <a:cs typeface="Times New Roman" panose="02020603050405020304" pitchFamily="18" charset="0"/>
              </a:rPr>
              <a:t>đối với vụ việc thuộc trường hợp quy định có giải trình hoặc phải xác minh tình tiết mà đặc biệt nghiêm trọng, có nhiều tình tiết phức tạp, cần có thêm thời gian để xác minh, thu thập chứng cứ (</a:t>
            </a:r>
            <a:r>
              <a:rPr lang="vi-VN" i="1" dirty="0">
                <a:latin typeface="Times New Roman" panose="02020603050405020304" pitchFamily="18" charset="0"/>
                <a:cs typeface="Times New Roman" panose="02020603050405020304" pitchFamily="18" charset="0"/>
              </a:rPr>
              <a:t>Trước đây, phải báo cáo thủ trưởng trực tiếp bằng văn bản để được gia hạn</a:t>
            </a:r>
            <a:r>
              <a:rPr lang="vi-VN" dirty="0">
                <a:latin typeface="Times New Roman" panose="02020603050405020304" pitchFamily="18" charset="0"/>
                <a:cs typeface="Times New Roman" panose="02020603050405020304" pitchFamily="18" charset="0"/>
              </a:rPr>
              <a:t>).</a:t>
            </a:r>
          </a:p>
          <a:p>
            <a:pPr algn="just">
              <a:defRPr/>
            </a:pPr>
            <a:r>
              <a:rPr lang="vi-VN" b="0" i="0" dirty="0">
                <a:solidFill>
                  <a:srgbClr val="000000"/>
                </a:solidFill>
                <a:effectLst/>
                <a:latin typeface="Times New Roman" panose="02020603050405020304" pitchFamily="18" charset="0"/>
                <a:cs typeface="Times New Roman" panose="02020603050405020304" pitchFamily="18" charset="0"/>
              </a:rPr>
              <a:t>Người có thẩm quyền xử phạt vi phạm hành chính, cá nhân, tổ chức liên quan nếu </a:t>
            </a:r>
            <a:r>
              <a:rPr lang="vi-VN" b="1" i="0" dirty="0">
                <a:solidFill>
                  <a:srgbClr val="000000"/>
                </a:solidFill>
                <a:effectLst/>
                <a:latin typeface="Times New Roman" panose="02020603050405020304" pitchFamily="18" charset="0"/>
                <a:cs typeface="Times New Roman" panose="02020603050405020304" pitchFamily="18" charset="0"/>
              </a:rPr>
              <a:t>có lỗi trong việc để quá thời hạn</a:t>
            </a:r>
            <a:r>
              <a:rPr lang="vi-VN" b="0" i="0" dirty="0">
                <a:solidFill>
                  <a:srgbClr val="000000"/>
                </a:solidFill>
                <a:effectLst/>
                <a:latin typeface="Times New Roman" panose="02020603050405020304" pitchFamily="18" charset="0"/>
                <a:cs typeface="Times New Roman" panose="02020603050405020304" pitchFamily="18" charset="0"/>
              </a:rPr>
              <a:t> mà không ra quyết định xử phạt thì </a:t>
            </a:r>
            <a:r>
              <a:rPr lang="vi-VN" b="1" i="0" dirty="0">
                <a:solidFill>
                  <a:srgbClr val="000000"/>
                </a:solidFill>
                <a:effectLst/>
                <a:latin typeface="Times New Roman" panose="02020603050405020304" pitchFamily="18" charset="0"/>
                <a:cs typeface="Times New Roman" panose="02020603050405020304" pitchFamily="18" charset="0"/>
              </a:rPr>
              <a:t>bị xử lý theo quy định của pháp luật</a:t>
            </a:r>
            <a:r>
              <a:rPr lang="vi-VN" b="0" i="0" dirty="0">
                <a:solidFill>
                  <a:srgbClr val="000000"/>
                </a:solidFill>
                <a:effectLst/>
                <a:latin typeface="Times New Roman" panose="02020603050405020304" pitchFamily="18" charset="0"/>
                <a:cs typeface="Times New Roman" panose="02020603050405020304" pitchFamily="18" charset="0"/>
              </a:rPr>
              <a:t>.</a:t>
            </a:r>
            <a:endParaRPr lang="vi-VN" dirty="0">
              <a:latin typeface="Times New Roman" panose="02020603050405020304" pitchFamily="18" charset="0"/>
              <a:cs typeface="Times New Roman" panose="02020603050405020304" pitchFamily="18" charset="0"/>
            </a:endParaRPr>
          </a:p>
          <a:p>
            <a:pPr algn="just">
              <a:defRPr/>
            </a:pPr>
            <a:endParaRPr lang="vi-VN" dirty="0"/>
          </a:p>
        </p:txBody>
      </p:sp>
    </p:spTree>
    <p:extLst>
      <p:ext uri="{BB962C8B-B14F-4D97-AF65-F5344CB8AC3E}">
        <p14:creationId xmlns:p14="http://schemas.microsoft.com/office/powerpoint/2010/main" val="274870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B449-C6DD-4C0D-C431-5FFA70554FBB}"/>
              </a:ext>
            </a:extLst>
          </p:cNvPr>
          <p:cNvSpPr>
            <a:spLocks noGrp="1"/>
          </p:cNvSpPr>
          <p:nvPr>
            <p:ph type="title"/>
          </p:nvPr>
        </p:nvSpPr>
        <p:spPr>
          <a:xfrm>
            <a:off x="457200" y="366712"/>
            <a:ext cx="7315200" cy="1320800"/>
          </a:xfrm>
        </p:spPr>
        <p:txBody>
          <a:bodyPr>
            <a:normAutofit/>
          </a:bodyPr>
          <a:lstStyle/>
          <a:p>
            <a:pPr algn="ctr"/>
            <a:r>
              <a:rPr lang="vi-VN" sz="2800" b="1" dirty="0">
                <a:latin typeface="Times New Roman" panose="02020603050405020304" pitchFamily="18" charset="0"/>
                <a:cs typeface="Times New Roman" panose="02020603050405020304" pitchFamily="18" charset="0"/>
              </a:rPr>
              <a:t>Một số lưu ý khác </a:t>
            </a:r>
          </a:p>
        </p:txBody>
      </p:sp>
      <p:sp>
        <p:nvSpPr>
          <p:cNvPr id="6" name="Slide Number Placeholder 5">
            <a:extLst>
              <a:ext uri="{FF2B5EF4-FFF2-40B4-BE49-F238E27FC236}">
                <a16:creationId xmlns:a16="http://schemas.microsoft.com/office/drawing/2014/main" id="{5726778C-AA5A-33BA-7C43-3C7278802792}"/>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Subtitle 2">
            <a:extLst>
              <a:ext uri="{FF2B5EF4-FFF2-40B4-BE49-F238E27FC236}">
                <a16:creationId xmlns:a16="http://schemas.microsoft.com/office/drawing/2014/main" id="{3B252C36-6617-7900-4C03-A1743E292FF9}"/>
              </a:ext>
            </a:extLst>
          </p:cNvPr>
          <p:cNvSpPr txBox="1">
            <a:spLocks/>
          </p:cNvSpPr>
          <p:nvPr/>
        </p:nvSpPr>
        <p:spPr>
          <a:xfrm>
            <a:off x="533400" y="1219200"/>
            <a:ext cx="7162800" cy="50292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defRPr/>
            </a:pP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chuyển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hồ</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sơ</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phạt</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thuộc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thẩm</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quyền</a:t>
            </a:r>
            <a:endPar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defRPr/>
            </a:pP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6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Điều</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12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118/2021/NĐ-CP: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hợp</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thuộc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thẩm</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quyền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phạt</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lập</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biên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thì</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biên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liệu</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chuyển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thẩm</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quyền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phạt</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thời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hạn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 </a:t>
            </a:r>
            <a:r>
              <a:rPr lang="en-US"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giờ</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kể</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lập</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biên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dirty="0">
              <a:latin typeface="Times New Roman" panose="02020603050405020304" pitchFamily="18" charset="0"/>
              <a:cs typeface="Times New Roman" panose="02020603050405020304" pitchFamily="18" charset="0"/>
            </a:endParaRPr>
          </a:p>
          <a:p>
            <a:pPr algn="just">
              <a:defRPr/>
            </a:pPr>
            <a:r>
              <a:rPr lang="vi-VN" dirty="0">
                <a:latin typeface="Times New Roman" panose="02020603050405020304" pitchFamily="18" charset="0"/>
                <a:cs typeface="Times New Roman" panose="02020603050405020304" pitchFamily="18" charset="0"/>
              </a:rPr>
              <a:t>Về mức phạt tiền khi áp dụng tình tiết tăng nặng, giảm nhẹ</a:t>
            </a:r>
            <a:endParaRPr lang="en-US" dirty="0">
              <a:latin typeface="Times New Roman" panose="02020603050405020304" pitchFamily="18" charset="0"/>
              <a:cs typeface="Times New Roman" panose="02020603050405020304" pitchFamily="18" charset="0"/>
            </a:endParaRPr>
          </a:p>
          <a:p>
            <a:pPr marL="0" indent="0" algn="just">
              <a:buNone/>
              <a:defRPr/>
            </a:pP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Điều</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9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118/2021/NĐ-CP:</a:t>
            </a:r>
          </a:p>
          <a:p>
            <a:pPr algn="just">
              <a:buFontTx/>
              <a:buChar char="-"/>
              <a:defRPr/>
            </a:pPr>
            <a:r>
              <a:rPr lang="vi-VN"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 xác định mức phạt tiền đối với tổ chức, cá nhân vi phạm vừa có tình tiết tăng nặng, vừa có tình tiết giảm nhẹ, thì được giảm trừ tình tiết tăng nặng theo nguyên tắc một tình tiết giảm nhẹ được giảm trừ một tình tiết tăng nặng;</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a:buFontTx/>
              <a:buChar char="-"/>
              <a:defRPr/>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vi-VN"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Mức phạt tiền cụ thể đối với một hành vi vi phạm hành chính là mức trung bình của khung phạt tiền được quy định đối với hành vi đó. Trong trường hợp có từ 02 tình tiết giảm nhẹ trở lên, thì áp dụng mức tối thiểu của khung tiền phạt; nếu có từ 02 tình tiết tăng nặng trở lên, thì áp dụng mức tối đa của khung tiền phạt.</a:t>
            </a:r>
            <a:endParaRPr lang="vi-VN"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defRPr/>
            </a:pPr>
            <a:endParaRPr lang="vi-VN" dirty="0"/>
          </a:p>
        </p:txBody>
      </p:sp>
    </p:spTree>
    <p:extLst>
      <p:ext uri="{BB962C8B-B14F-4D97-AF65-F5344CB8AC3E}">
        <p14:creationId xmlns:p14="http://schemas.microsoft.com/office/powerpoint/2010/main" val="2681561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DF22-340A-48AC-5DA7-DBE8C4A76A8D}"/>
              </a:ext>
            </a:extLst>
          </p:cNvPr>
          <p:cNvSpPr>
            <a:spLocks noGrp="1"/>
          </p:cNvSpPr>
          <p:nvPr>
            <p:ph type="title"/>
          </p:nvPr>
        </p:nvSpPr>
        <p:spPr>
          <a:xfrm>
            <a:off x="609600" y="2209800"/>
            <a:ext cx="6629401" cy="2286000"/>
          </a:xfrm>
          <a:solidFill>
            <a:schemeClr val="bg1"/>
          </a:solidFill>
        </p:spPr>
        <p:txBody>
          <a:bodyPr>
            <a:normAutofit fontScale="90000"/>
          </a:bodyPr>
          <a:lstStyle/>
          <a:p>
            <a:pPr algn="ctr"/>
            <a:r>
              <a:rPr lang="en-US" b="1" dirty="0">
                <a:latin typeface="Times New Roman" panose="02020603050405020304" pitchFamily="18" charset="0"/>
                <a:cs typeface="Times New Roman" panose="02020603050405020304" pitchFamily="18" charset="0"/>
              </a:rPr>
              <a:t>PHẦN II: </a:t>
            </a:r>
            <a:br>
              <a:rPr lang="en-US" dirty="0">
                <a:latin typeface="Times New Roman" panose="02020603050405020304" pitchFamily="18" charset="0"/>
                <a:cs typeface="Times New Roman" panose="02020603050405020304" pitchFamily="18" charset="0"/>
              </a:rPr>
            </a:br>
            <a:r>
              <a:rPr lang="en-US" sz="3100" b="1" dirty="0">
                <a:solidFill>
                  <a:srgbClr val="92D050"/>
                </a:solidFill>
                <a:latin typeface="Times New Roman" panose="02020603050405020304" pitchFamily="18" charset="0"/>
                <a:cs typeface="Times New Roman" panose="02020603050405020304" pitchFamily="18" charset="0"/>
              </a:rPr>
              <a:t>NHỮNG ĐIỂM MỚI VỀ XỬ PHẠT VI PHẠM HÀNH CHÍNH TẠI NGHỊ ĐỊNH SỐ </a:t>
            </a:r>
            <a:r>
              <a:rPr lang="en-US" sz="3100" b="1" kern="1200" dirty="0">
                <a:solidFill>
                  <a:srgbClr val="92D050"/>
                </a:solidFill>
                <a:latin typeface="Times New Roman" panose="02020603050405020304" pitchFamily="18" charset="0"/>
                <a:ea typeface="+mn-ea"/>
                <a:cs typeface="Times New Roman" panose="02020603050405020304" pitchFamily="18" charset="0"/>
              </a:rPr>
              <a:t>45/2022/NĐ-CP</a:t>
            </a:r>
            <a:r>
              <a:rPr lang="vi-VN" sz="3100" b="1" kern="1200" dirty="0">
                <a:solidFill>
                  <a:srgbClr val="92D050"/>
                </a:solidFill>
                <a:latin typeface="Times New Roman" panose="02020603050405020304" pitchFamily="18" charset="0"/>
                <a:ea typeface="+mn-ea"/>
                <a:cs typeface="Times New Roman" panose="02020603050405020304" pitchFamily="18" charset="0"/>
              </a:rPr>
              <a:t> NGÀY 07/7/2022 CỦA CHÍNH PHỦ</a:t>
            </a:r>
            <a:br>
              <a:rPr lang="vi-VN" sz="3100" b="0" kern="1200" dirty="0">
                <a:solidFill>
                  <a:srgbClr val="92D050"/>
                </a:solidFill>
                <a:latin typeface="Times New Roman" panose="02020603050405020304" pitchFamily="18" charset="0"/>
                <a:ea typeface="+mn-ea"/>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vi-VN" b="1" dirty="0">
                <a:latin typeface="Times New Roman" panose="02020603050405020304" pitchFamily="18" charset="0"/>
                <a:cs typeface="Times New Roman" panose="02020603050405020304" pitchFamily="18" charset="0"/>
              </a:rPr>
            </a:br>
            <a:endParaRPr lang="vi-VN" b="1"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6CDFA3EB-73A6-367A-6D6D-307AF23AC4BF}"/>
              </a:ext>
            </a:extLst>
          </p:cNvPr>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373455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1320800"/>
          </a:xfrm>
        </p:spPr>
        <p:txBody>
          <a:bodyPr>
            <a:normAutofit/>
          </a:bodyPr>
          <a:lstStyle/>
          <a:p>
            <a:pPr algn="just"/>
            <a:r>
              <a:rPr lang="en-US" b="1" dirty="0" err="1">
                <a:latin typeface="Times New Roman" panose="02020603050405020304" pitchFamily="18" charset="0"/>
                <a:cs typeface="Times New Roman" panose="02020603050405020304" pitchFamily="18" charset="0"/>
              </a:rPr>
              <a:t>Giới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thiệu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Nghị</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định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số</a:t>
            </a:r>
            <a:r>
              <a:rPr lang="en-US" b="1" dirty="0">
                <a:latin typeface="Times New Roman" panose="02020603050405020304" pitchFamily="18" charset="0"/>
                <a:cs typeface="Times New Roman" panose="02020603050405020304" pitchFamily="18" charset="0"/>
              </a:rPr>
              <a:t> 45/2022/NĐ-CP </a:t>
            </a:r>
            <a:r>
              <a:rPr lang="en-US" b="1" dirty="0" err="1">
                <a:latin typeface="Times New Roman" panose="02020603050405020304" pitchFamily="18" charset="0"/>
                <a:cs typeface="Times New Roman" panose="02020603050405020304" pitchFamily="18" charset="0"/>
              </a:rPr>
              <a:t>ngày</a:t>
            </a:r>
            <a:r>
              <a:rPr lang="en-US" b="1" dirty="0">
                <a:latin typeface="Times New Roman" panose="02020603050405020304" pitchFamily="18" charset="0"/>
                <a:cs typeface="Times New Roman" panose="02020603050405020304" pitchFamily="18" charset="0"/>
              </a:rPr>
              <a:t> 07/7/2022</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8D8A4208-B21E-7961-6C86-203BC504EA2F}"/>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2209800"/>
            <a:ext cx="6858000" cy="41290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Căn</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cứ</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xây</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dựng</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a:t>
            </a:r>
          </a:p>
          <a:p>
            <a:pPr>
              <a:buFontTx/>
              <a:buChar cha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Phù</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hợp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với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BVMT 2020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và</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Nghị</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08/2022/NĐ-CP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và</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Thông</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tư</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số</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02/2022/TT-BTNMT</a:t>
            </a:r>
          </a:p>
          <a:p>
            <a:pPr>
              <a:buFontTx/>
              <a:buChar cha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Phù</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hợp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với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Xử</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lý</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vi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phạm</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hành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chính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được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sửa</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đổi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bổ</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sung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năm</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2020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và</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Nghị</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số</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181/2021/NĐ-CP</a:t>
            </a:r>
          </a:p>
          <a:p>
            <a:pPr>
              <a:buFontTx/>
              <a:buChar char="-"/>
              <a:defRPr/>
            </a:pP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Đồng</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bộ</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với</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Bộ</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Hình</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sự</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số</a:t>
            </a:r>
            <a:r>
              <a:rPr lang="en-US"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100/2015/QH13</a:t>
            </a:r>
          </a:p>
          <a:p>
            <a:pP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Thời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điểm</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có</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hiệu</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lực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thi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hành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25/8/2022</a:t>
            </a:r>
          </a:p>
        </p:txBody>
      </p:sp>
    </p:spTree>
    <p:extLst>
      <p:ext uri="{BB962C8B-B14F-4D97-AF65-F5344CB8AC3E}">
        <p14:creationId xmlns:p14="http://schemas.microsoft.com/office/powerpoint/2010/main" val="3974399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1320800"/>
          </a:xfrm>
        </p:spPr>
        <p:txBody>
          <a:bodyPr>
            <a:normAutofit/>
          </a:bodyPr>
          <a:lstStyle/>
          <a:p>
            <a:pPr indent="0" algn="ctr">
              <a:spcBef>
                <a:spcPts val="600"/>
              </a:spcBef>
              <a:spcAft>
                <a:spcPts val="600"/>
              </a:spcAft>
              <a:buNone/>
            </a:pPr>
            <a:r>
              <a:rPr lang="vi-VN" b="1" dirty="0">
                <a:solidFill>
                  <a:srgbClr val="92D050"/>
                </a:solidFill>
                <a:latin typeface="Times New Roman" panose="02020603050405020304" pitchFamily="18" charset="0"/>
                <a:ea typeface="Times New Roman" panose="02020603050405020304" pitchFamily="18" charset="0"/>
              </a:rPr>
              <a:t>Tổng quan chung về </a:t>
            </a:r>
            <a:r>
              <a:rPr lang="vi-VN" sz="3600" b="1" dirty="0">
                <a:solidFill>
                  <a:srgbClr val="92D050"/>
                </a:solidFill>
                <a:effectLst/>
                <a:latin typeface="Times New Roman" panose="02020603050405020304" pitchFamily="18" charset="0"/>
                <a:ea typeface="Times New Roman" panose="02020603050405020304" pitchFamily="18" charset="0"/>
              </a:rPr>
              <a:t>Nghị định</a:t>
            </a:r>
            <a:endParaRPr lang="vi-VN" sz="3600" dirty="0">
              <a:solidFill>
                <a:srgbClr val="92D050"/>
              </a:solidFill>
              <a:effectLst/>
              <a:latin typeface="Arial" panose="020B0604020202020204" pitchFamily="34" charset="0"/>
              <a:ea typeface="SimSun" panose="02010600030101010101" pitchFamily="2" charset="-122"/>
            </a:endParaRPr>
          </a:p>
        </p:txBody>
      </p:sp>
      <p:sp>
        <p:nvSpPr>
          <p:cNvPr id="6" name="Slide Number Placeholder 5">
            <a:extLst>
              <a:ext uri="{FF2B5EF4-FFF2-40B4-BE49-F238E27FC236}">
                <a16:creationId xmlns:a16="http://schemas.microsoft.com/office/drawing/2014/main" id="{40A3DE6A-74B1-EF15-6D1C-9A8DDA946240}"/>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71628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l">
              <a:spcBef>
                <a:spcPts val="600"/>
              </a:spcBef>
              <a:spcAft>
                <a:spcPts val="600"/>
              </a:spcAft>
              <a:buNone/>
            </a:pPr>
            <a:r>
              <a:rPr lang="vi-VN" sz="2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Bố cục của Nghị định</a:t>
            </a:r>
            <a:endParaRPr lang="vi-VN" sz="2200" dirty="0">
              <a:effectLst/>
              <a:latin typeface="Times New Roman" panose="02020603050405020304" pitchFamily="18" charset="0"/>
              <a:ea typeface="SimSun" panose="02010600030101010101" pitchFamily="2" charset="-122"/>
              <a:cs typeface="Times New Roman" panose="02020603050405020304" pitchFamily="18" charset="0"/>
            </a:endParaRPr>
          </a:p>
          <a:p>
            <a:pPr indent="0" algn="just">
              <a:spcBef>
                <a:spcPts val="600"/>
              </a:spcBef>
              <a:spcAft>
                <a:spcPts val="600"/>
              </a:spcAft>
              <a:buNone/>
            </a:pPr>
            <a:r>
              <a:rPr lang="nl-NL" sz="2200" spc="2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Nghị định gồm 04 chương, 78 điều</a:t>
            </a:r>
            <a:r>
              <a:rPr lang="vi-VN" sz="2200" spc="2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vi-VN" sz="2200" spc="20" dirty="0">
                <a:effectLst/>
                <a:latin typeface="Times New Roman" panose="02020603050405020304" pitchFamily="18" charset="0"/>
                <a:ea typeface="SimSun" panose="02010600030101010101" pitchFamily="2" charset="-122"/>
                <a:cs typeface="Times New Roman" panose="02020603050405020304" pitchFamily="18" charset="0"/>
              </a:rPr>
              <a:t> cụ thể như sau: </a:t>
            </a:r>
            <a:endParaRPr lang="vi-VN" sz="22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0215" algn="just">
              <a:spcBef>
                <a:spcPts val="600"/>
              </a:spcBef>
              <a:spcAft>
                <a:spcPts val="600"/>
              </a:spcAft>
            </a:pPr>
            <a:r>
              <a:rPr lang="vi-VN" sz="2200" b="1" kern="1600" dirty="0">
                <a:effectLst/>
                <a:latin typeface="Times New Roman" panose="02020603050405020304" pitchFamily="18" charset="0"/>
                <a:ea typeface="Times New Roman" panose="02020603050405020304" pitchFamily="18" charset="0"/>
                <a:cs typeface="Times New Roman" panose="02020603050405020304" pitchFamily="18" charset="0"/>
              </a:rPr>
              <a:t>Chương I</a:t>
            </a:r>
            <a:r>
              <a:rPr lang="en-US" sz="2200" b="1" kern="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0" kern="16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vi-VN" sz="2200" b="0" kern="1600" dirty="0">
                <a:effectLst/>
                <a:latin typeface="Times New Roman" panose="02020603050405020304" pitchFamily="18" charset="0"/>
                <a:ea typeface="Times New Roman" panose="02020603050405020304" pitchFamily="18" charset="0"/>
                <a:cs typeface="Times New Roman" panose="02020603050405020304" pitchFamily="18" charset="0"/>
              </a:rPr>
              <a:t>hững quy định chung</a:t>
            </a:r>
            <a:r>
              <a:rPr lang="en-US" sz="2200" b="0" kern="1600" dirty="0">
                <a:effectLst/>
                <a:latin typeface="Times New Roman" panose="02020603050405020304" pitchFamily="18" charset="0"/>
                <a:ea typeface="Times New Roman" panose="02020603050405020304" pitchFamily="18" charset="0"/>
                <a:cs typeface="Times New Roman" panose="02020603050405020304" pitchFamily="18" charset="0"/>
              </a:rPr>
              <a:t> (8 </a:t>
            </a:r>
            <a:r>
              <a:rPr lang="en-US" sz="2200" b="0" kern="1600"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200" b="0" kern="16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b="1" kern="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Bef>
                <a:spcPts val="600"/>
              </a:spcBef>
              <a:spcAft>
                <a:spcPts val="600"/>
              </a:spcAft>
            </a:pPr>
            <a:r>
              <a:rPr lang="en-US" sz="2200" b="1" dirty="0" err="1">
                <a:effectLst/>
                <a:latin typeface="Times New Roman" panose="02020603050405020304" pitchFamily="18" charset="0"/>
                <a:ea typeface="Times New Roman" panose="02020603050405020304" pitchFamily="18" charset="0"/>
                <a:cs typeface="Times New Roman" panose="02020603050405020304" pitchFamily="18" charset="0"/>
              </a:rPr>
              <a:t>Chương</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 II: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vi</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phạm</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lĩnh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vực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bảo</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vệ</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mức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xử</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phạt</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biện</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pháp</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khắc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phục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hậu</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quả</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(47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0215" algn="just">
              <a:spcBef>
                <a:spcPts val="600"/>
              </a:spcBef>
              <a:spcAft>
                <a:spcPts val="600"/>
              </a:spcAft>
            </a:pPr>
            <a:r>
              <a:rPr lang="en-US" sz="2200" b="1" dirty="0" err="1">
                <a:effectLst/>
                <a:latin typeface="Times New Roman" panose="02020603050405020304" pitchFamily="18" charset="0"/>
                <a:ea typeface="Times New Roman" panose="02020603050405020304" pitchFamily="18" charset="0"/>
                <a:cs typeface="Times New Roman" panose="02020603050405020304" pitchFamily="18" charset="0"/>
              </a:rPr>
              <a:t>Chương</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 III: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Thẩm</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quyền</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thủ</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tục</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xử</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phạt</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phạm</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 (20 </a:t>
            </a:r>
            <a:r>
              <a:rPr lang="en-US" sz="2200"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22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0215" algn="just">
              <a:spcBef>
                <a:spcPts val="600"/>
              </a:spcBef>
              <a:spcAft>
                <a:spcPts val="600"/>
              </a:spcAft>
            </a:pPr>
            <a:r>
              <a:rPr lang="en-US" sz="2200" b="1" dirty="0" err="1">
                <a:effectLst/>
                <a:latin typeface="Times New Roman" panose="02020603050405020304" pitchFamily="18" charset="0"/>
                <a:ea typeface="Times New Roman" panose="02020603050405020304" pitchFamily="18" charset="0"/>
                <a:cs typeface="Times New Roman" panose="02020603050405020304" pitchFamily="18" charset="0"/>
              </a:rPr>
              <a:t>Chương</a:t>
            </a: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 IV:  </a:t>
            </a:r>
            <a:r>
              <a:rPr lang="en-US" sz="2200" dirty="0">
                <a:effectLst/>
                <a:latin typeface="Times New Roman" panose="02020603050405020304" pitchFamily="18" charset="0"/>
                <a:ea typeface="SimSun" panose="02010600030101010101" pitchFamily="2" charset="-122"/>
                <a:cs typeface="Times New Roman" panose="02020603050405020304" pitchFamily="18" charset="0"/>
              </a:rPr>
              <a:t>Đ</a:t>
            </a:r>
            <a:r>
              <a:rPr lang="vi-VN" sz="2200" dirty="0">
                <a:effectLst/>
                <a:latin typeface="Times New Roman" panose="02020603050405020304" pitchFamily="18" charset="0"/>
                <a:ea typeface="SimSun" panose="02010600030101010101" pitchFamily="2" charset="-122"/>
                <a:cs typeface="Times New Roman" panose="02020603050405020304" pitchFamily="18" charset="0"/>
              </a:rPr>
              <a:t>iều khoản thi hành</a:t>
            </a:r>
            <a:r>
              <a:rPr lang="en-US" sz="2200" dirty="0">
                <a:effectLst/>
                <a:latin typeface="Times New Roman" panose="02020603050405020304" pitchFamily="18" charset="0"/>
                <a:ea typeface="SimSun" panose="02010600030101010101" pitchFamily="2" charset="-122"/>
                <a:cs typeface="Times New Roman" panose="02020603050405020304" pitchFamily="18" charset="0"/>
              </a:rPr>
              <a:t> (03 </a:t>
            </a:r>
            <a:r>
              <a:rPr lang="en-US" sz="2200" dirty="0" err="1">
                <a:effectLst/>
                <a:latin typeface="Times New Roman" panose="02020603050405020304" pitchFamily="18" charset="0"/>
                <a:ea typeface="SimSun" panose="02010600030101010101" pitchFamily="2" charset="-122"/>
                <a:cs typeface="Times New Roman" panose="02020603050405020304" pitchFamily="18" charset="0"/>
              </a:rPr>
              <a:t>điều</a:t>
            </a:r>
            <a:r>
              <a:rPr lang="en-US" sz="2200" dirty="0">
                <a:effectLst/>
                <a:latin typeface="Times New Roman" panose="02020603050405020304" pitchFamily="18" charset="0"/>
                <a:ea typeface="SimSun" panose="02010600030101010101" pitchFamily="2" charset="-122"/>
                <a:cs typeface="Times New Roman" panose="02020603050405020304" pitchFamily="18" charset="0"/>
              </a:rPr>
              <a:t>)</a:t>
            </a:r>
            <a:endParaRPr lang="vi-VN" sz="2200" dirty="0">
              <a:effectLst/>
              <a:latin typeface="Times New Roman" panose="02020603050405020304" pitchFamily="18" charset="0"/>
              <a:ea typeface="SimSun" panose="02010600030101010101" pitchFamily="2" charset="-122"/>
              <a:cs typeface="Times New Roman" panose="02020603050405020304" pitchFamily="18" charset="0"/>
            </a:endParaRPr>
          </a:p>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316430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1320800"/>
          </a:xfrm>
        </p:spPr>
        <p:txBody>
          <a:bodyPr>
            <a:normAutofit/>
          </a:bodyPr>
          <a:lstStyle/>
          <a:p>
            <a:pPr algn="ctr"/>
            <a:r>
              <a:rPr lang="en-US" b="1" dirty="0" err="1">
                <a:latin typeface="Times New Roman" panose="02020603050405020304" pitchFamily="18" charset="0"/>
                <a:cs typeface="Times New Roman" panose="02020603050405020304" pitchFamily="18" charset="0"/>
              </a:rPr>
              <a:t>Nội</a:t>
            </a:r>
            <a:r>
              <a:rPr lang="en-US" b="1" dirty="0">
                <a:latin typeface="Times New Roman" panose="02020603050405020304" pitchFamily="18" charset="0"/>
                <a:cs typeface="Times New Roman" panose="02020603050405020304" pitchFamily="18" charset="0"/>
              </a:rPr>
              <a:t> dung </a:t>
            </a:r>
            <a:r>
              <a:rPr lang="en-US" b="1" dirty="0" err="1">
                <a:latin typeface="Times New Roman" panose="02020603050405020304" pitchFamily="18" charset="0"/>
                <a:cs typeface="Times New Roman" panose="02020603050405020304" pitchFamily="18" charset="0"/>
              </a:rPr>
              <a:t>quy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định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mới</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7418F81-CCA6-EF65-8CB5-49375FE5586E}"/>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533400" y="1600200"/>
            <a:ext cx="7543800" cy="4738688"/>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457200" defTabSz="914400" eaLnBrk="0" fontAlgn="base" hangingPunct="0">
              <a:spcBef>
                <a:spcPct val="0"/>
              </a:spcBef>
              <a:spcAft>
                <a:spcPct val="0"/>
              </a:spcAft>
              <a:buClrTx/>
              <a:buSzTx/>
              <a:buNone/>
            </a:pP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Vi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phạm</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quy</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định</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về</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Giấy</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phép</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vi-V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vi-V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đăng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ký</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endParaRPr lang="vi-VN" altLang="zh-CN" dirty="0">
              <a:solidFill>
                <a:schemeClr val="tx1"/>
              </a:solidFill>
              <a:latin typeface="Times New Roman" panose="02020603050405020304" pitchFamily="18" charset="0"/>
              <a:cs typeface="Times New Roman" panose="02020603050405020304" pitchFamily="18" charset="0"/>
            </a:endParaRPr>
          </a:p>
          <a:p>
            <a:pPr marL="0" lvl="0" indent="450850" defTabSz="914400" eaLnBrk="0" fontAlgn="base" hangingPunct="0">
              <a:spcBef>
                <a:spcPct val="0"/>
              </a:spcBef>
              <a:spcAft>
                <a:spcPct val="0"/>
              </a:spcAft>
              <a:buClrTx/>
              <a:buSzTx/>
              <a:buNone/>
            </a:pP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Vi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phạm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các</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quy</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định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về</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vận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hành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thử</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nghiệm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trình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xử</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lý</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thải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sau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được</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cấp</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phép</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và</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vận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hành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trình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bảo</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vệ</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endParaRPr lang="vi-VN" altLang="zh-CN" dirty="0">
              <a:solidFill>
                <a:schemeClr val="tx1"/>
              </a:solidFill>
              <a:latin typeface="Times New Roman" panose="02020603050405020304" pitchFamily="18" charset="0"/>
              <a:cs typeface="Times New Roman" panose="02020603050405020304" pitchFamily="18" charset="0"/>
            </a:endParaRPr>
          </a:p>
          <a:p>
            <a:pPr marL="0" lvl="0" indent="450850" defTabSz="914400" eaLnBrk="0" fontAlgn="base" hangingPunct="0">
              <a:spcBef>
                <a:spcPct val="0"/>
              </a:spcBef>
              <a:spcAft>
                <a:spcPct val="0"/>
              </a:spcAft>
              <a:buClrTx/>
              <a:buSzTx/>
              <a:buNone/>
            </a:pP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Vi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phạm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quy</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định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về</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trách</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nhiệm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tái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chế</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gom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xử</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lý</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thải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của</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tổ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chức</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cá</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nhân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sản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xuất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nhập</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khẩu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endParaRPr lang="vi-VN" altLang="zh-CN" dirty="0">
              <a:solidFill>
                <a:schemeClr val="tx1"/>
              </a:solidFill>
              <a:latin typeface="Times New Roman" panose="02020603050405020304" pitchFamily="18" charset="0"/>
              <a:cs typeface="Times New Roman" panose="02020603050405020304" pitchFamily="18" charset="0"/>
            </a:endParaRPr>
          </a:p>
          <a:p>
            <a:pPr marL="0" lvl="0" indent="450850" defTabSz="914400" eaLnBrk="0" fontAlgn="base" hangingPunct="0">
              <a:spcBef>
                <a:spcPct val="0"/>
              </a:spcBef>
              <a:spcAft>
                <a:spcPct val="0"/>
              </a:spcAft>
              <a:buClrTx/>
              <a:buSzTx/>
              <a:buNone/>
            </a:pP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phạm</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môi</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altLang="zh-CN"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trong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quản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lý</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các</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ô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nhiễm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khó</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phân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hủy</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và</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nguyên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liệu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nhiên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liệu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vật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liệu</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sản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phẩm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hàng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hóa</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có</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chứa</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ô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nhiễm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khó</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phân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hủy</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endParaRPr lang="vi-VN" altLang="zh-CN" dirty="0">
              <a:solidFill>
                <a:schemeClr val="tx1"/>
              </a:solidFill>
              <a:latin typeface="Times New Roman" panose="02020603050405020304" pitchFamily="18" charset="0"/>
              <a:cs typeface="Times New Roman" panose="02020603050405020304" pitchFamily="18" charset="0"/>
            </a:endParaRPr>
          </a:p>
          <a:p>
            <a:pPr marL="0" lvl="0" indent="450850" defTabSz="914400" eaLnBrk="0" fontAlgn="base" hangingPunct="0">
              <a:spcBef>
                <a:spcPct val="0"/>
              </a:spcBef>
              <a:spcAft>
                <a:spcPct val="0"/>
              </a:spcAft>
              <a:buClrTx/>
              <a:buSzTx/>
              <a:buNone/>
            </a:pP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Vi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phạm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u="sng"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d</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án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nhãn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và</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bố</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tin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có</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chứa</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ô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nhiễm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khó</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phân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hủy</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endParaRPr lang="vi-VN" altLang="zh-CN" dirty="0">
              <a:solidFill>
                <a:schemeClr val="tx1"/>
              </a:solidFill>
              <a:latin typeface="Times New Roman" panose="02020603050405020304" pitchFamily="18" charset="0"/>
              <a:cs typeface="Times New Roman" panose="02020603050405020304" pitchFamily="18" charset="0"/>
            </a:endParaRPr>
          </a:p>
          <a:p>
            <a:pPr marL="0" lvl="0" indent="450850" defTabSz="914400" eaLnBrk="0" fontAlgn="base" hangingPunct="0">
              <a:spcBef>
                <a:spcPct val="0"/>
              </a:spcBef>
              <a:spcAft>
                <a:spcPct val="0"/>
              </a:spcAft>
              <a:buClrTx/>
              <a:buSzTx/>
              <a:buNone/>
            </a:pP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Vi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phạm</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bố</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tin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quan</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trắc</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chất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lượng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khai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thông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tin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môi</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trường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cung</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cấp</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cập</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dirty="0" err="1">
                <a:solidFill>
                  <a:schemeClr val="tx1"/>
                </a:solidFill>
                <a:latin typeface="Times New Roman" panose="02020603050405020304" pitchFamily="18" charset="0"/>
                <a:ea typeface="SimSun" panose="02010600030101010101" pitchFamily="2" charset="-122"/>
                <a:cs typeface="Times New Roman" panose="02020603050405020304" pitchFamily="18" charset="0"/>
              </a:rPr>
              <a:t>nhật</a:t>
            </a:r>
            <a:r>
              <a:rPr lang="en-US" altLang="zh-CN"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thông</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tin,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dữ</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liệu</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cho</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cơ</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sở</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dữ</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liệu</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trường</a:t>
            </a:r>
            <a:endParaRPr lang="en-US"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lang="en-US" altLang="ko-KR"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Vi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phạm</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đối</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thực</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quy</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bảo</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vệ</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môi</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trường</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di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sản</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thiên</a:t>
            </a:r>
            <a:r>
              <a:rPr kumimoji="0" lang="en-US" altLang="zh-CN" b="0" i="0"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zh-CN" b="0" i="0"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nhiên</a:t>
            </a:r>
            <a:r>
              <a:rPr kumimoji="0" lang="en-US" altLang="zh-CN" b="0" i="0" u="sng"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endParaRPr kumimoji="0" lang="vi-VN" altLang="zh-CN"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Vi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phạm</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sử</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dụng</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dịch</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vụ</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hệ</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sinh</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thái</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tự</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nhiên</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t>
            </a:r>
            <a:endParaRPr kumimoji="0" lang="vi-VN" altLang="zh-CN"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Vi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phạm</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các</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quy</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về</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giảm</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nhẹ</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phát</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thải</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khí</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nhà</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kính</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và</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bảo</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vệ</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tầng</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ô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dôn</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Vi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phạm</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quy</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về</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thực</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hiện</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quan</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trắc</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môi</a:t>
            </a:r>
            <a:r>
              <a:rPr kumimoji="0" lang="en-US" altLang="zh-CN"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b="0" i="0" u="none" strike="noStrike" cap="none" normalizeH="0" baseline="0" dirty="0" err="1">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kumimoji="0" lang="en-US" altLang="zh-CN" b="0" i="0" u="sng"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t>
            </a:r>
            <a:r>
              <a:rPr kumimoji="0" lang="vi-VN" altLang="zh-CN"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lvl="0" indent="450850" defTabSz="914400" eaLnBrk="0" fontAlgn="base" hangingPunct="0">
              <a:spcBef>
                <a:spcPct val="0"/>
              </a:spcBef>
              <a:spcAft>
                <a:spcPct val="0"/>
              </a:spcAft>
              <a:buClrTx/>
              <a:buSzTx/>
              <a:buNone/>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797955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1320800"/>
          </a:xfrm>
        </p:spPr>
        <p:txBody>
          <a:bodyPr>
            <a:normAutofit fontScale="90000"/>
          </a:bodyPr>
          <a:lstStyle/>
          <a:p>
            <a:pPr algn="just"/>
            <a:r>
              <a:rPr lang="en-US" sz="3600" b="1" dirty="0" err="1">
                <a:effectLst/>
                <a:latin typeface="Times New Roman" panose="02020603050405020304" pitchFamily="18" charset="0"/>
                <a:ea typeface="SimSun" panose="02010600030101010101" pitchFamily="2" charset="-122"/>
              </a:rPr>
              <a:t>Các</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nội</a:t>
            </a:r>
            <a:r>
              <a:rPr lang="en-US" sz="3600" b="1" dirty="0">
                <a:effectLst/>
                <a:latin typeface="Times New Roman" panose="02020603050405020304" pitchFamily="18" charset="0"/>
                <a:ea typeface="SimSun" panose="02010600030101010101" pitchFamily="2" charset="-122"/>
              </a:rPr>
              <a:t> dung </a:t>
            </a:r>
            <a:r>
              <a:rPr lang="en-US" sz="3600" b="1" dirty="0" err="1">
                <a:effectLst/>
                <a:latin typeface="Times New Roman" panose="02020603050405020304" pitchFamily="18" charset="0"/>
                <a:ea typeface="SimSun" panose="02010600030101010101" pitchFamily="2" charset="-122"/>
              </a:rPr>
              <a:t>kế</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thừa</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Nghị</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155/2016/NĐ-CP </a:t>
            </a:r>
            <a:r>
              <a:rPr lang="en-US" sz="3600" b="1" dirty="0" err="1">
                <a:effectLst/>
                <a:latin typeface="Times New Roman" panose="02020603050405020304" pitchFamily="18" charset="0"/>
                <a:ea typeface="SimSun" panose="02010600030101010101" pitchFamily="2" charset="-122"/>
              </a:rPr>
              <a:t>và</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Nghị</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55/2021/NĐ-CP</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07575125-3B7E-9FEF-437C-AA4B0B013BB5}"/>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2590800"/>
            <a:ext cx="6934200" cy="37480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Vi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các</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về</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xả</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nước</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bụi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khí</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có</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chứa</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các</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thông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số</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thông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thường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thông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số</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nguy</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hại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vào</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vi-VN" sz="20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Vi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các</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về</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tiếng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ồn</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độ</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rung;</a:t>
            </a:r>
            <a:endParaRPr lang="vi-VN" sz="20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Vi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về</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hoạt</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động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quản</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lý</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nhà</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nước</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thanh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tra</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kiểm</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tra</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xử</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phạt</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hành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chính</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về</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bảo</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vệ</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0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sz="2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vi-VN" sz="2000" dirty="0">
              <a:effectLst/>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826583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4197-9479-7CDA-96AE-3F14ABCC6A8F}"/>
              </a:ext>
            </a:extLst>
          </p:cNvPr>
          <p:cNvSpPr>
            <a:spLocks noGrp="1"/>
          </p:cNvSpPr>
          <p:nvPr>
            <p:ph type="title"/>
          </p:nvPr>
        </p:nvSpPr>
        <p:spPr/>
        <p:txBody>
          <a:bodyPr>
            <a:normAutofit fontScale="90000"/>
          </a:bodyPr>
          <a:lstStyle/>
          <a:p>
            <a:pPr algn="ctr"/>
            <a:r>
              <a:rPr lang="en-US" b="1" dirty="0" err="1">
                <a:latin typeface="Times New Roman" panose="02020603050405020304" pitchFamily="18" charset="0"/>
                <a:cs typeface="Times New Roman" panose="02020603050405020304" pitchFamily="18" charset="0"/>
              </a:rPr>
              <a:t>Điểm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mức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phạt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biện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pháp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phạt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bổ</a:t>
            </a:r>
            <a:r>
              <a:rPr lang="en-US" b="1" dirty="0">
                <a:latin typeface="Times New Roman" panose="02020603050405020304" pitchFamily="18" charset="0"/>
                <a:cs typeface="Times New Roman" panose="02020603050405020304" pitchFamily="18" charset="0"/>
              </a:rPr>
              <a:t> sung  </a:t>
            </a:r>
            <a:r>
              <a:rPr lang="en-US" b="1" dirty="0" err="1">
                <a:latin typeface="Times New Roman" panose="02020603050405020304" pitchFamily="18" charset="0"/>
                <a:cs typeface="Times New Roman" panose="02020603050405020304" pitchFamily="18" charset="0"/>
              </a:rPr>
              <a:t>và</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biện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pháp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khắc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phục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hậu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quả</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F7D1DE6-E6E5-DE00-5E84-EC938DE963E6}"/>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Subtitle 2">
            <a:extLst>
              <a:ext uri="{FF2B5EF4-FFF2-40B4-BE49-F238E27FC236}">
                <a16:creationId xmlns:a16="http://schemas.microsoft.com/office/drawing/2014/main" id="{30B1C851-232D-C07A-AE8E-B07AC75F3C3E}"/>
              </a:ext>
            </a:extLst>
          </p:cNvPr>
          <p:cNvSpPr txBox="1">
            <a:spLocks/>
          </p:cNvSpPr>
          <p:nvPr/>
        </p:nvSpPr>
        <p:spPr>
          <a:xfrm>
            <a:off x="914400" y="2286000"/>
            <a:ext cx="6553200" cy="35448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Điều</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chỉnh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mức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xử</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phạt</a:t>
            </a: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a:p>
            <a:pP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Bổ</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sung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biện</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pháp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xử</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phạt</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bổ</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sung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phù</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hợp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với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Luật</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BVMT 2020</a:t>
            </a:r>
          </a:p>
          <a:p>
            <a:pPr>
              <a:defRPr/>
            </a:pP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Chỉ</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quy</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định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biện</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pháp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khắc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phục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hậu</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quả</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đối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với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các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nhóm</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hành</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vi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ra</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gây</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hậu</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quả</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và</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buộc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phải</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sử</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dụng</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các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biện</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pháp</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để</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khắc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phục</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hậu</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quả</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r>
              <a:rPr lang="en-US" altLang="ko-KR" sz="2000" dirty="0" err="1">
                <a:solidFill>
                  <a:schemeClr val="tx1"/>
                </a:solidFill>
                <a:latin typeface="Times New Roman" panose="02020603050405020304" pitchFamily="18" charset="0"/>
                <a:ea typeface="굴림" panose="020B0600000101010101" pitchFamily="34" charset="-127"/>
                <a:cs typeface="Times New Roman" panose="02020603050405020304" pitchFamily="18" charset="0"/>
              </a:rPr>
              <a:t>đó</a:t>
            </a:r>
            <a:r>
              <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rPr>
              <a:t>. </a:t>
            </a:r>
          </a:p>
          <a:p>
            <a:pPr marL="0" indent="0">
              <a:buNone/>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a:p>
            <a:pPr marL="0" indent="0">
              <a:buFont typeface="Arial" panose="020B0604020202020204" pitchFamily="34" charset="0"/>
              <a:buNone/>
              <a:defRPr/>
            </a:pPr>
            <a:endParaRPr lang="en-US" altLang="ko-KR" dirty="0">
              <a:solidFill>
                <a:srgbClr val="3E8EDE"/>
              </a:solidFill>
              <a:latin typeface="Arial" panose="020B0604020202020204" pitchFamily="34" charset="0"/>
              <a:ea typeface="굴림" panose="020B0600000101010101" pitchFamily="34" charset="-127"/>
              <a:cs typeface="Arial" panose="020B0604020202020204" pitchFamily="34" charset="0"/>
            </a:endParaRPr>
          </a:p>
        </p:txBody>
      </p:sp>
    </p:spTree>
    <p:extLst>
      <p:ext uri="{BB962C8B-B14F-4D97-AF65-F5344CB8AC3E}">
        <p14:creationId xmlns:p14="http://schemas.microsoft.com/office/powerpoint/2010/main" val="1241080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81000"/>
            <a:ext cx="6629402" cy="990600"/>
          </a:xfrm>
        </p:spPr>
        <p:txBody>
          <a:bodyPr>
            <a:normAutofit fontScale="90000"/>
          </a:bodyPr>
          <a:lstStyle/>
          <a:p>
            <a:pPr algn="ctr"/>
            <a:r>
              <a:rPr lang="en-US" sz="3600" b="1" dirty="0" err="1">
                <a:effectLst/>
                <a:latin typeface="Times New Roman" panose="02020603050405020304" pitchFamily="18" charset="0"/>
                <a:ea typeface="SimSun" panose="02010600030101010101" pitchFamily="2" charset="-122"/>
              </a:rPr>
              <a:t>Về</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mức</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xử</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phạt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tại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Nghị</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45/2022/NĐ-CP</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04FE8A70-4E0A-0E0C-5A08-D80C5131355A}"/>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533400" y="1600200"/>
            <a:ext cx="7086600" cy="47386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sz="1700" dirty="0" err="1">
                <a:solidFill>
                  <a:srgbClr val="000000"/>
                </a:solidFill>
                <a:latin typeface="Times New Roman" panose="02020603050405020304" pitchFamily="18" charset="0"/>
                <a:ea typeface="SimSun" panose="02010600030101010101" pitchFamily="2" charset="-122"/>
              </a:rPr>
              <a:t>Đ</a:t>
            </a:r>
            <a:r>
              <a:rPr lang="en-US" sz="1700" dirty="0" err="1">
                <a:solidFill>
                  <a:srgbClr val="000000"/>
                </a:solidFill>
                <a:effectLst/>
                <a:latin typeface="Times New Roman" panose="02020603050405020304" pitchFamily="18" charset="0"/>
                <a:ea typeface="SimSun" panose="02010600030101010101" pitchFamily="2" charset="-122"/>
              </a:rPr>
              <a:t>ược</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điều</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chỉnh</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phù</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hợp</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với</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yêu</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cầu</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quản</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lý</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và</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thực</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tiễn</a:t>
            </a:r>
            <a:endParaRPr lang="en-US" sz="1700" dirty="0">
              <a:solidFill>
                <a:srgbClr val="000000"/>
              </a:solidFill>
              <a:effectLst/>
              <a:latin typeface="Times New Roman" panose="02020603050405020304" pitchFamily="18" charset="0"/>
              <a:ea typeface="SimSun" panose="02010600030101010101" pitchFamily="2" charset="-122"/>
            </a:endParaRPr>
          </a:p>
          <a:p>
            <a:pPr indent="457200" algn="just">
              <a:spcBef>
                <a:spcPts val="600"/>
              </a:spcBef>
              <a:spcAft>
                <a:spcPts val="600"/>
              </a:spcAft>
            </a:pPr>
            <a:r>
              <a:rPr lang="en-US" sz="1700" dirty="0" err="1">
                <a:solidFill>
                  <a:srgbClr val="000000"/>
                </a:solidFill>
                <a:effectLst/>
                <a:latin typeface="Times New Roman" panose="02020603050405020304" pitchFamily="18" charset="0"/>
                <a:ea typeface="SimSun" panose="02010600030101010101" pitchFamily="2" charset="-122"/>
              </a:rPr>
              <a:t>Tăng</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mức</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xử</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phạt</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effectLst/>
                <a:latin typeface="Times New Roman" panose="02020603050405020304" pitchFamily="18" charset="0"/>
                <a:ea typeface="Calibri" panose="020F0502020204030204" pitchFamily="34" charset="0"/>
              </a:rPr>
              <a:t>đối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với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nhóm</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hành</a:t>
            </a:r>
            <a:r>
              <a:rPr lang="en-US" sz="1700" dirty="0">
                <a:effectLst/>
                <a:latin typeface="Times New Roman" panose="02020603050405020304" pitchFamily="18" charset="0"/>
                <a:ea typeface="Calibri" panose="020F0502020204030204" pitchFamily="34" charset="0"/>
              </a:rPr>
              <a:t> vi </a:t>
            </a:r>
            <a:r>
              <a:rPr lang="en-US" sz="1700" dirty="0" err="1">
                <a:effectLst/>
                <a:latin typeface="Times New Roman" panose="02020603050405020304" pitchFamily="18" charset="0"/>
                <a:ea typeface="Calibri" panose="020F0502020204030204" pitchFamily="34" charset="0"/>
              </a:rPr>
              <a:t>cố</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tình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xả</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trộm</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xả</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lén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xả</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chất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thải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qua </a:t>
            </a:r>
            <a:r>
              <a:rPr lang="en-US" sz="1700" dirty="0" err="1">
                <a:effectLst/>
                <a:latin typeface="Times New Roman" panose="02020603050405020304" pitchFamily="18" charset="0"/>
                <a:ea typeface="Calibri" panose="020F0502020204030204" pitchFamily="34" charset="0"/>
              </a:rPr>
              <a:t>xử</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lý</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ra</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ngoài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môi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trường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gây</a:t>
            </a:r>
            <a:r>
              <a:rPr lang="en-US" sz="1700" dirty="0">
                <a:effectLst/>
                <a:latin typeface="Times New Roman" panose="02020603050405020304" pitchFamily="18" charset="0"/>
                <a:ea typeface="Calibri" panose="020F0502020204030204" pitchFamily="34" charset="0"/>
              </a:rPr>
              <a:t> ô </a:t>
            </a:r>
            <a:r>
              <a:rPr lang="en-US" sz="1700" dirty="0" err="1">
                <a:effectLst/>
                <a:latin typeface="Times New Roman" panose="02020603050405020304" pitchFamily="18" charset="0"/>
                <a:ea typeface="Calibri" panose="020F0502020204030204" pitchFamily="34" charset="0"/>
              </a:rPr>
              <a:t>nhiễm</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môi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trường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như</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xây</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lắp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lắp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đặt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thiết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bị</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đường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ống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hoặc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các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đường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thải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khác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để</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xả</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chất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thải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qua </a:t>
            </a:r>
            <a:r>
              <a:rPr lang="en-US" sz="1700" dirty="0" err="1">
                <a:effectLst/>
                <a:latin typeface="Times New Roman" panose="02020603050405020304" pitchFamily="18" charset="0"/>
                <a:ea typeface="Calibri" panose="020F0502020204030204" pitchFamily="34" charset="0"/>
              </a:rPr>
              <a:t>xử</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lý</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ra</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môi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trường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xây</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lắp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trình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bảo</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vệ</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môi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trường</a:t>
            </a:r>
            <a:r>
              <a:rPr lang="en-US" sz="1700" dirty="0">
                <a:effectLst/>
                <a:latin typeface="Times New Roman" panose="02020603050405020304" pitchFamily="18" charset="0"/>
                <a:ea typeface="Calibri" panose="020F0502020204030204" pitchFamily="34" charset="0"/>
              </a:rPr>
              <a:t>… </a:t>
            </a:r>
            <a:r>
              <a:rPr lang="en-US" sz="1700" dirty="0" err="1">
                <a:solidFill>
                  <a:srgbClr val="000000"/>
                </a:solidFill>
                <a:effectLst/>
                <a:latin typeface="Times New Roman" panose="02020603050405020304" pitchFamily="18" charset="0"/>
                <a:ea typeface="SimSun" panose="02010600030101010101" pitchFamily="2" charset="-122"/>
              </a:rPr>
              <a:t>đến</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mức</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tối</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err="1">
                <a:solidFill>
                  <a:srgbClr val="000000"/>
                </a:solidFill>
                <a:effectLst/>
                <a:latin typeface="Times New Roman" panose="02020603050405020304" pitchFamily="18" charset="0"/>
                <a:ea typeface="SimSun" panose="02010600030101010101" pitchFamily="2" charset="-122"/>
              </a:rPr>
              <a:t>đa</a:t>
            </a:r>
            <a:r>
              <a:rPr lang="en-US" sz="1700" dirty="0">
                <a:solidFill>
                  <a:srgbClr val="000000"/>
                </a:solidFill>
                <a:effectLst/>
                <a:latin typeface="Times New Roman" panose="02020603050405020304" pitchFamily="18" charset="0"/>
                <a:ea typeface="SimSun" panose="02010600030101010101" pitchFamily="2" charset="-122"/>
              </a:rPr>
              <a:t> </a:t>
            </a:r>
            <a:r>
              <a:rPr lang="en-US" sz="1700" dirty="0">
                <a:effectLst/>
                <a:latin typeface="Times New Roman" panose="02020603050405020304" pitchFamily="18" charset="0"/>
                <a:ea typeface="Calibri" panose="020F0502020204030204" pitchFamily="34" charset="0"/>
              </a:rPr>
              <a:t>(01 </a:t>
            </a:r>
            <a:r>
              <a:rPr lang="en-US" sz="1700" dirty="0" err="1">
                <a:effectLst/>
                <a:latin typeface="Times New Roman" panose="02020603050405020304" pitchFamily="18" charset="0"/>
                <a:ea typeface="Calibri" panose="020F0502020204030204" pitchFamily="34" charset="0"/>
              </a:rPr>
              <a:t>tỷ</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đối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với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cá</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nhân</a:t>
            </a:r>
            <a:r>
              <a:rPr lang="en-US" sz="1700" dirty="0">
                <a:effectLst/>
                <a:latin typeface="Times New Roman" panose="02020603050405020304" pitchFamily="18" charset="0"/>
                <a:ea typeface="Calibri" panose="020F0502020204030204" pitchFamily="34" charset="0"/>
              </a:rPr>
              <a:t>; 02 </a:t>
            </a:r>
            <a:r>
              <a:rPr lang="en-US" sz="1700" dirty="0" err="1">
                <a:effectLst/>
                <a:latin typeface="Times New Roman" panose="02020603050405020304" pitchFamily="18" charset="0"/>
                <a:ea typeface="Calibri" panose="020F0502020204030204" pitchFamily="34" charset="0"/>
              </a:rPr>
              <a:t>tỷ</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đối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với</a:t>
            </a:r>
            <a:r>
              <a:rPr lang="en-US" sz="1700" dirty="0">
                <a:effectLst/>
                <a:latin typeface="Times New Roman" panose="02020603050405020304" pitchFamily="18" charset="0"/>
                <a:ea typeface="Calibri" panose="020F0502020204030204" pitchFamily="34" charset="0"/>
              </a:rPr>
              <a:t> tổ </a:t>
            </a:r>
            <a:r>
              <a:rPr lang="en-US" sz="1700" dirty="0" err="1">
                <a:effectLst/>
                <a:latin typeface="Times New Roman" panose="02020603050405020304" pitchFamily="18" charset="0"/>
                <a:ea typeface="Calibri" panose="020F0502020204030204" pitchFamily="34" charset="0"/>
              </a:rPr>
              <a:t>chức</a:t>
            </a:r>
            <a:r>
              <a:rPr lang="en-US" sz="1700" dirty="0">
                <a:effectLst/>
                <a:latin typeface="Times New Roman" panose="02020603050405020304" pitchFamily="18" charset="0"/>
                <a:ea typeface="Calibri" panose="020F0502020204030204" pitchFamily="34" charset="0"/>
              </a:rPr>
              <a:t>)</a:t>
            </a:r>
            <a:endParaRPr lang="vi-VN" sz="1700" dirty="0">
              <a:effectLst/>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Giảm</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mức</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phạt</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đối</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với</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rPr>
              <a:t>các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nhóm</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hành</a:t>
            </a:r>
            <a:r>
              <a:rPr lang="en-US" sz="1700" dirty="0">
                <a:effectLst/>
                <a:latin typeface="Times New Roman" panose="02020603050405020304" pitchFamily="18" charset="0"/>
                <a:ea typeface="Calibri" panose="020F0502020204030204" pitchFamily="34" charset="0"/>
              </a:rPr>
              <a:t> vi </a:t>
            </a:r>
            <a:r>
              <a:rPr lang="en-US" sz="1700" dirty="0" err="1">
                <a:effectLst/>
                <a:latin typeface="Times New Roman" panose="02020603050405020304" pitchFamily="18" charset="0"/>
                <a:ea typeface="Calibri" panose="020F0502020204030204" pitchFamily="34" charset="0"/>
              </a:rPr>
              <a:t>xảy</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ra</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cộng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để</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phù</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hợp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với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thẩm</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quyền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xử</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của</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nhiều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lực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lượng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địa</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phương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như</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chiến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sỹ</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an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tối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đa</a:t>
            </a:r>
            <a:r>
              <a:rPr lang="en-US" sz="1700" dirty="0">
                <a:effectLst/>
                <a:latin typeface="Times New Roman" panose="02020603050405020304" pitchFamily="18" charset="0"/>
                <a:ea typeface="Calibri" panose="020F0502020204030204" pitchFamily="34" charset="0"/>
              </a:rPr>
              <a:t> 500.000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hoặc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trưởng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an </a:t>
            </a:r>
            <a:r>
              <a:rPr lang="en-US" sz="1700" dirty="0" err="1">
                <a:effectLst/>
                <a:latin typeface="Times New Roman" panose="02020603050405020304" pitchFamily="18" charset="0"/>
                <a:ea typeface="Calibri" panose="020F0502020204030204" pitchFamily="34" charset="0"/>
              </a:rPr>
              <a:t>cấp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xã</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trưởng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đồn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an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tối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đa</a:t>
            </a:r>
            <a:r>
              <a:rPr lang="en-US" sz="1700" dirty="0">
                <a:effectLst/>
                <a:latin typeface="Times New Roman" panose="02020603050405020304" pitchFamily="18" charset="0"/>
                <a:ea typeface="Calibri" panose="020F0502020204030204" pitchFamily="34" charset="0"/>
              </a:rPr>
              <a:t> 2,5 </a:t>
            </a:r>
            <a:r>
              <a:rPr lang="en-US" sz="1700" dirty="0" err="1">
                <a:effectLst/>
                <a:latin typeface="Times New Roman" panose="02020603050405020304" pitchFamily="18" charset="0"/>
                <a:ea typeface="Calibri" panose="020F0502020204030204" pitchFamily="34" charset="0"/>
              </a:rPr>
              <a:t>triệu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p>
          <a:p>
            <a:pPr indent="457200" algn="just">
              <a:spcBef>
                <a:spcPts val="600"/>
              </a:spcBef>
              <a:spcAft>
                <a:spcPts val="600"/>
              </a:spcAft>
            </a:pPr>
            <a:r>
              <a:rPr lang="en-US" sz="1700" dirty="0" err="1">
                <a:effectLst/>
                <a:latin typeface="Times New Roman" panose="02020603050405020304" pitchFamily="18" charset="0"/>
                <a:ea typeface="Calibri" panose="020F0502020204030204" pitchFamily="34" charset="0"/>
              </a:rPr>
              <a:t>Hành</a:t>
            </a:r>
            <a:r>
              <a:rPr lang="en-US" sz="1700" dirty="0">
                <a:effectLst/>
                <a:latin typeface="Times New Roman" panose="02020603050405020304" pitchFamily="18" charset="0"/>
                <a:ea typeface="Calibri" panose="020F0502020204030204" pitchFamily="34" charset="0"/>
              </a:rPr>
              <a:t> vi </a:t>
            </a:r>
            <a:r>
              <a:rPr lang="en-US" sz="1700" dirty="0" err="1">
                <a:effectLst/>
                <a:latin typeface="Times New Roman" panose="02020603050405020304" pitchFamily="18" charset="0"/>
                <a:ea typeface="Calibri" panose="020F0502020204030204" pitchFamily="34" charset="0"/>
              </a:rPr>
              <a:t>vứt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thải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bỏ</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đầu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mẩu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và</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tàn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thuốc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lá</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đúng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quy</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định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mức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tiền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từ</a:t>
            </a:r>
            <a:r>
              <a:rPr lang="en-US" sz="1700" dirty="0">
                <a:effectLst/>
                <a:latin typeface="Times New Roman" panose="02020603050405020304" pitchFamily="18" charset="0"/>
                <a:ea typeface="Calibri" panose="020F0502020204030204" pitchFamily="34" charset="0"/>
              </a:rPr>
              <a:t> 100.000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đến</a:t>
            </a:r>
            <a:r>
              <a:rPr lang="en-US" sz="1700" dirty="0">
                <a:effectLst/>
                <a:latin typeface="Times New Roman" panose="02020603050405020304" pitchFamily="18" charset="0"/>
                <a:ea typeface="Calibri" panose="020F0502020204030204" pitchFamily="34" charset="0"/>
              </a:rPr>
              <a:t> 150.000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và</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hành</a:t>
            </a:r>
            <a:r>
              <a:rPr lang="en-US" sz="1700" dirty="0">
                <a:effectLst/>
                <a:latin typeface="Times New Roman" panose="02020603050405020304" pitchFamily="18" charset="0"/>
                <a:ea typeface="Calibri" panose="020F0502020204030204" pitchFamily="34" charset="0"/>
              </a:rPr>
              <a:t> vi </a:t>
            </a:r>
            <a:r>
              <a:rPr lang="en-US" sz="1700" dirty="0" err="1">
                <a:effectLst/>
                <a:latin typeface="Times New Roman" panose="02020603050405020304" pitchFamily="18" charset="0"/>
                <a:ea typeface="Calibri" panose="020F0502020204030204" pitchFamily="34" charset="0"/>
              </a:rPr>
              <a:t>vệ</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sinh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cá</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nhân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tiểu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tiện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tiện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đúng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quy</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định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khu</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chung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cư</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thương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dịch</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vụ</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hoặc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nơi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cộng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mức</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tiền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từ</a:t>
            </a:r>
            <a:r>
              <a:rPr lang="en-US" sz="1700" dirty="0">
                <a:effectLst/>
                <a:latin typeface="Times New Roman" panose="02020603050405020304" pitchFamily="18" charset="0"/>
                <a:ea typeface="Calibri" panose="020F0502020204030204" pitchFamily="34" charset="0"/>
              </a:rPr>
              <a:t> 150.000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đến</a:t>
            </a:r>
            <a:r>
              <a:rPr lang="en-US" sz="1700" dirty="0">
                <a:effectLst/>
                <a:latin typeface="Times New Roman" panose="02020603050405020304" pitchFamily="18" charset="0"/>
                <a:ea typeface="Calibri" panose="020F0502020204030204" pitchFamily="34" charset="0"/>
              </a:rPr>
              <a:t> 250.000 </a:t>
            </a:r>
            <a:r>
              <a:rPr lang="en-US" sz="1700" dirty="0" err="1">
                <a:effectLst/>
                <a:latin typeface="Times New Roman" panose="02020603050405020304" pitchFamily="18" charset="0"/>
                <a:ea typeface="Calibri" panose="020F0502020204030204" pitchFamily="34" charset="0"/>
              </a:rPr>
              <a:t>đồng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có</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thể</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áp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dụng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phạt</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tại</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chỗ</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không</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cần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lập</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biên</a:t>
            </a:r>
            <a:r>
              <a:rPr lang="en-US" sz="1700" dirty="0">
                <a:effectLst/>
                <a:latin typeface="Times New Roman" panose="02020603050405020304" pitchFamily="18" charset="0"/>
                <a:ea typeface="Calibri" panose="020F0502020204030204" pitchFamily="34" charset="0"/>
              </a:rPr>
              <a:t> </a:t>
            </a:r>
            <a:r>
              <a:rPr lang="en-US" sz="1700" dirty="0" err="1">
                <a:effectLst/>
                <a:latin typeface="Times New Roman" panose="02020603050405020304" pitchFamily="18" charset="0"/>
                <a:ea typeface="Calibri" panose="020F0502020204030204" pitchFamily="34" charset="0"/>
              </a:rPr>
              <a:t>bản</a:t>
            </a:r>
            <a:endParaRPr lang="vi-VN" sz="1700" dirty="0">
              <a:effectLst/>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131074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81000"/>
            <a:ext cx="6629402" cy="990600"/>
          </a:xfrm>
        </p:spPr>
        <p:txBody>
          <a:bodyPr>
            <a:normAutofit fontScale="90000"/>
          </a:bodyPr>
          <a:lstStyle/>
          <a:p>
            <a:pPr algn="ctr"/>
            <a:r>
              <a:rPr lang="en-US" sz="3600" b="1" dirty="0" err="1">
                <a:effectLst/>
                <a:latin typeface="Times New Roman" panose="02020603050405020304" pitchFamily="18" charset="0"/>
                <a:ea typeface="SimSun" panose="02010600030101010101" pitchFamily="2" charset="-122"/>
              </a:rPr>
              <a:t>Về</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biện</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pháp</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xử</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phạt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bổ</a:t>
            </a:r>
            <a:r>
              <a:rPr lang="en-US" sz="3600" b="1" dirty="0">
                <a:effectLst/>
                <a:latin typeface="Times New Roman" panose="02020603050405020304" pitchFamily="18" charset="0"/>
                <a:ea typeface="SimSun" panose="02010600030101010101" pitchFamily="2" charset="-122"/>
              </a:rPr>
              <a:t> sung </a:t>
            </a:r>
            <a:br>
              <a:rPr lang="en-US" sz="3600" b="1" dirty="0">
                <a:effectLst/>
                <a:latin typeface="Times New Roman" panose="02020603050405020304" pitchFamily="18" charset="0"/>
                <a:ea typeface="SimSun" panose="02010600030101010101" pitchFamily="2" charset="-122"/>
              </a:rPr>
            </a:br>
            <a:r>
              <a:rPr lang="en-US" sz="3600" b="1" dirty="0">
                <a:effectLst/>
                <a:latin typeface="Times New Roman" panose="02020603050405020304" pitchFamily="18" charset="0"/>
                <a:ea typeface="SimSun" panose="02010600030101010101" pitchFamily="2" charset="-122"/>
              </a:rPr>
              <a:t>(</a:t>
            </a:r>
            <a:r>
              <a:rPr lang="en-US" sz="3600" b="1" dirty="0" err="1">
                <a:effectLst/>
                <a:latin typeface="Times New Roman" panose="02020603050405020304" pitchFamily="18" charset="0"/>
                <a:ea typeface="SimSun" panose="02010600030101010101" pitchFamily="2" charset="-122"/>
              </a:rPr>
              <a:t>Điều</a:t>
            </a:r>
            <a:r>
              <a:rPr lang="en-US" sz="3600" b="1" dirty="0">
                <a:effectLst/>
                <a:latin typeface="Times New Roman" panose="02020603050405020304" pitchFamily="18" charset="0"/>
                <a:ea typeface="SimSun" panose="02010600030101010101" pitchFamily="2" charset="-122"/>
              </a:rPr>
              <a:t> 4 NĐ45)</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94182463-F63C-11BA-9494-FB84D1E625B9}"/>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600200"/>
            <a:ext cx="6781800" cy="47386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Các</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biện</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pháp</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xử</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phạt</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bổ</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sung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đã</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quy</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định</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tại</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Nghị</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định</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số</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155/2016/NĐ-CP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và</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Nghị</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định</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số</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55/2021/NĐ-CP</a:t>
            </a:r>
          </a:p>
          <a:p>
            <a:pPr indent="457200" algn="just">
              <a:spcBef>
                <a:spcPts val="600"/>
              </a:spcBef>
              <a:spcAft>
                <a:spcPts val="600"/>
              </a:spcAft>
            </a:pP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Bổ</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sung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quy</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định</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biện</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pháp</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xử</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phạt</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bổ</a:t>
            </a:r>
            <a:r>
              <a:rPr lang="en-US"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sung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tước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quyền</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sử</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dụng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giấy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phép</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đối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với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một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số</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nghiêm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trọng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có</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nguy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cơ</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gây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ô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nhiễm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cao</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như</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các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vi-VN" spc="-20" dirty="0">
                <a:effectLst/>
                <a:latin typeface="Times New Roman" panose="02020603050405020304" pitchFamily="18" charset="0"/>
                <a:ea typeface="SimSun" panose="02010600030101010101" pitchFamily="2" charset="-122"/>
                <a:cs typeface="Times New Roman" panose="02020603050405020304" pitchFamily="18" charset="0"/>
              </a:rPr>
              <a:t>xây lắp, lắp đặt thiết bị, đường ống hoặc các đường thải khác để xả chất thải không qua xử lý ra môi trường; </a:t>
            </a:r>
            <a:r>
              <a:rPr lang="vi-VN" spc="-10" dirty="0">
                <a:effectLst/>
                <a:latin typeface="Times New Roman" panose="02020603050405020304" pitchFamily="18" charset="0"/>
                <a:ea typeface="SimSun" panose="02010600030101010101" pitchFamily="2" charset="-122"/>
                <a:cs typeface="Times New Roman" panose="02020603050405020304" pitchFamily="18" charset="0"/>
              </a:rPr>
              <a:t>không xây lắp công trình bảo vệ môi trường theo quy định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các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xả</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nước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khí</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vượt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chuẩn</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kỹ</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thuật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nhiều</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lần</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nghiêm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trọng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đến</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mức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bị</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đình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chỉ</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gây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ô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nhiễm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đất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nước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không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khí</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gây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ô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nhiễm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môi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trường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kéo</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dài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phạm</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quy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định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của</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cơ</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sở</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xử</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lý</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chất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thải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nguy</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hại</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đến</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mức</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bị</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đình</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chỉ</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hoạt</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động</a:t>
            </a:r>
            <a:r>
              <a:rPr lang="en-US"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p>
          <a:p>
            <a:pPr indent="457200" algn="just">
              <a:spcBef>
                <a:spcPts val="600"/>
              </a:spcBef>
              <a:spcAft>
                <a:spcPts val="600"/>
              </a:spcAft>
            </a:pP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tước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quyền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giấy</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phép</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môi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đồng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nghĩa</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tổ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nhân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đó</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đủ</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điều</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kiện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hoạt</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sản</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xuất</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doanh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vụ</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spcBef>
                <a:spcPts val="600"/>
              </a:spcBef>
              <a:spcAft>
                <a:spcPts val="600"/>
              </a:spcAft>
            </a:pPr>
            <a:endParaRPr lang="vi-VN" sz="1600" dirty="0">
              <a:effectLst/>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292215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85800" y="366712"/>
            <a:ext cx="6858001" cy="990600"/>
          </a:xfrm>
        </p:spPr>
        <p:txBody>
          <a:bodyPr>
            <a:normAutofit fontScale="90000"/>
          </a:bodyPr>
          <a:lstStyle/>
          <a:p>
            <a:pPr algn="ctr"/>
            <a:r>
              <a:rPr lang="en-US" sz="3600" b="1" dirty="0" err="1">
                <a:effectLst/>
                <a:latin typeface="Times New Roman" panose="02020603050405020304" pitchFamily="18" charset="0"/>
                <a:ea typeface="SimSun" panose="02010600030101010101" pitchFamily="2" charset="-122"/>
              </a:rPr>
              <a:t>Bổ</a:t>
            </a:r>
            <a:r>
              <a:rPr lang="en-US" sz="3600" b="1" dirty="0">
                <a:effectLst/>
                <a:latin typeface="Times New Roman" panose="02020603050405020304" pitchFamily="18" charset="0"/>
                <a:ea typeface="SimSun" panose="02010600030101010101" pitchFamily="2" charset="-122"/>
              </a:rPr>
              <a:t> sung </a:t>
            </a:r>
            <a:r>
              <a:rPr lang="en-US" sz="3600" b="1" dirty="0" err="1">
                <a:effectLst/>
                <a:latin typeface="Times New Roman" panose="02020603050405020304" pitchFamily="18" charset="0"/>
                <a:ea typeface="SimSun" panose="02010600030101010101" pitchFamily="2" charset="-122"/>
              </a:rPr>
              <a:t>cách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tính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lợi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bất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hợp</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pháp</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Điều</a:t>
            </a:r>
            <a:r>
              <a:rPr lang="en-US" sz="3600" b="1" dirty="0">
                <a:effectLst/>
                <a:latin typeface="Times New Roman" panose="02020603050405020304" pitchFamily="18" charset="0"/>
                <a:ea typeface="SimSun" panose="02010600030101010101" pitchFamily="2" charset="-122"/>
              </a:rPr>
              <a:t> 4 NĐ45)</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0EF4880-7B4B-57CF-FA32-74A79275CFCF}"/>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685800" y="1600200"/>
            <a:ext cx="6934200" cy="48910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Biện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buộc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nộp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lại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lợi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bất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gây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tại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Luật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tại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Nghị</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effectLst/>
                <a:latin typeface="Times New Roman" panose="02020603050405020304" pitchFamily="18" charset="0"/>
                <a:ea typeface="Calibri" panose="020F0502020204030204" pitchFamily="34" charset="0"/>
                <a:cs typeface="Times New Roman" panose="02020603050405020304" pitchFamily="18" charset="0"/>
              </a:rPr>
              <a:t> 155/2016/NĐ-CP,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tuy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nhiên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việc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áp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thống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nhất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cách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lợi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bất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nêu</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trên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endParaRPr lang="vi-VN"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Điểm</a:t>
            </a:r>
            <a:r>
              <a:rPr lang="en-US" dirty="0">
                <a:latin typeface="Times New Roman" panose="02020603050405020304" pitchFamily="18" charset="0"/>
                <a:ea typeface="SimSun" panose="02010600030101010101" pitchFamily="2" charset="-122"/>
                <a:cs typeface="Times New Roman" panose="02020603050405020304" pitchFamily="18" charset="0"/>
              </a:rPr>
              <a:t> g </a:t>
            </a:r>
            <a:r>
              <a:rPr lang="en-US" dirty="0" err="1">
                <a:latin typeface="Times New Roman" panose="02020603050405020304" pitchFamily="18" charset="0"/>
                <a:ea typeface="SimSun" panose="02010600030101010101" pitchFamily="2" charset="-122"/>
                <a:cs typeface="Times New Roman" panose="02020603050405020304" pitchFamily="18" charset="0"/>
              </a:rPr>
              <a:t>khoản</a:t>
            </a:r>
            <a:r>
              <a:rPr lang="en-US" dirty="0">
                <a:latin typeface="Times New Roman" panose="02020603050405020304" pitchFamily="18" charset="0"/>
                <a:ea typeface="SimSun" panose="02010600030101010101" pitchFamily="2" charset="-122"/>
                <a:cs typeface="Times New Roman" panose="02020603050405020304" pitchFamily="18" charset="0"/>
              </a:rPr>
              <a:t> 3 </a:t>
            </a:r>
            <a:r>
              <a:rPr lang="en-US" dirty="0" err="1">
                <a:latin typeface="Times New Roman" panose="02020603050405020304" pitchFamily="18" charset="0"/>
                <a:ea typeface="SimSun" panose="02010600030101010101" pitchFamily="2" charset="-122"/>
                <a:cs typeface="Times New Roman" panose="02020603050405020304" pitchFamily="18" charset="0"/>
              </a:rPr>
              <a:t>Điều</a:t>
            </a:r>
            <a:r>
              <a:rPr lang="en-US" dirty="0">
                <a:latin typeface="Times New Roman" panose="02020603050405020304" pitchFamily="18" charset="0"/>
                <a:ea typeface="SimSun" panose="02010600030101010101" pitchFamily="2" charset="-122"/>
                <a:cs typeface="Times New Roman" panose="02020603050405020304" pitchFamily="18" charset="0"/>
              </a:rPr>
              <a:t> 4 </a:t>
            </a:r>
            <a:r>
              <a:rPr lang="en-US" dirty="0" err="1">
                <a:latin typeface="Times New Roman" panose="02020603050405020304" pitchFamily="18" charset="0"/>
                <a:ea typeface="SimSun" panose="02010600030101010101" pitchFamily="2" charset="-122"/>
                <a:cs typeface="Times New Roman" panose="02020603050405020304" pitchFamily="18" charset="0"/>
              </a:rPr>
              <a:t>Nghị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45/2022/NĐ-CP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cụ</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thể</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cách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xác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lợi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bất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hợp</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pháp</a:t>
            </a:r>
            <a:endParaRPr lang="en-US" dirty="0">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Một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vi </a:t>
            </a:r>
            <a:r>
              <a:rPr lang="en-US" dirty="0" err="1">
                <a:latin typeface="Times New Roman" panose="02020603050405020304" pitchFamily="18" charset="0"/>
                <a:ea typeface="SimSun" panose="02010600030101010101" pitchFamily="2" charset="-122"/>
                <a:cs typeface="Times New Roman" panose="02020603050405020304" pitchFamily="18" charset="0"/>
              </a:rPr>
              <a:t>như</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vi-VN" spc="-20" dirty="0">
                <a:effectLst/>
                <a:latin typeface="Times New Roman" panose="02020603050405020304" pitchFamily="18" charset="0"/>
                <a:ea typeface="Times New Roman" panose="02020603050405020304" pitchFamily="18" charset="0"/>
                <a:cs typeface="Times New Roman" panose="02020603050405020304" pitchFamily="18" charset="0"/>
              </a:rPr>
              <a:t>xây lắp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xử</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thải</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đúng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pc="-20" dirty="0">
                <a:effectLst/>
                <a:latin typeface="Times New Roman" panose="02020603050405020304" pitchFamily="18" charset="0"/>
                <a:ea typeface="Times New Roman" panose="02020603050405020304" pitchFamily="18" charset="0"/>
                <a:cs typeface="Times New Roman" panose="02020603050405020304" pitchFamily="18" charset="0"/>
              </a:rPr>
              <a:t>theo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Giấy</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phép</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xây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lắp</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bảo</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vệ</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xây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lắp</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lắp</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đặt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thiết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ống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thải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khác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xả</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thải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qua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xử</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vận</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xuyên</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vận</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đúng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đối</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xử</a:t>
            </a:r>
            <a:r>
              <a:rPr lang="vi-VN" spc="-20" dirty="0">
                <a:effectLst/>
                <a:latin typeface="Times New Roman" panose="02020603050405020304" pitchFamily="18" charset="0"/>
                <a:ea typeface="Times New Roman" panose="02020603050405020304" pitchFamily="18" charset="0"/>
                <a:cs typeface="Times New Roman" panose="02020603050405020304" pitchFamily="18" charset="0"/>
              </a:rPr>
              <a:t> lý chất thải theo</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chương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giám</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sát</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kỳ</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trắc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mà</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Giấy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kiện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trắc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4074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8" y="609600"/>
            <a:ext cx="6858001" cy="990600"/>
          </a:xfrm>
        </p:spPr>
        <p:txBody>
          <a:bodyPr>
            <a:normAutofit fontScale="90000"/>
          </a:bodyPr>
          <a:lstStyle/>
          <a:p>
            <a:pPr algn="ctr"/>
            <a:r>
              <a:rPr lang="en-US" sz="3600" b="1" dirty="0" err="1">
                <a:effectLst/>
                <a:latin typeface="Times New Roman" panose="02020603050405020304" pitchFamily="18" charset="0"/>
                <a:ea typeface="SimSun" panose="02010600030101010101" pitchFamily="2" charset="-122"/>
              </a:rPr>
              <a:t>Bổ</a:t>
            </a:r>
            <a:r>
              <a:rPr lang="en-US" sz="3600" b="1" dirty="0">
                <a:effectLst/>
                <a:latin typeface="Times New Roman" panose="02020603050405020304" pitchFamily="18" charset="0"/>
                <a:ea typeface="SimSun" panose="02010600030101010101" pitchFamily="2" charset="-122"/>
              </a:rPr>
              <a:t> sung </a:t>
            </a:r>
            <a:r>
              <a:rPr lang="en-US" sz="3600" b="1" dirty="0" err="1">
                <a:effectLst/>
                <a:latin typeface="Times New Roman" panose="02020603050405020304" pitchFamily="18" charset="0"/>
                <a:ea typeface="SimSun" panose="02010600030101010101" pitchFamily="2" charset="-122"/>
              </a:rPr>
              <a:t>cách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tính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lợi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bất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hợp</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pháp</a:t>
            </a:r>
            <a:br>
              <a:rPr lang="en-US" sz="3600" b="1" dirty="0">
                <a:effectLst/>
                <a:latin typeface="Times New Roman" panose="02020603050405020304" pitchFamily="18" charset="0"/>
                <a:ea typeface="SimSun" panose="02010600030101010101" pitchFamily="2" charset="-122"/>
              </a:rPr>
            </a:b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41BDF88D-B97F-EDFC-C30D-6608AB17D874}"/>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457200" y="1447800"/>
            <a:ext cx="7239000" cy="48910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Cách tính đối với các hành vi làm phát sinh nước thải chưa qua xử lý ra ngoài môi trường: b</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ằng</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ổng lưu lượng nước thải đã xả ra môi trường chưa qua xử lý xác định trong thời gian vi phạm tính theo m</a:t>
            </a:r>
            <a:r>
              <a:rPr lang="vi-VN" sz="1600" baseline="30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vi-VN" sz="1600" baseline="-25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rường hợp không xác định được thì căn cứ kết luận thanh tra, kết quả kiểm toán, hồ sơ cấp GPMT hoặc GPMT thành phần,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ĐTM)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giá dịch vụ xử lý nước thải trên địa bàn tỉnh được UBND cấp tỉnh quyết định ban hành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t>
            </a:r>
            <a:r>
              <a:rPr lang="en-US" sz="1600" baseline="30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(trong trường hợp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UBND </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tỉnh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 ban hành</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thì</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 áp dụng giá dịch vụ xử lý nước thải của KCN có khoảng cách gần nhất so với tổ chức vi phạm</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57200" algn="just">
              <a:spcBef>
                <a:spcPts val="600"/>
              </a:spcBef>
              <a:spcAft>
                <a:spcPts val="600"/>
              </a:spcAft>
            </a:pP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Cách tính đối với các hành vi làm phát sinh khí thải chưa qua xử lý ra ngoài môi trường: </a:t>
            </a:r>
            <a:r>
              <a:rPr lang="en-US" sz="1600" dirty="0" err="1">
                <a:effectLst/>
                <a:latin typeface="Times New Roman" panose="02020603050405020304" pitchFamily="18" charset="0"/>
                <a:ea typeface="Times New Roman" panose="02020603050405020304" pitchFamily="18" charset="0"/>
              </a:rPr>
              <a:t>bằng</a:t>
            </a:r>
            <a:r>
              <a:rPr lang="en-US" sz="1600" dirty="0">
                <a:effectLst/>
                <a:latin typeface="Times New Roman" panose="02020603050405020304" pitchFamily="18" charset="0"/>
                <a:ea typeface="Times New Roman" panose="02020603050405020304" pitchFamily="18" charset="0"/>
              </a:rPr>
              <a:t> l</a:t>
            </a:r>
            <a:r>
              <a:rPr lang="vi-VN" sz="1600" dirty="0">
                <a:effectLst/>
                <a:latin typeface="Times New Roman" panose="02020603050405020304" pitchFamily="18" charset="0"/>
                <a:ea typeface="Times New Roman" panose="02020603050405020304" pitchFamily="18" charset="0"/>
              </a:rPr>
              <a:t>ưu lượng khí thải </a:t>
            </a:r>
            <a:r>
              <a:rPr lang="en-US" sz="1600" dirty="0" err="1">
                <a:effectLst/>
                <a:latin typeface="Times New Roman" panose="02020603050405020304" pitchFamily="18" charset="0"/>
                <a:ea typeface="Times New Roman" panose="02020603050405020304" pitchFamily="18" charset="0"/>
              </a:rPr>
              <a:t>tính</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theo</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m</a:t>
            </a:r>
            <a:r>
              <a:rPr lang="vi-VN" sz="1600" baseline="30000" dirty="0">
                <a:effectLst/>
                <a:latin typeface="Times New Roman" panose="02020603050405020304" pitchFamily="18" charset="0"/>
                <a:ea typeface="Times New Roman" panose="02020603050405020304" pitchFamily="18" charset="0"/>
              </a:rPr>
              <a:t>3</a:t>
            </a:r>
            <a:r>
              <a:rPr lang="vi-VN" sz="1600" dirty="0">
                <a:effectLst/>
                <a:latin typeface="Times New Roman" panose="02020603050405020304" pitchFamily="18" charset="0"/>
                <a:ea typeface="Times New Roman" panose="02020603050405020304" pitchFamily="18" charset="0"/>
              </a:rPr>
              <a:t>/giờ</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trường</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hợp</a:t>
            </a:r>
            <a:r>
              <a:rPr lang="vi-VN" sz="1600" dirty="0">
                <a:effectLst/>
                <a:latin typeface="Times New Roman" panose="02020603050405020304" pitchFamily="18" charset="0"/>
                <a:ea typeface="Times New Roman" panose="02020603050405020304" pitchFamily="18" charset="0"/>
              </a:rPr>
              <a:t> không lắp đặt hệ thống xử lý khí thải, không vận hành hệ thống xử lý khí</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thải</a:t>
            </a:r>
            <a:r>
              <a:rPr lang="vi-VN" sz="1600" dirty="0">
                <a:effectLst/>
                <a:latin typeface="Times New Roman" panose="02020603050405020304" pitchFamily="18" charset="0"/>
                <a:ea typeface="Times New Roman" panose="02020603050405020304" pitchFamily="18" charset="0"/>
              </a:rPr>
              <a:t> thì </a:t>
            </a:r>
            <a:r>
              <a:rPr lang="en-US" sz="1600" dirty="0" err="1">
                <a:effectLst/>
                <a:latin typeface="Times New Roman" panose="02020603050405020304" pitchFamily="18" charset="0"/>
                <a:ea typeface="Times New Roman" panose="02020603050405020304" pitchFamily="18" charset="0"/>
              </a:rPr>
              <a:t>lưu</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lượng</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khí</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thải</a:t>
            </a:r>
            <a:r>
              <a:rPr lang="vi-VN" sz="1600" dirty="0">
                <a:effectLst/>
                <a:latin typeface="Times New Roman" panose="02020603050405020304" pitchFamily="18" charset="0"/>
                <a:ea typeface="Times New Roman" panose="02020603050405020304" pitchFamily="18" charset="0"/>
              </a:rPr>
              <a:t> được xác định theo lưu lượng tối đa trong một giờ ghi trong các hồ sơ theo thứ tự ưu tiên: </a:t>
            </a:r>
            <a:r>
              <a:rPr lang="vi-VN" sz="1600" dirty="0">
                <a:effectLst/>
                <a:latin typeface="Times New Roman" panose="02020603050405020304" pitchFamily="18" charset="0"/>
                <a:ea typeface="Times New Roman" panose="02020603050405020304" pitchFamily="18" charset="0"/>
                <a:cs typeface="Times New Roman" panose="02020603050405020304" pitchFamily="18" charset="0"/>
              </a:rPr>
              <a:t>kết luận thanh tra, kết quả kiểm toán, hồ sơ cấp GPMT hoặc GPMT thành phần,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ĐTM</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nhân</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với</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thời gian vi phạm tính theo giờ</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và</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nhân</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với</a:t>
            </a:r>
            <a:r>
              <a:rPr lang="en-US" sz="1600" dirty="0">
                <a:effectLst/>
                <a:latin typeface="Times New Roman" panose="02020603050405020304" pitchFamily="18" charset="0"/>
                <a:ea typeface="Times New Roman" panose="02020603050405020304" pitchFamily="18" charset="0"/>
              </a:rPr>
              <a:t> c</a:t>
            </a:r>
            <a:r>
              <a:rPr lang="vi-VN" sz="1600" dirty="0">
                <a:effectLst/>
                <a:latin typeface="Times New Roman" panose="02020603050405020304" pitchFamily="18" charset="0"/>
                <a:ea typeface="Times New Roman" panose="02020603050405020304" pitchFamily="18" charset="0"/>
              </a:rPr>
              <a:t>hi phí cho việc vận hành hệ thống xử lý khí thải trong </a:t>
            </a:r>
            <a:r>
              <a:rPr lang="en-US" sz="1600" dirty="0" err="1">
                <a:effectLst/>
                <a:latin typeface="Times New Roman" panose="02020603050405020304" pitchFamily="18" charset="0"/>
                <a:ea typeface="Times New Roman" panose="02020603050405020304" pitchFamily="18" charset="0"/>
              </a:rPr>
              <a:t>một</a:t>
            </a:r>
            <a:r>
              <a:rPr lang="vi-VN" sz="1600" dirty="0">
                <a:effectLst/>
                <a:latin typeface="Times New Roman" panose="02020603050405020304" pitchFamily="18" charset="0"/>
                <a:ea typeface="Times New Roman" panose="02020603050405020304" pitchFamily="18" charset="0"/>
              </a:rPr>
              <a:t> giờ gồm: điện, nước, nhân công, hóa chất và vật tư tiêu hao </a:t>
            </a:r>
            <a:r>
              <a:rPr lang="en-US" sz="1600" dirty="0" err="1">
                <a:effectLst/>
                <a:latin typeface="Times New Roman" panose="02020603050405020304" pitchFamily="18" charset="0"/>
                <a:ea typeface="Times New Roman" panose="02020603050405020304" pitchFamily="18" charset="0"/>
              </a:rPr>
              <a:t>tính</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theo</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đồng</a:t>
            </a:r>
            <a:r>
              <a:rPr lang="en-US" sz="1600" dirty="0">
                <a:effectLst/>
                <a:latin typeface="Times New Roman" panose="02020603050405020304" pitchFamily="18" charset="0"/>
                <a:ea typeface="Times New Roman" panose="02020603050405020304" pitchFamily="18" charset="0"/>
              </a:rPr>
              <a:t>/m</a:t>
            </a:r>
            <a:r>
              <a:rPr lang="en-US" sz="1600" baseline="30000" dirty="0">
                <a:effectLst/>
                <a:latin typeface="Times New Roman" panose="02020603050405020304" pitchFamily="18" charset="0"/>
                <a:ea typeface="Times New Roman" panose="02020603050405020304" pitchFamily="18" charset="0"/>
              </a:rPr>
              <a:t>3</a:t>
            </a:r>
            <a:r>
              <a:rPr lang="en-US" sz="1600" dirty="0">
                <a:effectLst/>
                <a:latin typeface="Times New Roman" panose="02020603050405020304" pitchFamily="18" charset="0"/>
                <a:ea typeface="Times New Roman" panose="02020603050405020304" pitchFamily="18" charset="0"/>
              </a:rPr>
              <a:t>.</a:t>
            </a:r>
          </a:p>
          <a:p>
            <a:pPr indent="457200" algn="just">
              <a:spcBef>
                <a:spcPts val="600"/>
              </a:spcBef>
              <a:spcAft>
                <a:spcPts val="600"/>
              </a:spcAft>
            </a:pPr>
            <a:r>
              <a:rPr lang="en-US" sz="1600" dirty="0" err="1">
                <a:effectLst/>
                <a:latin typeface="Times New Roman" panose="02020603050405020304" pitchFamily="18" charset="0"/>
                <a:ea typeface="Times New Roman" panose="02020603050405020304" pitchFamily="18" charset="0"/>
              </a:rPr>
              <a:t>Đối</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với</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vi phạm hành chính quy định tại khoản </a:t>
            </a:r>
            <a:r>
              <a:rPr lang="en-US" sz="1600" dirty="0">
                <a:effectLst/>
                <a:latin typeface="Times New Roman" panose="02020603050405020304" pitchFamily="18" charset="0"/>
                <a:ea typeface="Times New Roman" panose="02020603050405020304" pitchFamily="18" charset="0"/>
              </a:rPr>
              <a:t>2, 3, 4</a:t>
            </a:r>
            <a:r>
              <a:rPr lang="vi-VN" sz="1600" dirty="0">
                <a:effectLst/>
                <a:latin typeface="Times New Roman" panose="02020603050405020304" pitchFamily="18" charset="0"/>
                <a:ea typeface="Times New Roman" panose="02020603050405020304" pitchFamily="18" charset="0"/>
              </a:rPr>
              <a:t> Điều 1</a:t>
            </a:r>
            <a:r>
              <a:rPr lang="en-US" sz="1600" dirty="0">
                <a:effectLst/>
                <a:latin typeface="Times New Roman" panose="02020603050405020304" pitchFamily="18" charset="0"/>
                <a:ea typeface="Times New Roman" panose="02020603050405020304" pitchFamily="18" charset="0"/>
              </a:rPr>
              <a:t>6; </a:t>
            </a:r>
            <a:r>
              <a:rPr lang="en-US" sz="1600" dirty="0" err="1">
                <a:effectLst/>
                <a:latin typeface="Times New Roman" panose="02020603050405020304" pitchFamily="18" charset="0"/>
                <a:ea typeface="Times New Roman" panose="02020603050405020304" pitchFamily="18" charset="0"/>
              </a:rPr>
              <a:t>điểm</a:t>
            </a:r>
            <a:r>
              <a:rPr lang="en-US" sz="1600" dirty="0">
                <a:effectLst/>
                <a:latin typeface="Times New Roman" panose="02020603050405020304" pitchFamily="18" charset="0"/>
                <a:ea typeface="Times New Roman" panose="02020603050405020304" pitchFamily="18" charset="0"/>
              </a:rPr>
              <a:t> a </a:t>
            </a:r>
            <a:r>
              <a:rPr lang="en-US" sz="1600" dirty="0" err="1">
                <a:effectLst/>
                <a:latin typeface="Times New Roman" panose="02020603050405020304" pitchFamily="18" charset="0"/>
                <a:ea typeface="Times New Roman" panose="02020603050405020304" pitchFamily="18" charset="0"/>
              </a:rPr>
              <a:t>khoản</a:t>
            </a:r>
            <a:r>
              <a:rPr lang="en-US" sz="1600" dirty="0">
                <a:effectLst/>
                <a:latin typeface="Times New Roman" panose="02020603050405020304" pitchFamily="18" charset="0"/>
                <a:ea typeface="Times New Roman" panose="02020603050405020304" pitchFamily="18" charset="0"/>
              </a:rPr>
              <a:t> 4, 5 </a:t>
            </a:r>
            <a:r>
              <a:rPr lang="en-US" sz="1600" dirty="0" err="1">
                <a:effectLst/>
                <a:latin typeface="Times New Roman" panose="02020603050405020304" pitchFamily="18" charset="0"/>
                <a:ea typeface="Times New Roman" panose="02020603050405020304" pitchFamily="18" charset="0"/>
              </a:rPr>
              <a:t>Điều</a:t>
            </a:r>
            <a:r>
              <a:rPr lang="en-US" sz="1600" dirty="0">
                <a:effectLst/>
                <a:latin typeface="Times New Roman" panose="02020603050405020304" pitchFamily="18" charset="0"/>
                <a:ea typeface="Times New Roman" panose="02020603050405020304" pitchFamily="18" charset="0"/>
              </a:rPr>
              <a:t> 17;</a:t>
            </a:r>
            <a:r>
              <a:rPr lang="vi-VN" sz="1600" dirty="0">
                <a:effectLst/>
                <a:latin typeface="Times New Roman" panose="02020603050405020304" pitchFamily="18" charset="0"/>
                <a:ea typeface="Times New Roman" panose="02020603050405020304" pitchFamily="18" charset="0"/>
              </a:rPr>
              <a:t> khoản 4</a:t>
            </a:r>
            <a:r>
              <a:rPr lang="en-US" sz="1600" dirty="0">
                <a:effectLst/>
                <a:latin typeface="Times New Roman" panose="02020603050405020304" pitchFamily="18" charset="0"/>
                <a:ea typeface="Times New Roman" panose="02020603050405020304" pitchFamily="18" charset="0"/>
              </a:rPr>
              <a:t>,</a:t>
            </a:r>
            <a:r>
              <a:rPr lang="vi-VN" sz="1600" dirty="0">
                <a:effectLst/>
                <a:latin typeface="Times New Roman" panose="02020603050405020304" pitchFamily="18" charset="0"/>
                <a:ea typeface="Times New Roman" panose="02020603050405020304" pitchFamily="18" charset="0"/>
              </a:rPr>
              <a:t> 7 Điều 4</a:t>
            </a:r>
            <a:r>
              <a:rPr lang="en-US" sz="1600" dirty="0">
                <a:effectLst/>
                <a:latin typeface="Times New Roman" panose="02020603050405020304" pitchFamily="18" charset="0"/>
                <a:ea typeface="Times New Roman" panose="02020603050405020304" pitchFamily="18" charset="0"/>
              </a:rPr>
              <a:t>6 </a:t>
            </a:r>
            <a:r>
              <a:rPr lang="en-US" sz="1600" dirty="0" err="1">
                <a:effectLst/>
                <a:latin typeface="Times New Roman" panose="02020603050405020304" pitchFamily="18" charset="0"/>
                <a:ea typeface="Times New Roman" panose="02020603050405020304" pitchFamily="18" charset="0"/>
              </a:rPr>
              <a:t>thì</a:t>
            </a:r>
            <a:r>
              <a:rPr lang="en-US" sz="1600" dirty="0">
                <a:effectLst/>
                <a:latin typeface="Times New Roman" panose="02020603050405020304" pitchFamily="18" charset="0"/>
                <a:ea typeface="Times New Roman" panose="02020603050405020304" pitchFamily="18" charset="0"/>
              </a:rPr>
              <a:t> s</a:t>
            </a:r>
            <a:r>
              <a:rPr lang="vi-VN" sz="1600" dirty="0">
                <a:effectLst/>
                <a:latin typeface="Times New Roman" panose="02020603050405020304" pitchFamily="18" charset="0"/>
                <a:ea typeface="Times New Roman" panose="02020603050405020304" pitchFamily="18" charset="0"/>
              </a:rPr>
              <a:t>ố lợi bất hợp pháp là toàn bộ số tiền mà tổ chức, cá nhân thu được khi thực hiện hành vi vi phạm.</a:t>
            </a:r>
            <a:endParaRPr lang="vi-VN" sz="1600" dirty="0">
              <a:effectLst/>
              <a:latin typeface="Calibri" panose="020F0502020204030204" pitchFamily="34" charset="0"/>
              <a:ea typeface="Calibri" panose="020F0502020204030204" pitchFamily="34" charset="0"/>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920577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457200"/>
            <a:ext cx="6781799" cy="990600"/>
          </a:xfrm>
        </p:spPr>
        <p:txBody>
          <a:bodyPr>
            <a:noAutofit/>
          </a:bodyPr>
          <a:lstStyle/>
          <a:p>
            <a:pPr algn="ctr"/>
            <a:r>
              <a:rPr lang="en-US" sz="3000" b="1" dirty="0" err="1">
                <a:effectLst/>
                <a:latin typeface="Times New Roman" panose="02020603050405020304" pitchFamily="18" charset="0"/>
                <a:ea typeface="SimSun" panose="02010600030101010101" pitchFamily="2" charset="-122"/>
              </a:rPr>
              <a:t>Bổ</a:t>
            </a:r>
            <a:r>
              <a:rPr lang="en-US" sz="3000" b="1" dirty="0">
                <a:effectLst/>
                <a:latin typeface="Times New Roman" panose="02020603050405020304" pitchFamily="18" charset="0"/>
                <a:ea typeface="SimSun" panose="02010600030101010101" pitchFamily="2" charset="-122"/>
              </a:rPr>
              <a:t> sung </a:t>
            </a:r>
            <a:r>
              <a:rPr lang="en-US" sz="3000" b="1" dirty="0" err="1">
                <a:effectLst/>
                <a:latin typeface="Times New Roman" panose="02020603050405020304" pitchFamily="18" charset="0"/>
                <a:ea typeface="SimSun" panose="02010600030101010101" pitchFamily="2" charset="-122"/>
              </a:rPr>
              <a:t>quy</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định</a:t>
            </a:r>
            <a:r>
              <a:rPr lang="en-US" sz="3000" b="1" dirty="0">
                <a:effectLst/>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thời</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điểm</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để</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tính</a:t>
            </a:r>
            <a:r>
              <a:rPr lang="en-US" sz="3000" b="1" dirty="0">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thời</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hiệu</a:t>
            </a:r>
            <a:r>
              <a:rPr lang="en-US" sz="3000" b="1" dirty="0">
                <a:effectLst/>
                <a:latin typeface="Times New Roman" panose="02020603050405020304" pitchFamily="18" charset="0"/>
                <a:ea typeface="SimSun" panose="02010600030101010101" pitchFamily="2" charset="-122"/>
              </a:rPr>
              <a:t> XPVPHC </a:t>
            </a:r>
            <a:r>
              <a:rPr lang="en-US" sz="3000" b="1" dirty="0" err="1">
                <a:effectLst/>
                <a:latin typeface="Times New Roman" panose="02020603050405020304" pitchFamily="18" charset="0"/>
                <a:ea typeface="SimSun" panose="02010600030101010101" pitchFamily="2" charset="-122"/>
              </a:rPr>
              <a:t>đối</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với</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từng</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hành</a:t>
            </a:r>
            <a:r>
              <a:rPr lang="en-US" sz="3000" b="1" dirty="0">
                <a:effectLst/>
                <a:latin typeface="Times New Roman" panose="02020603050405020304" pitchFamily="18" charset="0"/>
                <a:ea typeface="SimSun" panose="02010600030101010101" pitchFamily="2" charset="-122"/>
              </a:rPr>
              <a:t> vi  (</a:t>
            </a:r>
            <a:r>
              <a:rPr lang="en-US" sz="3000" b="1" dirty="0" err="1">
                <a:effectLst/>
                <a:latin typeface="Times New Roman" panose="02020603050405020304" pitchFamily="18" charset="0"/>
                <a:ea typeface="SimSun" panose="02010600030101010101" pitchFamily="2" charset="-122"/>
              </a:rPr>
              <a:t>Điều</a:t>
            </a:r>
            <a:r>
              <a:rPr lang="en-US" sz="3000" b="1" dirty="0">
                <a:effectLst/>
                <a:latin typeface="Times New Roman" panose="02020603050405020304" pitchFamily="18" charset="0"/>
                <a:ea typeface="SimSun" panose="02010600030101010101" pitchFamily="2" charset="-122"/>
              </a:rPr>
              <a:t> 5 NĐ45)</a:t>
            </a:r>
            <a:endParaRPr lang="vi-VN" sz="30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697325F-809E-AAEB-908C-FAE04872593E}"/>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381000" y="1981200"/>
            <a:ext cx="6781800" cy="45862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Điểm</a:t>
            </a:r>
            <a:r>
              <a:rPr lang="en-US" dirty="0">
                <a:latin typeface="Times New Roman" panose="02020603050405020304" pitchFamily="18" charset="0"/>
                <a:ea typeface="SimSun" panose="02010600030101010101" pitchFamily="2" charset="-122"/>
                <a:cs typeface="Times New Roman" panose="02020603050405020304" pitchFamily="18" charset="0"/>
              </a:rPr>
              <a:t> b </a:t>
            </a:r>
            <a:r>
              <a:rPr lang="en-US" dirty="0" err="1">
                <a:latin typeface="Times New Roman" panose="02020603050405020304" pitchFamily="18" charset="0"/>
                <a:ea typeface="SimSun" panose="02010600030101010101" pitchFamily="2" charset="-122"/>
                <a:cs typeface="Times New Roman" panose="02020603050405020304" pitchFamily="18" charset="0"/>
              </a:rPr>
              <a:t>khoản</a:t>
            </a:r>
            <a:r>
              <a:rPr lang="en-US" dirty="0">
                <a:latin typeface="Times New Roman" panose="02020603050405020304" pitchFamily="18" charset="0"/>
                <a:ea typeface="SimSun" panose="02010600030101010101" pitchFamily="2" charset="-122"/>
                <a:cs typeface="Times New Roman" panose="02020603050405020304" pitchFamily="18" charset="0"/>
              </a:rPr>
              <a:t> 1 </a:t>
            </a:r>
            <a:r>
              <a:rPr lang="en-US" dirty="0" err="1">
                <a:latin typeface="Times New Roman" panose="02020603050405020304" pitchFamily="18" charset="0"/>
                <a:ea typeface="SimSun" panose="02010600030101010101" pitchFamily="2" charset="-122"/>
                <a:cs typeface="Times New Roman" panose="02020603050405020304" pitchFamily="18" charset="0"/>
              </a:rPr>
              <a:t>Điều</a:t>
            </a:r>
            <a:r>
              <a:rPr lang="en-US" dirty="0">
                <a:latin typeface="Times New Roman" panose="02020603050405020304" pitchFamily="18" charset="0"/>
                <a:ea typeface="SimSun" panose="02010600030101010101" pitchFamily="2" charset="-122"/>
                <a:cs typeface="Times New Roman" panose="02020603050405020304" pitchFamily="18" charset="0"/>
              </a:rPr>
              <a:t> 6 </a:t>
            </a:r>
            <a:r>
              <a:rPr lang="en-US" dirty="0" err="1">
                <a:latin typeface="Times New Roman" panose="02020603050405020304" pitchFamily="18" charset="0"/>
                <a:ea typeface="SimSun" panose="02010600030101010101" pitchFamily="2" charset="-122"/>
                <a:cs typeface="Times New Roman" panose="02020603050405020304" pitchFamily="18" charset="0"/>
              </a:rPr>
              <a:t>Luật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Xử</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lý</a:t>
            </a:r>
            <a:r>
              <a:rPr lang="en-US" dirty="0">
                <a:latin typeface="Times New Roman" panose="02020603050405020304" pitchFamily="18" charset="0"/>
                <a:ea typeface="SimSun" panose="02010600030101010101" pitchFamily="2" charset="-122"/>
                <a:cs typeface="Times New Roman" panose="02020603050405020304" pitchFamily="18" charset="0"/>
              </a:rPr>
              <a:t> vi </a:t>
            </a:r>
            <a:r>
              <a:rPr lang="en-US" dirty="0" err="1">
                <a:latin typeface="Times New Roman" panose="02020603050405020304" pitchFamily="18" charset="0"/>
                <a:ea typeface="SimSun" panose="02010600030101010101" pitchFamily="2" charset="-122"/>
                <a:cs typeface="Times New Roman" panose="02020603050405020304" pitchFamily="18" charset="0"/>
              </a:rPr>
              <a:t>phạm</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chính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t</a:t>
            </a:r>
            <a:r>
              <a:rPr lang="vi-VN" dirty="0">
                <a:latin typeface="Times New Roman" panose="02020603050405020304" pitchFamily="18" charset="0"/>
                <a:cs typeface="Times New Roman" panose="02020603050405020304" pitchFamily="18" charset="0"/>
              </a:rPr>
              <a:t>hời điểm để tính thời hiệu xử phạt vi phạm hành chính như sau: đối với vi phạm hành chính đã kết thúc thì thời hiệu được tính từ thời điểm chấm dứt hành vi vi phạm; Đối với vi phạm hành chính đang được thực hiện thì thời hiệu được tính từ thời điểm phát hiện hành vi vi phạm.</a:t>
            </a:r>
            <a:endParaRPr lang="en-US" dirty="0">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Nghị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155/2016/NĐ-CP </a:t>
            </a:r>
            <a:r>
              <a:rPr lang="en-US" dirty="0" err="1">
                <a:latin typeface="Times New Roman" panose="02020603050405020304" pitchFamily="18" charset="0"/>
                <a:ea typeface="SimSun" panose="02010600030101010101" pitchFamily="2" charset="-122"/>
                <a:cs typeface="Times New Roman" panose="02020603050405020304" pitchFamily="18" charset="0"/>
              </a:rPr>
              <a:t>không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cụ</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thể</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thời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hiệu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xử</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phạt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đối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với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từng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vi.</a:t>
            </a: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Nghị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55/2021/NĐ-CP </a:t>
            </a:r>
            <a:r>
              <a:rPr lang="en-US" dirty="0" err="1">
                <a:latin typeface="Times New Roman" panose="02020603050405020304" pitchFamily="18" charset="0"/>
                <a:ea typeface="SimSun" panose="02010600030101010101" pitchFamily="2" charset="-122"/>
                <a:cs typeface="Times New Roman" panose="02020603050405020304" pitchFamily="18" charset="0"/>
              </a:rPr>
              <a:t>đã</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thời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điểm</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xác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thời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hiệu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xử</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phạt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đối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với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một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vi </a:t>
            </a:r>
            <a:r>
              <a:rPr lang="en-US" dirty="0" err="1">
                <a:latin typeface="Times New Roman" panose="02020603050405020304" pitchFamily="18" charset="0"/>
                <a:ea typeface="SimSun" panose="02010600030101010101" pitchFamily="2" charset="-122"/>
                <a:cs typeface="Times New Roman" panose="02020603050405020304" pitchFamily="18" charset="0"/>
              </a:rPr>
              <a:t>đang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được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thực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hiện</a:t>
            </a:r>
            <a:endParaRPr lang="en-US" dirty="0">
              <a:effectLst/>
              <a:latin typeface="Times New Roman" panose="02020603050405020304" pitchFamily="18" charset="0"/>
              <a:ea typeface="SimSun" panose="02010600030101010101" pitchFamily="2" charset="-122"/>
              <a:cs typeface="Times New Roman" panose="02020603050405020304" pitchFamily="18" charset="0"/>
            </a:endParaRPr>
          </a:p>
          <a:p>
            <a:pPr indent="457200" algn="just">
              <a:spcBef>
                <a:spcPts val="600"/>
              </a:spcBef>
              <a:spcAft>
                <a:spcPts val="6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Nghị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định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số</a:t>
            </a:r>
            <a:r>
              <a:rPr lang="en-US" dirty="0">
                <a:latin typeface="Times New Roman" panose="02020603050405020304" pitchFamily="18" charset="0"/>
                <a:ea typeface="Calibri" panose="020F0502020204030204" pitchFamily="34" charset="0"/>
                <a:cs typeface="Times New Roman" panose="02020603050405020304" pitchFamily="18" charset="0"/>
              </a:rPr>
              <a:t> 45/2022/NĐ-CP </a:t>
            </a:r>
            <a:r>
              <a:rPr lang="en-US" dirty="0" err="1">
                <a:latin typeface="Times New Roman" panose="02020603050405020304" pitchFamily="18" charset="0"/>
                <a:ea typeface="Calibri" panose="020F0502020204030204" pitchFamily="34" charset="0"/>
                <a:cs typeface="Times New Roman" panose="02020603050405020304" pitchFamily="18" charset="0"/>
              </a:rPr>
              <a:t>bổ</a:t>
            </a:r>
            <a:r>
              <a:rPr lang="en-US" dirty="0">
                <a:latin typeface="Times New Roman" panose="02020603050405020304" pitchFamily="18" charset="0"/>
                <a:ea typeface="Calibri" panose="020F0502020204030204" pitchFamily="34" charset="0"/>
                <a:cs typeface="Times New Roman" panose="02020603050405020304" pitchFamily="18" charset="0"/>
              </a:rPr>
              <a:t> sung </a:t>
            </a:r>
            <a:r>
              <a:rPr lang="en-US" dirty="0" err="1">
                <a:latin typeface="Times New Roman" panose="02020603050405020304" pitchFamily="18" charset="0"/>
                <a:ea typeface="Calibri" panose="020F0502020204030204" pitchFamily="34" charset="0"/>
                <a:cs typeface="Times New Roman" panose="02020603050405020304" pitchFamily="18" charset="0"/>
              </a:rPr>
              <a:t>Điều</a:t>
            </a:r>
            <a:r>
              <a:rPr lang="en-US" dirty="0">
                <a:latin typeface="Times New Roman" panose="02020603050405020304" pitchFamily="18" charset="0"/>
                <a:ea typeface="Calibri" panose="020F0502020204030204" pitchFamily="34" charset="0"/>
                <a:cs typeface="Times New Roman" panose="02020603050405020304" pitchFamily="18" charset="0"/>
              </a:rPr>
              <a:t> 5 </a:t>
            </a:r>
            <a:r>
              <a:rPr lang="en-US" dirty="0" err="1">
                <a:latin typeface="Times New Roman" panose="02020603050405020304" pitchFamily="18" charset="0"/>
                <a:ea typeface="Calibri" panose="020F0502020204030204" pitchFamily="34" charset="0"/>
                <a:cs typeface="Times New Roman" panose="02020603050405020304" pitchFamily="18" charset="0"/>
              </a:rPr>
              <a:t>q</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uy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phạt</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từng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quy</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định</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cụ</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thể</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nhóm</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kết</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thúc</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hành</a:t>
            </a:r>
            <a:r>
              <a:rPr lang="en-US" dirty="0">
                <a:effectLst/>
                <a:latin typeface="Times New Roman" panose="02020603050405020304" pitchFamily="18" charset="0"/>
                <a:ea typeface="SimSun" panose="02010600030101010101" pitchFamily="2" charset="-122"/>
                <a:cs typeface="Times New Roman" panose="02020603050405020304" pitchFamily="18" charset="0"/>
              </a:rPr>
              <a:t> vi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đang</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thực</a:t>
            </a:r>
            <a:r>
              <a:rPr lang="en-US" dirty="0">
                <a:effectLst/>
                <a:latin typeface="Times New Roman" panose="02020603050405020304" pitchFamily="18" charset="0"/>
                <a:ea typeface="SimSun" panose="02010600030101010101" pitchFamily="2" charset="-122"/>
                <a:cs typeface="Times New Roman" panose="02020603050405020304" pitchFamily="18" charset="0"/>
              </a:rPr>
              <a:t> </a:t>
            </a:r>
            <a:r>
              <a:rPr lang="en-US" dirty="0" err="1">
                <a:effectLst/>
                <a:latin typeface="Times New Roman" panose="02020603050405020304" pitchFamily="18" charset="0"/>
                <a:ea typeface="SimSun" panose="02010600030101010101" pitchFamily="2" charset="-122"/>
                <a:cs typeface="Times New Roman" panose="02020603050405020304" pitchFamily="18" charset="0"/>
              </a:rPr>
              <a:t>hiện</a:t>
            </a:r>
            <a:r>
              <a:rPr lang="en-US" dirty="0">
                <a:effectLst/>
                <a:latin typeface="Times New Roman" panose="02020603050405020304" pitchFamily="18" charset="0"/>
                <a:ea typeface="SimSun" panose="02010600030101010101" pitchFamily="2" charset="-122"/>
                <a:cs typeface="Times New Roman" panose="02020603050405020304" pitchFamily="18" charset="0"/>
              </a:rPr>
              <a:t>.</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246440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629492"/>
            <a:ext cx="6781799" cy="990600"/>
          </a:xfrm>
        </p:spPr>
        <p:txBody>
          <a:bodyPr>
            <a:noAutofit/>
          </a:bodyPr>
          <a:lstStyle/>
          <a:p>
            <a:pPr algn="ctr"/>
            <a:r>
              <a:rPr lang="en-US" sz="3000" b="1" dirty="0" err="1">
                <a:effectLst/>
                <a:latin typeface="Times New Roman" panose="02020603050405020304" pitchFamily="18" charset="0"/>
                <a:ea typeface="SimSun" panose="02010600030101010101" pitchFamily="2" charset="-122"/>
              </a:rPr>
              <a:t>Bổ</a:t>
            </a:r>
            <a:r>
              <a:rPr lang="en-US" sz="3000" b="1" dirty="0">
                <a:effectLst/>
                <a:latin typeface="Times New Roman" panose="02020603050405020304" pitchFamily="18" charset="0"/>
                <a:ea typeface="SimSun" panose="02010600030101010101" pitchFamily="2" charset="-122"/>
              </a:rPr>
              <a:t> sung </a:t>
            </a:r>
            <a:r>
              <a:rPr lang="en-US" sz="3000" b="1" dirty="0" err="1">
                <a:effectLst/>
                <a:latin typeface="Times New Roman" panose="02020603050405020304" pitchFamily="18" charset="0"/>
                <a:ea typeface="SimSun" panose="02010600030101010101" pitchFamily="2" charset="-122"/>
              </a:rPr>
              <a:t>quy</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định</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về</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mức</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tiền</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và</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thẩm</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quyền</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xử</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phạt</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Điều</a:t>
            </a:r>
            <a:r>
              <a:rPr lang="en-US" sz="3000" b="1" dirty="0">
                <a:effectLst/>
                <a:latin typeface="Times New Roman" panose="02020603050405020304" pitchFamily="18" charset="0"/>
                <a:ea typeface="SimSun" panose="02010600030101010101" pitchFamily="2" charset="-122"/>
              </a:rPr>
              <a:t> 6 NĐ45)</a:t>
            </a:r>
            <a:endParaRPr lang="vi-VN" sz="30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697325F-809E-AAEB-908C-FAE04872593E}"/>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685800" y="1752600"/>
            <a:ext cx="6477000" cy="4814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defTabSz="914400" eaLnBrk="0" fontAlgn="base" hangingPunct="0">
              <a:spcBef>
                <a:spcPct val="0"/>
              </a:spcBef>
              <a:spcAft>
                <a:spcPct val="0"/>
              </a:spcAft>
              <a:buClrTx/>
              <a:buSzTx/>
              <a:buFont typeface="Wingdings" panose="05000000000000000000" pitchFamily="2" charset="2"/>
              <a:buChar char="Ø"/>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5" name="TextBox 4">
            <a:extLst>
              <a:ext uri="{FF2B5EF4-FFF2-40B4-BE49-F238E27FC236}">
                <a16:creationId xmlns:a16="http://schemas.microsoft.com/office/drawing/2014/main" id="{1AB24B33-A5C9-1CA9-B3CE-C667E92593C6}"/>
              </a:ext>
            </a:extLst>
          </p:cNvPr>
          <p:cNvSpPr txBox="1"/>
          <p:nvPr/>
        </p:nvSpPr>
        <p:spPr>
          <a:xfrm>
            <a:off x="1036223" y="1981200"/>
            <a:ext cx="6172200" cy="3501280"/>
          </a:xfrm>
          <a:prstGeom prst="rect">
            <a:avLst/>
          </a:prstGeom>
          <a:noFill/>
        </p:spPr>
        <p:txBody>
          <a:bodyPr wrap="square">
            <a:spAutoFit/>
          </a:bodyPr>
          <a:lstStyle/>
          <a:p>
            <a:pPr marL="285750" indent="-285750" algn="just">
              <a:lnSpc>
                <a:spcPct val="115000"/>
              </a:lnSpc>
              <a:spcBef>
                <a:spcPts val="900"/>
              </a:spcBef>
              <a:spcAft>
                <a:spcPts val="1000"/>
              </a:spcAft>
              <a:buFont typeface="Wingdings" panose="05000000000000000000" pitchFamily="2" charset="2"/>
              <a:buChar char="Ø"/>
            </a:pPr>
            <a:r>
              <a:rPr lang="vi-VN" sz="1800" spc="-10" dirty="0">
                <a:effectLst/>
                <a:latin typeface="Times New Roman" panose="02020603050405020304" pitchFamily="18" charset="0"/>
                <a:ea typeface="Times New Roman" panose="02020603050405020304" pitchFamily="18" charset="0"/>
              </a:rPr>
              <a:t>Thẩm quyền xử phạt vi phạm hành chính của những người được quy định tại các điều từ Điều 56 đến Điều 67 của Nghị định này là thẩm quyền áp dụng đối với một hành vi vi phạm hành chính của cá nhân. Trong trường hợp phạt tiền, thẩm quyền xử phạt đối với tổ chức gấp 02 lần thẩm quyền xử phạt cá nhân.</a:t>
            </a:r>
            <a:endParaRPr lang="vi-VN" sz="1400" dirty="0">
              <a:effectLst/>
              <a:latin typeface="Calibri" panose="020F0502020204030204" pitchFamily="34" charset="0"/>
              <a:ea typeface="Calibri" panose="020F0502020204030204" pitchFamily="34" charset="0"/>
            </a:endParaRPr>
          </a:p>
          <a:p>
            <a:pPr marL="285750" indent="-285750" algn="just">
              <a:lnSpc>
                <a:spcPct val="115000"/>
              </a:lnSpc>
              <a:spcBef>
                <a:spcPts val="900"/>
              </a:spcBef>
              <a:spcAft>
                <a:spcPts val="1000"/>
              </a:spcAft>
              <a:buFont typeface="Wingdings" panose="05000000000000000000" pitchFamily="2" charset="2"/>
              <a:buChar char="Ø"/>
            </a:pPr>
            <a:r>
              <a:rPr lang="vi-VN" sz="1800" spc="-10" dirty="0">
                <a:effectLst/>
                <a:latin typeface="Times New Roman" panose="02020603050405020304" pitchFamily="18" charset="0"/>
                <a:ea typeface="Times New Roman" panose="02020603050405020304" pitchFamily="18" charset="0"/>
              </a:rPr>
              <a:t>Trường hợp phạt tăng thêm đối với các thông số môi trường vượt quy chuẩn kỹ thuật c</a:t>
            </a:r>
            <a:r>
              <a:rPr lang="en-US" sz="1800" spc="-10" dirty="0" err="1">
                <a:effectLst/>
                <a:latin typeface="Times New Roman" panose="02020603050405020304" pitchFamily="18" charset="0"/>
                <a:ea typeface="Times New Roman" panose="02020603050405020304" pitchFamily="18" charset="0"/>
              </a:rPr>
              <a:t>ủa</a:t>
            </a:r>
            <a:r>
              <a:rPr lang="vi-VN" sz="1800" spc="-10" dirty="0">
                <a:effectLst/>
                <a:latin typeface="Times New Roman" panose="02020603050405020304" pitchFamily="18" charset="0"/>
                <a:ea typeface="Times New Roman" panose="02020603050405020304" pitchFamily="18" charset="0"/>
              </a:rPr>
              <a:t> cùng mẫu ch</a:t>
            </a:r>
            <a:r>
              <a:rPr lang="en-US" sz="1800" spc="-10" dirty="0">
                <a:effectLst/>
                <a:latin typeface="Times New Roman" panose="02020603050405020304" pitchFamily="18" charset="0"/>
                <a:ea typeface="Times New Roman" panose="02020603050405020304" pitchFamily="18" charset="0"/>
              </a:rPr>
              <a:t>ấ</a:t>
            </a:r>
            <a:r>
              <a:rPr lang="vi-VN" sz="1800" spc="-10" dirty="0">
                <a:effectLst/>
                <a:latin typeface="Times New Roman" panose="02020603050405020304" pitchFamily="18" charset="0"/>
                <a:ea typeface="Times New Roman" panose="02020603050405020304" pitchFamily="18" charset="0"/>
              </a:rPr>
              <a:t>t thải, thẩm quyền xử phạt được tính theo hành </a:t>
            </a:r>
            <a:r>
              <a:rPr lang="vi-VN" sz="1800" spc="20" dirty="0">
                <a:effectLst/>
                <a:latin typeface="Times New Roman" panose="02020603050405020304" pitchFamily="18" charset="0"/>
                <a:ea typeface="Times New Roman" panose="02020603050405020304" pitchFamily="18" charset="0"/>
              </a:rPr>
              <a:t>vi vi phạm có mức phạt tiền cao nhất của mẫu chất thải đó bao gồm cả phạt tăng thêm.</a:t>
            </a:r>
            <a:endParaRPr lang="vi-VN"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43642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15686"/>
            <a:ext cx="6781799" cy="990600"/>
          </a:xfrm>
        </p:spPr>
        <p:txBody>
          <a:bodyPr>
            <a:noAutofit/>
          </a:bodyPr>
          <a:lstStyle/>
          <a:p>
            <a:pPr algn="ctr"/>
            <a:r>
              <a:rPr lang="en-US" sz="3000" b="1" dirty="0" err="1">
                <a:effectLst/>
                <a:latin typeface="Times New Roman" panose="02020603050405020304" pitchFamily="18" charset="0"/>
                <a:ea typeface="SimSun" panose="02010600030101010101" pitchFamily="2" charset="-122"/>
              </a:rPr>
              <a:t>Bổ</a:t>
            </a:r>
            <a:r>
              <a:rPr lang="en-US" sz="3000" b="1" dirty="0">
                <a:effectLst/>
                <a:latin typeface="Times New Roman" panose="02020603050405020304" pitchFamily="18" charset="0"/>
                <a:ea typeface="SimSun" panose="02010600030101010101" pitchFamily="2" charset="-122"/>
              </a:rPr>
              <a:t> sung </a:t>
            </a:r>
            <a:r>
              <a:rPr lang="en-US" sz="3000" b="1" dirty="0" err="1">
                <a:effectLst/>
                <a:latin typeface="Times New Roman" panose="02020603050405020304" pitchFamily="18" charset="0"/>
                <a:ea typeface="SimSun" panose="02010600030101010101" pitchFamily="2" charset="-122"/>
              </a:rPr>
              <a:t>quy</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định</a:t>
            </a:r>
            <a:r>
              <a:rPr lang="en-US" sz="3000" b="1" dirty="0">
                <a:effectLst/>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về</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việc</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sử</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dụng</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kết</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quả</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dữ</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liệu</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thu</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được</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từ</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phương</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tiện</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thiết</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bị</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kỹ</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thuật</a:t>
            </a:r>
            <a:r>
              <a:rPr lang="en-US" sz="3000" b="1" dirty="0">
                <a:latin typeface="Times New Roman" panose="02020603050405020304" pitchFamily="18" charset="0"/>
                <a:ea typeface="SimSun" panose="02010600030101010101" pitchFamily="2" charset="-122"/>
              </a:rPr>
              <a:t> (</a:t>
            </a:r>
            <a:r>
              <a:rPr lang="en-US" sz="3000" b="1" dirty="0" err="1">
                <a:latin typeface="Times New Roman" panose="02020603050405020304" pitchFamily="18" charset="0"/>
                <a:ea typeface="SimSun" panose="02010600030101010101" pitchFamily="2" charset="-122"/>
              </a:rPr>
              <a:t>Điều</a:t>
            </a:r>
            <a:r>
              <a:rPr lang="en-US" sz="3000" b="1" dirty="0">
                <a:latin typeface="Times New Roman" panose="02020603050405020304" pitchFamily="18" charset="0"/>
                <a:ea typeface="SimSun" panose="02010600030101010101" pitchFamily="2" charset="-122"/>
              </a:rPr>
              <a:t> 8 NĐ45)</a:t>
            </a:r>
            <a:endParaRPr lang="vi-VN" sz="30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0111BCB-6DE8-B7C8-2991-B4DF77468340}"/>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381000" y="2438400"/>
            <a:ext cx="6781800" cy="29718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Dẫn</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chiếu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việc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sử</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dụng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phương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tiện</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thiết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bị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kỹ</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thuật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nghiệp</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vụ</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và</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dữ</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liệu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được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từ</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phương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tiện</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thiết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bị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kỹ</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thuật</a:t>
            </a:r>
            <a:r>
              <a:rPr lang="en-US" dirty="0">
                <a:latin typeface="Times New Roman" panose="02020603050405020304" pitchFamily="18" charset="0"/>
                <a:ea typeface="SimSun" panose="02010600030101010101" pitchFamily="2" charset="-122"/>
                <a:cs typeface="Times New Roman" panose="02020603050405020304" pitchFamily="18" charset="0"/>
              </a:rPr>
              <a:t> do </a:t>
            </a:r>
            <a:r>
              <a:rPr lang="en-US" dirty="0" err="1">
                <a:latin typeface="Times New Roman" panose="02020603050405020304" pitchFamily="18" charset="0"/>
                <a:ea typeface="SimSun" panose="02010600030101010101" pitchFamily="2" charset="-122"/>
                <a:cs typeface="Times New Roman" panose="02020603050405020304" pitchFamily="18" charset="0"/>
              </a:rPr>
              <a:t>cá</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nhân</a:t>
            </a:r>
            <a:r>
              <a:rPr lang="en-US" dirty="0">
                <a:latin typeface="Times New Roman" panose="02020603050405020304" pitchFamily="18" charset="0"/>
                <a:ea typeface="SimSun" panose="02010600030101010101" pitchFamily="2" charset="-122"/>
                <a:cs typeface="Times New Roman" panose="02020603050405020304" pitchFamily="18" charset="0"/>
              </a:rPr>
              <a:t>, tổ </a:t>
            </a:r>
            <a:r>
              <a:rPr lang="en-US" dirty="0" err="1">
                <a:latin typeface="Times New Roman" panose="02020603050405020304" pitchFamily="18" charset="0"/>
                <a:ea typeface="SimSun" panose="02010600030101010101" pitchFamily="2" charset="-122"/>
                <a:cs typeface="Times New Roman" panose="02020603050405020304" pitchFamily="18" charset="0"/>
              </a:rPr>
              <a:t>chức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cung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cấp</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để</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phát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hiện</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vi </a:t>
            </a:r>
            <a:r>
              <a:rPr lang="en-US" dirty="0" err="1">
                <a:latin typeface="Times New Roman" panose="02020603050405020304" pitchFamily="18" charset="0"/>
                <a:ea typeface="SimSun" panose="02010600030101010101" pitchFamily="2" charset="-122"/>
                <a:cs typeface="Times New Roman" panose="02020603050405020304" pitchFamily="18" charset="0"/>
              </a:rPr>
              <a:t>vi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phạm</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theo</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tại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Nghị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số</a:t>
            </a:r>
            <a:r>
              <a:rPr lang="en-US" dirty="0">
                <a:latin typeface="Times New Roman" panose="02020603050405020304" pitchFamily="18" charset="0"/>
                <a:ea typeface="SimSun" panose="02010600030101010101" pitchFamily="2" charset="-122"/>
                <a:cs typeface="Times New Roman" panose="02020603050405020304" pitchFamily="18" charset="0"/>
              </a:rPr>
              <a:t> 135/2021/NĐ-CP</a:t>
            </a: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cs typeface="Times New Roman" panose="02020603050405020304" pitchFamily="18" charset="0"/>
              </a:rPr>
              <a:t>Có</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thể</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sử</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dụng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dữ</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liệu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thu</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được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từ</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phương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tiện</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thiết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bị</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kỹ</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thuật</a:t>
            </a:r>
            <a:r>
              <a:rPr lang="en-US" dirty="0">
                <a:latin typeface="Times New Roman" panose="02020603050405020304" pitchFamily="18" charset="0"/>
                <a:ea typeface="SimSun" panose="02010600030101010101" pitchFamily="2" charset="-122"/>
                <a:cs typeface="Times New Roman" panose="02020603050405020304" pitchFamily="18" charset="0"/>
              </a:rPr>
              <a:t> do </a:t>
            </a:r>
            <a:r>
              <a:rPr lang="en-US" dirty="0" err="1">
                <a:latin typeface="Times New Roman" panose="02020603050405020304" pitchFamily="18" charset="0"/>
                <a:ea typeface="SimSun" panose="02010600030101010101" pitchFamily="2" charset="-122"/>
                <a:cs typeface="Times New Roman" panose="02020603050405020304" pitchFamily="18" charset="0"/>
              </a:rPr>
              <a:t>cá</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nhân</a:t>
            </a:r>
            <a:r>
              <a:rPr lang="en-US" dirty="0">
                <a:latin typeface="Times New Roman" panose="02020603050405020304" pitchFamily="18" charset="0"/>
                <a:ea typeface="SimSun" panose="02010600030101010101" pitchFamily="2" charset="-122"/>
                <a:cs typeface="Times New Roman" panose="02020603050405020304" pitchFamily="18" charset="0"/>
              </a:rPr>
              <a:t>, tổ </a:t>
            </a:r>
            <a:r>
              <a:rPr lang="en-US" dirty="0" err="1">
                <a:latin typeface="Times New Roman" panose="02020603050405020304" pitchFamily="18" charset="0"/>
                <a:ea typeface="SimSun" panose="02010600030101010101" pitchFamily="2" charset="-122"/>
                <a:cs typeface="Times New Roman" panose="02020603050405020304" pitchFamily="18" charset="0"/>
              </a:rPr>
              <a:t>chức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cung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cấp</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để</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phạt</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nguội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theo</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quy</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định</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đối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với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các</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hành</a:t>
            </a:r>
            <a:r>
              <a:rPr lang="en-US" dirty="0">
                <a:latin typeface="Times New Roman" panose="02020603050405020304" pitchFamily="18" charset="0"/>
                <a:ea typeface="SimSun" panose="02010600030101010101" pitchFamily="2" charset="-122"/>
                <a:cs typeface="Times New Roman" panose="02020603050405020304" pitchFamily="18" charset="0"/>
              </a:rPr>
              <a:t> vi </a:t>
            </a:r>
            <a:r>
              <a:rPr lang="en-US" dirty="0" err="1">
                <a:latin typeface="Times New Roman" panose="02020603050405020304" pitchFamily="18" charset="0"/>
                <a:ea typeface="SimSun" panose="02010600030101010101" pitchFamily="2" charset="-122"/>
                <a:cs typeface="Times New Roman" panose="02020603050405020304" pitchFamily="18" charset="0"/>
              </a:rPr>
              <a:t>vi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phạm</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nơi</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công</a:t>
            </a:r>
            <a:r>
              <a:rPr lang="en-US" dirty="0">
                <a:latin typeface="Times New Roman" panose="02020603050405020304" pitchFamily="18" charset="0"/>
                <a:ea typeface="SimSun" panose="02010600030101010101" pitchFamily="2" charset="-122"/>
                <a:cs typeface="Times New Roman" panose="02020603050405020304" pitchFamily="18" charset="0"/>
              </a:rPr>
              <a:t> </a:t>
            </a:r>
            <a:r>
              <a:rPr lang="en-US" dirty="0" err="1">
                <a:latin typeface="Times New Roman" panose="02020603050405020304" pitchFamily="18" charset="0"/>
                <a:ea typeface="SimSun" panose="02010600030101010101" pitchFamily="2" charset="-122"/>
                <a:cs typeface="Times New Roman" panose="02020603050405020304" pitchFamily="18" charset="0"/>
              </a:rPr>
              <a:t>cộng</a:t>
            </a:r>
            <a:r>
              <a:rPr lang="en-US" dirty="0">
                <a:latin typeface="Times New Roman" panose="02020603050405020304" pitchFamily="18" charset="0"/>
                <a:ea typeface="SimSun" panose="02010600030101010101" pitchFamily="2" charset="-122"/>
                <a:cs typeface="Times New Roman" panose="02020603050405020304" pitchFamily="18" charset="0"/>
              </a:rPr>
              <a:t>.</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433161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D485-3D6E-6ED2-E3A2-3EAD82D5CD5A}"/>
              </a:ext>
            </a:extLst>
          </p:cNvPr>
          <p:cNvSpPr>
            <a:spLocks noGrp="1"/>
          </p:cNvSpPr>
          <p:nvPr>
            <p:ph type="title"/>
          </p:nvPr>
        </p:nvSpPr>
        <p:spPr>
          <a:xfrm>
            <a:off x="609600" y="457200"/>
            <a:ext cx="6705601" cy="838200"/>
          </a:xfrm>
        </p:spPr>
        <p:txBody>
          <a:bodyPr>
            <a:normAutofit/>
          </a:bodyPr>
          <a:lstStyle/>
          <a:p>
            <a:pPr algn="ctr"/>
            <a:r>
              <a:rPr lang="en-US" sz="2800" b="1" dirty="0" err="1">
                <a:latin typeface="Times New Roman" panose="02020603050405020304" pitchFamily="18" charset="0"/>
                <a:cs typeface="Times New Roman" panose="02020603050405020304" pitchFamily="18" charset="0"/>
              </a:rPr>
              <a:t>Thẩm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quyền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xử</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phạt</a:t>
            </a:r>
            <a:r>
              <a:rPr lang="en-US" sz="2800" b="1" dirty="0">
                <a:latin typeface="Times New Roman" panose="02020603050405020304" pitchFamily="18" charset="0"/>
                <a:cs typeface="Times New Roman" panose="02020603050405020304" pitchFamily="18" charset="0"/>
              </a:rPr>
              <a:t> vi </a:t>
            </a:r>
            <a:r>
              <a:rPr lang="en-US" sz="2800" b="1" dirty="0" err="1">
                <a:latin typeface="Times New Roman" panose="02020603050405020304" pitchFamily="18" charset="0"/>
                <a:cs typeface="Times New Roman" panose="02020603050405020304" pitchFamily="18" charset="0"/>
              </a:rPr>
              <a:t>phạm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hành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chính</a:t>
            </a:r>
            <a:r>
              <a:rPr lang="en-US" sz="2800" b="1" dirty="0">
                <a:latin typeface="Times New Roman" panose="02020603050405020304" pitchFamily="18" charset="0"/>
                <a:cs typeface="Times New Roman" panose="02020603050405020304" pitchFamily="18" charset="0"/>
              </a:rPr>
              <a:t> </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5739BEA6-3C2D-1F0F-A86D-9FCE5567F4D1}"/>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4" name="TextBox 3">
            <a:extLst>
              <a:ext uri="{FF2B5EF4-FFF2-40B4-BE49-F238E27FC236}">
                <a16:creationId xmlns:a16="http://schemas.microsoft.com/office/drawing/2014/main" id="{EAF14CBE-CE27-06FE-9615-3FFC533D0A04}"/>
              </a:ext>
            </a:extLst>
          </p:cNvPr>
          <p:cNvSpPr txBox="1"/>
          <p:nvPr/>
        </p:nvSpPr>
        <p:spPr>
          <a:xfrm>
            <a:off x="533399" y="1219200"/>
            <a:ext cx="6781800" cy="5717206"/>
          </a:xfrm>
          <a:prstGeom prst="rect">
            <a:avLst/>
          </a:prstGeom>
          <a:noFill/>
        </p:spPr>
        <p:txBody>
          <a:bodyPr wrap="square">
            <a:spAutoFit/>
          </a:bodyPr>
          <a:lstStyle/>
          <a:p>
            <a:pPr marL="285750" indent="-285750" algn="just">
              <a:lnSpc>
                <a:spcPct val="115000"/>
              </a:lnSpc>
              <a:spcBef>
                <a:spcPts val="600"/>
              </a:spcBef>
              <a:buFont typeface="Wingdings" panose="05000000000000000000" pitchFamily="2" charset="2"/>
              <a:buChar char="ü"/>
            </a:pPr>
            <a:r>
              <a:rPr lang="vi-VN" dirty="0">
                <a:effectLst/>
                <a:latin typeface="Times New Roman" panose="02020603050405020304" pitchFamily="18" charset="0"/>
                <a:ea typeface="Times New Roman" panose="02020603050405020304" pitchFamily="18" charset="0"/>
                <a:cs typeface="Times New Roman" panose="02020603050405020304" pitchFamily="18" charset="0"/>
              </a:rPr>
              <a:t>Chủ tịch Ủy ban nhân dân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dirty="0">
                <a:effectLst/>
                <a:latin typeface="Times New Roman" panose="02020603050405020304" pitchFamily="18" charset="0"/>
                <a:ea typeface="Times New Roman" panose="02020603050405020304" pitchFamily="18" charset="0"/>
                <a:cs typeface="Times New Roman" panose="02020603050405020304" pitchFamily="18" charset="0"/>
              </a:rPr>
              <a:t>cấp có thẩm quyền xử phạt đối với các hành vi vi phạm hành chính quy định tại Chương II Nghị định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vi-VN" dirty="0">
                <a:effectLst/>
                <a:latin typeface="Times New Roman" panose="02020603050405020304" pitchFamily="18" charset="0"/>
                <a:ea typeface="Times New Roman" panose="02020603050405020304" pitchFamily="18" charset="0"/>
                <a:cs typeface="Times New Roman" panose="02020603050405020304" pitchFamily="18" charset="0"/>
              </a:rPr>
              <a:t> phạm vi quản lý của mình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15000"/>
              </a:lnSpc>
              <a:spcBef>
                <a:spcPts val="600"/>
              </a:spcBef>
              <a:buFont typeface="Wingdings" panose="05000000000000000000" pitchFamily="2" charset="2"/>
              <a:buChar char="ü"/>
            </a:pPr>
            <a:r>
              <a:rPr lang="vi-VN" spc="-20" dirty="0">
                <a:effectLst/>
                <a:latin typeface="Times New Roman" panose="02020603050405020304" pitchFamily="18" charset="0"/>
                <a:ea typeface="Times New Roman" panose="02020603050405020304" pitchFamily="18" charset="0"/>
                <a:cs typeface="Times New Roman" panose="02020603050405020304" pitchFamily="18" charset="0"/>
              </a:rPr>
              <a:t> Thanh tra chuyên ngành tài nguyên và môi trường có thẩm quyền xử phạt đối với các hành vi vi phạm hành chính quy định tại Chương II Nghị định</a:t>
            </a:r>
            <a:r>
              <a:rPr lang="en-US" spc="-2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285750" indent="-285750" algn="just">
              <a:lnSpc>
                <a:spcPct val="115000"/>
              </a:lnSpc>
              <a:spcBef>
                <a:spcPts val="600"/>
              </a:spcBef>
              <a:buFont typeface="Wingdings" panose="05000000000000000000" pitchFamily="2" charset="2"/>
              <a:buChar char="ü"/>
            </a:pPr>
            <a:r>
              <a:rPr lang="vi-VN" dirty="0">
                <a:effectLst/>
                <a:latin typeface="Times New Roman" panose="02020603050405020304" pitchFamily="18" charset="0"/>
                <a:ea typeface="Times New Roman" panose="02020603050405020304" pitchFamily="18" charset="0"/>
                <a:cs typeface="Times New Roman" panose="02020603050405020304" pitchFamily="18" charset="0"/>
              </a:rPr>
              <a:t>Công an nhân dân có thẩm quyền xử phạt vi phạm hành chính theo thẩm quyền, thuộc lĩnh vực và phạm vi quản lý của mình đối với các hành vi vi phạm </a:t>
            </a:r>
            <a:r>
              <a:rPr lang="vi-VN" spc="-20" dirty="0">
                <a:effectLst/>
                <a:latin typeface="Times New Roman" panose="02020603050405020304" pitchFamily="18" charset="0"/>
                <a:ea typeface="Times New Roman" panose="02020603050405020304" pitchFamily="18" charset="0"/>
                <a:cs typeface="Times New Roman" panose="02020603050405020304" pitchFamily="18" charset="0"/>
              </a:rPr>
              <a:t>hành chính quy định</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cụ</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tại</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điểm</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c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khoản</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1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Điều</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68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Nghị</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a:t>
            </a:r>
            <a:r>
              <a:rPr lang="en-US" spc="-20"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en-US" spc="-20" dirty="0">
                <a:latin typeface="Times New Roman" panose="02020603050405020304" pitchFamily="18" charset="0"/>
                <a:ea typeface="Times New Roman" panose="02020603050405020304" pitchFamily="18" charset="0"/>
                <a:cs typeface="Times New Roman" panose="02020603050405020304" pitchFamily="18" charset="0"/>
              </a:rPr>
              <a:t> 45/2022/NĐ-CP;</a:t>
            </a:r>
          </a:p>
          <a:p>
            <a:pPr marL="285750" indent="-285750" algn="just">
              <a:lnSpc>
                <a:spcPct val="115000"/>
              </a:lnSpc>
              <a:spcBef>
                <a:spcPts val="600"/>
              </a:spcBef>
              <a:buFont typeface="Wingdings" panose="05000000000000000000" pitchFamily="2" charset="2"/>
              <a:buChar char="ü"/>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bổ</a:t>
            </a:r>
            <a:r>
              <a:rPr lang="en-US" dirty="0">
                <a:effectLst/>
                <a:latin typeface="Times New Roman" panose="02020603050405020304" pitchFamily="18" charset="0"/>
                <a:ea typeface="Calibri" panose="020F0502020204030204" pitchFamily="34" charset="0"/>
                <a:cs typeface="Times New Roman" panose="02020603050405020304" pitchFamily="18" charset="0"/>
              </a:rPr>
              <a:t> sung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thẩm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quyền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phạt</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lực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mới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Kiểm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ngư</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cảng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vụ</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Cục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quản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môi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tế</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thanh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ngành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thương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thanh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ngành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văn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thao</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dirty="0">
                <a:effectLst/>
                <a:latin typeface="Times New Roman" panose="02020603050405020304" pitchFamily="18" charset="0"/>
                <a:ea typeface="Calibri" panose="020F0502020204030204" pitchFamily="34" charset="0"/>
                <a:cs typeface="Times New Roman" panose="02020603050405020304" pitchFamily="18" charset="0"/>
              </a:rPr>
              <a:t> du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lịch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nhằm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tăng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cường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tối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đa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lực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tham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gia</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việc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kịp</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phát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phạm</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lĩnh</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vực</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bảo</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vệ</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môi</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07000"/>
              </a:lnSpc>
              <a:spcBef>
                <a:spcPts val="600"/>
              </a:spcBef>
              <a:spcAft>
                <a:spcPts val="600"/>
              </a:spcAft>
              <a:buFontTx/>
              <a:buChar char="-"/>
            </a:pPr>
            <a:endParaRPr lang="vi-VN"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1410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D485-3D6E-6ED2-E3A2-3EAD82D5CD5A}"/>
              </a:ext>
            </a:extLst>
          </p:cNvPr>
          <p:cNvSpPr>
            <a:spLocks noGrp="1"/>
          </p:cNvSpPr>
          <p:nvPr>
            <p:ph type="title"/>
          </p:nvPr>
        </p:nvSpPr>
        <p:spPr>
          <a:xfrm>
            <a:off x="685800" y="533400"/>
            <a:ext cx="6705601" cy="838200"/>
          </a:xfrm>
        </p:spPr>
        <p:txBody>
          <a:bodyPr>
            <a:normAutofit fontScale="90000"/>
          </a:bodyPr>
          <a:lstStyle/>
          <a:p>
            <a:pPr algn="ctr"/>
            <a:r>
              <a:rPr lang="en-US" sz="2800" b="1" dirty="0" err="1">
                <a:latin typeface="Times New Roman" panose="02020603050405020304" pitchFamily="18" charset="0"/>
                <a:cs typeface="Times New Roman" panose="02020603050405020304" pitchFamily="18" charset="0"/>
              </a:rPr>
              <a:t>Chuyển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hồ</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sơ</a:t>
            </a:r>
            <a:r>
              <a:rPr lang="en-US" sz="2800" b="1" dirty="0">
                <a:latin typeface="Times New Roman" panose="02020603050405020304" pitchFamily="18" charset="0"/>
                <a:cs typeface="Times New Roman" panose="02020603050405020304" pitchFamily="18" charset="0"/>
              </a:rPr>
              <a:t> </a:t>
            </a:r>
            <a:r>
              <a:rPr lang="vi-VN" sz="2800" b="1" dirty="0">
                <a:effectLst/>
                <a:latin typeface="Times New Roman" panose="02020603050405020304" pitchFamily="18" charset="0"/>
                <a:ea typeface="Times New Roman" panose="02020603050405020304" pitchFamily="18" charset="0"/>
              </a:rPr>
              <a:t>vụ việc có dấu hiệu tội phạm về môi trường để truy cứu trách nhiệm hình </a:t>
            </a:r>
            <a:r>
              <a:rPr lang="en-US" sz="2800" b="1" dirty="0" err="1">
                <a:effectLst/>
                <a:latin typeface="Times New Roman" panose="02020603050405020304" pitchFamily="18" charset="0"/>
                <a:ea typeface="Times New Roman" panose="02020603050405020304" pitchFamily="18" charset="0"/>
              </a:rPr>
              <a:t>sự</a:t>
            </a:r>
            <a:br>
              <a:rPr lang="en-US" sz="2800" b="1" dirty="0">
                <a:effectLst/>
                <a:latin typeface="Times New Roman" panose="02020603050405020304" pitchFamily="18" charset="0"/>
                <a:ea typeface="Times New Roman" panose="02020603050405020304" pitchFamily="18" charset="0"/>
              </a:rPr>
            </a:br>
            <a:r>
              <a:rPr lang="en-US" sz="2800" b="1" dirty="0">
                <a:effectLst/>
                <a:latin typeface="Times New Roman" panose="02020603050405020304" pitchFamily="18" charset="0"/>
                <a:ea typeface="Times New Roman" panose="02020603050405020304" pitchFamily="18" charset="0"/>
              </a:rPr>
              <a:t>(</a:t>
            </a:r>
            <a:r>
              <a:rPr lang="en-US" sz="2800" b="1" dirty="0" err="1">
                <a:effectLst/>
                <a:latin typeface="Times New Roman" panose="02020603050405020304" pitchFamily="18" charset="0"/>
                <a:ea typeface="Times New Roman" panose="02020603050405020304" pitchFamily="18" charset="0"/>
              </a:rPr>
              <a:t>Điều</a:t>
            </a:r>
            <a:r>
              <a:rPr lang="en-US" sz="2800" b="1" dirty="0">
                <a:effectLst/>
                <a:latin typeface="Times New Roman" panose="02020603050405020304" pitchFamily="18" charset="0"/>
                <a:ea typeface="Times New Roman" panose="02020603050405020304" pitchFamily="18" charset="0"/>
              </a:rPr>
              <a:t> 68 NĐ45)</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5739BEA6-3C2D-1F0F-A86D-9FCE5567F4D1}"/>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4" name="TextBox 3">
            <a:extLst>
              <a:ext uri="{FF2B5EF4-FFF2-40B4-BE49-F238E27FC236}">
                <a16:creationId xmlns:a16="http://schemas.microsoft.com/office/drawing/2014/main" id="{EAF14CBE-CE27-06FE-9615-3FFC533D0A04}"/>
              </a:ext>
            </a:extLst>
          </p:cNvPr>
          <p:cNvSpPr txBox="1"/>
          <p:nvPr/>
        </p:nvSpPr>
        <p:spPr>
          <a:xfrm>
            <a:off x="762000" y="1905000"/>
            <a:ext cx="6781800" cy="3348353"/>
          </a:xfrm>
          <a:prstGeom prst="rect">
            <a:avLst/>
          </a:prstGeom>
          <a:noFill/>
        </p:spPr>
        <p:txBody>
          <a:bodyPr wrap="square">
            <a:spAutoFit/>
          </a:bodyPr>
          <a:lstStyle/>
          <a:p>
            <a:pPr marL="285750" indent="-285750" algn="just">
              <a:lnSpc>
                <a:spcPct val="115000"/>
              </a:lnSpc>
              <a:spcBef>
                <a:spcPts val="1200"/>
              </a:spcBef>
              <a:spcAft>
                <a:spcPts val="1000"/>
              </a:spcAft>
              <a:buFont typeface="Wingdings" panose="05000000000000000000" pitchFamily="2" charset="2"/>
              <a:buChar char="Ø"/>
              <a:tabLst>
                <a:tab pos="651510" algn="l"/>
              </a:tabLst>
            </a:pPr>
            <a:r>
              <a:rPr lang="vi-VN" sz="1800" dirty="0">
                <a:effectLst/>
                <a:latin typeface="Times New Roman" panose="02020603050405020304" pitchFamily="18" charset="0"/>
                <a:ea typeface="Times New Roman" panose="02020603050405020304" pitchFamily="18" charset="0"/>
              </a:rPr>
              <a:t>Việc chuyển hồ sơ vụ vi phạm có dấu hiệu tội phạm về môi trường đến cơ quan có thẩm quyền tiến hành tố tụng hình sự và chuyển hồ sơ vụ vi phạm để xử phạt vi phạm hành chính được thực hiện theo quy định của Điều 62 và Điều 63 Luật </a:t>
            </a:r>
            <a:r>
              <a:rPr lang="en-US" sz="1800" dirty="0">
                <a:effectLst/>
                <a:latin typeface="Times New Roman" panose="02020603050405020304" pitchFamily="18" charset="0"/>
                <a:ea typeface="Times New Roman" panose="02020603050405020304" pitchFamily="18" charset="0"/>
              </a:rPr>
              <a:t>X</a:t>
            </a:r>
            <a:r>
              <a:rPr lang="vi-VN" sz="1800" dirty="0">
                <a:effectLst/>
                <a:latin typeface="Times New Roman" panose="02020603050405020304" pitchFamily="18" charset="0"/>
                <a:ea typeface="Times New Roman" panose="02020603050405020304" pitchFamily="18" charset="0"/>
              </a:rPr>
              <a:t>ử lý vi phạm hành chính và Bộ luật </a:t>
            </a:r>
            <a:r>
              <a:rPr lang="en-US" sz="1800" dirty="0">
                <a:effectLst/>
                <a:latin typeface="Times New Roman" panose="02020603050405020304" pitchFamily="18" charset="0"/>
                <a:ea typeface="Times New Roman" panose="02020603050405020304" pitchFamily="18" charset="0"/>
              </a:rPr>
              <a:t>T</a:t>
            </a:r>
            <a:r>
              <a:rPr lang="vi-VN" sz="1800" dirty="0">
                <a:effectLst/>
                <a:latin typeface="Times New Roman" panose="02020603050405020304" pitchFamily="18" charset="0"/>
                <a:ea typeface="Times New Roman" panose="02020603050405020304" pitchFamily="18" charset="0"/>
              </a:rPr>
              <a:t>ố tụng hình sự</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marL="285750" indent="-285750" algn="just">
              <a:lnSpc>
                <a:spcPct val="115000"/>
              </a:lnSpc>
              <a:spcBef>
                <a:spcPts val="1200"/>
              </a:spcBef>
              <a:spcAft>
                <a:spcPts val="1000"/>
              </a:spcAft>
              <a:buFont typeface="Wingdings" panose="05000000000000000000" pitchFamily="2" charset="2"/>
              <a:buChar char="Ø"/>
              <a:tabLst>
                <a:tab pos="651510" algn="l"/>
              </a:tabLst>
            </a:pPr>
            <a:r>
              <a:rPr lang="vi-VN" sz="1800" dirty="0">
                <a:effectLst/>
                <a:latin typeface="Times New Roman" panose="02020603050405020304" pitchFamily="18" charset="0"/>
                <a:ea typeface="Times New Roman" panose="02020603050405020304" pitchFamily="18" charset="0"/>
              </a:rPr>
              <a:t>Đối với vụ vi phạm có dấu hiệu tội phạm về môi trường được phát hiện qua công tác thanh tra </a:t>
            </a:r>
            <a:r>
              <a:rPr lang="en-US" sz="1800" dirty="0" err="1">
                <a:effectLst/>
                <a:latin typeface="Times New Roman" panose="02020603050405020304" pitchFamily="18" charset="0"/>
                <a:ea typeface="Times New Roman" panose="02020603050405020304" pitchFamily="18" charset="0"/>
              </a:rPr>
              <a:t>thì</a:t>
            </a:r>
            <a:r>
              <a:rPr lang="vi-VN" sz="1800" dirty="0">
                <a:effectLst/>
                <a:latin typeface="Times New Roman" panose="02020603050405020304" pitchFamily="18" charset="0"/>
                <a:ea typeface="Times New Roman" panose="02020603050405020304" pitchFamily="18" charset="0"/>
              </a:rPr>
              <a:t> thực hiện theo quy định của pháp luật về thanh tra.</a:t>
            </a:r>
            <a:endParaRPr lang="vi-VN" sz="1800" dirty="0">
              <a:effectLst/>
              <a:latin typeface="Calibri" panose="020F0502020204030204" pitchFamily="34" charset="0"/>
              <a:ea typeface="Calibri" panose="020F0502020204030204" pitchFamily="34" charset="0"/>
            </a:endParaRPr>
          </a:p>
          <a:p>
            <a:pPr marL="285750" indent="-285750" algn="just">
              <a:lnSpc>
                <a:spcPct val="107000"/>
              </a:lnSpc>
              <a:spcBef>
                <a:spcPts val="600"/>
              </a:spcBef>
              <a:spcAft>
                <a:spcPts val="600"/>
              </a:spcAft>
              <a:buFontTx/>
              <a:buChar char="-"/>
            </a:pPr>
            <a:endParaRPr lang="vi-VN"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2128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3EB1-8B37-9536-20BD-5748C9598E91}"/>
              </a:ext>
            </a:extLst>
          </p:cNvPr>
          <p:cNvSpPr>
            <a:spLocks noGrp="1"/>
          </p:cNvSpPr>
          <p:nvPr>
            <p:ph type="title"/>
          </p:nvPr>
        </p:nvSpPr>
        <p:spPr>
          <a:xfrm>
            <a:off x="762000" y="293667"/>
            <a:ext cx="7033514" cy="1320800"/>
          </a:xfrm>
        </p:spPr>
        <p:txBody>
          <a:bodyPr>
            <a:noAutofit/>
          </a:bodyPr>
          <a:lstStyle/>
          <a:p>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Thủ</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tục</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tước</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quyền</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sử</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giấy</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phép</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đình</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chỉ</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buộc</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áp</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biện</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KPHQ (</a:t>
            </a:r>
            <a:r>
              <a:rPr lang="en-US" sz="28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8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69)</a:t>
            </a:r>
            <a:endParaRPr lang="vi-VN" sz="2800" b="1" dirty="0">
              <a:solidFill>
                <a:srgbClr val="92D050"/>
              </a:solidFill>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3BF749F-1AD1-51D3-585D-08F4259F1CB5}"/>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4" name="TextBox 3">
            <a:extLst>
              <a:ext uri="{FF2B5EF4-FFF2-40B4-BE49-F238E27FC236}">
                <a16:creationId xmlns:a16="http://schemas.microsoft.com/office/drawing/2014/main" id="{6C57718C-6361-B28E-02C0-5C89EDBA3B13}"/>
              </a:ext>
            </a:extLst>
          </p:cNvPr>
          <p:cNvSpPr txBox="1"/>
          <p:nvPr/>
        </p:nvSpPr>
        <p:spPr>
          <a:xfrm>
            <a:off x="914400" y="1828800"/>
            <a:ext cx="6553200" cy="3941848"/>
          </a:xfrm>
          <a:prstGeom prst="rect">
            <a:avLst/>
          </a:prstGeom>
          <a:noFill/>
        </p:spPr>
        <p:txBody>
          <a:bodyPr wrap="square">
            <a:spAutoFit/>
          </a:bodyPr>
          <a:lstStyle/>
          <a:p>
            <a:pPr marL="285750" indent="-285750" algn="just">
              <a:lnSpc>
                <a:spcPct val="107000"/>
              </a:lnSpc>
              <a:spcBef>
                <a:spcPts val="600"/>
              </a:spcBef>
              <a:spcAft>
                <a:spcPts val="6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tục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tước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quyền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giấy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phép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hoặc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đình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Luật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XLVPHC</a:t>
            </a:r>
          </a:p>
          <a:p>
            <a:pPr marL="285750" indent="-285750" algn="just">
              <a:lnSpc>
                <a:spcPct val="107000"/>
              </a:lnSpc>
              <a:spcBef>
                <a:spcPts val="600"/>
              </a:spcBef>
              <a:spcAft>
                <a:spcPts val="6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tục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tước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quyền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GPMT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hoặc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đình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đến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SX, KD, DV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gây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ô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nhiễm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thì</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áp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khoản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69 NĐ45</a:t>
            </a:r>
          </a:p>
          <a:p>
            <a:pPr marL="285750" indent="-285750" algn="just">
              <a:lnSpc>
                <a:spcPct val="107000"/>
              </a:lnSpc>
              <a:spcBef>
                <a:spcPts val="600"/>
              </a:spcBef>
              <a:spcAft>
                <a:spcPts val="6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Bổ</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sung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trách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Ban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Quản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tế</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nghiệp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chế</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xuất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nghệ</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đối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thủ</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tục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tước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quyền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cs typeface="Times New Roman" panose="02020603050405020304" pitchFamily="18" charset="0"/>
              </a:rPr>
              <a:t>sử dụng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g</a:t>
            </a:r>
            <a:r>
              <a:rPr lang="vi-VN" sz="1800" dirty="0">
                <a:effectLst/>
                <a:latin typeface="Times New Roman" panose="02020603050405020304" pitchFamily="18" charset="0"/>
                <a:ea typeface="Times New Roman" panose="02020603050405020304" pitchFamily="18" charset="0"/>
                <a:cs typeface="Times New Roman" panose="02020603050405020304" pitchFamily="18" charset="0"/>
              </a:rPr>
              <a:t>iấy phép có thời hạn, bị đình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thời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hạn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buộc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áp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biện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pháp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khắc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phục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hậu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quả</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phạm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đối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hợp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tổ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chức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phạm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nằm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vực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ban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quản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tế</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nghiệp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chế</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xuất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nghệ</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vi-VN"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5138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3EB1-8B37-9536-20BD-5748C9598E91}"/>
              </a:ext>
            </a:extLst>
          </p:cNvPr>
          <p:cNvSpPr>
            <a:spLocks noGrp="1"/>
          </p:cNvSpPr>
          <p:nvPr>
            <p:ph type="title"/>
          </p:nvPr>
        </p:nvSpPr>
        <p:spPr>
          <a:xfrm>
            <a:off x="762000" y="293667"/>
            <a:ext cx="7033514" cy="1320800"/>
          </a:xfrm>
        </p:spPr>
        <p:txBody>
          <a:bodyPr>
            <a:noAutofit/>
          </a:bodyPr>
          <a:lstStyle/>
          <a:p>
            <a:r>
              <a:rPr lang="vi-VN" sz="2600" b="1" dirty="0">
                <a:effectLst/>
                <a:latin typeface="Times New Roman" panose="02020603050405020304" pitchFamily="18" charset="0"/>
                <a:ea typeface="Times New Roman" panose="02020603050405020304" pitchFamily="18" charset="0"/>
              </a:rPr>
              <a:t>Kiểm tra, thanh tra và xác nhận đã khắc phục xong hậu quả vi phạm hành chính</a:t>
            </a:r>
            <a:r>
              <a:rPr lang="en-US" sz="2600" b="1" dirty="0">
                <a:solidFill>
                  <a:srgbClr val="92D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6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600" b="1" dirty="0" err="1">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600" b="1" dirty="0">
                <a:solidFill>
                  <a:srgbClr val="92D050"/>
                </a:solidFill>
                <a:effectLst/>
                <a:latin typeface="Times New Roman" panose="02020603050405020304" pitchFamily="18" charset="0"/>
                <a:ea typeface="Times New Roman" panose="02020603050405020304" pitchFamily="18" charset="0"/>
                <a:cs typeface="Times New Roman" panose="02020603050405020304" pitchFamily="18" charset="0"/>
              </a:rPr>
              <a:t> 70)</a:t>
            </a:r>
            <a:endParaRPr lang="vi-VN" sz="2600" b="1" dirty="0">
              <a:solidFill>
                <a:srgbClr val="92D050"/>
              </a:solidFill>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3BF749F-1AD1-51D3-585D-08F4259F1CB5}"/>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4" name="TextBox 3">
            <a:extLst>
              <a:ext uri="{FF2B5EF4-FFF2-40B4-BE49-F238E27FC236}">
                <a16:creationId xmlns:a16="http://schemas.microsoft.com/office/drawing/2014/main" id="{6C57718C-6361-B28E-02C0-5C89EDBA3B13}"/>
              </a:ext>
            </a:extLst>
          </p:cNvPr>
          <p:cNvSpPr txBox="1"/>
          <p:nvPr/>
        </p:nvSpPr>
        <p:spPr>
          <a:xfrm>
            <a:off x="914400" y="1371600"/>
            <a:ext cx="6553200" cy="4984826"/>
          </a:xfrm>
          <a:prstGeom prst="rect">
            <a:avLst/>
          </a:prstGeom>
          <a:noFill/>
        </p:spPr>
        <p:txBody>
          <a:bodyPr wrap="square">
            <a:spAutoFit/>
          </a:bodyPr>
          <a:lstStyle/>
          <a:p>
            <a:pPr marL="285750" indent="-285750" algn="just">
              <a:lnSpc>
                <a:spcPct val="107000"/>
              </a:lnSpc>
              <a:spcBef>
                <a:spcPts val="600"/>
              </a:spcBef>
              <a:spcAft>
                <a:spcPts val="600"/>
              </a:spcAft>
              <a:buFont typeface="Wingdings" panose="05000000000000000000" pitchFamily="2" charset="2"/>
              <a:buChar char="Ø"/>
            </a:pPr>
            <a:r>
              <a:rPr lang="en-US" dirty="0" err="1">
                <a:latin typeface="Times New Roman" panose="02020603050405020304" pitchFamily="18" charset="0"/>
                <a:ea typeface="Calibri" panose="020F0502020204030204" pitchFamily="34" charset="0"/>
                <a:cs typeface="Times New Roman" panose="02020603050405020304" pitchFamily="18" charset="0"/>
              </a:rPr>
              <a:t>Kế</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thừa</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theo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quy</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định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tại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Nghị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định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số</a:t>
            </a:r>
            <a:r>
              <a:rPr lang="en-US" dirty="0">
                <a:latin typeface="Times New Roman" panose="02020603050405020304" pitchFamily="18" charset="0"/>
                <a:ea typeface="Calibri" panose="020F0502020204030204" pitchFamily="34" charset="0"/>
                <a:cs typeface="Times New Roman" panose="02020603050405020304" pitchFamily="18" charset="0"/>
              </a:rPr>
              <a:t> 155/2016/NĐ-CP </a:t>
            </a:r>
            <a:r>
              <a:rPr lang="en-US" dirty="0" err="1">
                <a:latin typeface="Times New Roman" panose="02020603050405020304" pitchFamily="18" charset="0"/>
                <a:ea typeface="Calibri" panose="020F0502020204030204" pitchFamily="34" charset="0"/>
                <a:cs typeface="Times New Roman" panose="02020603050405020304" pitchFamily="18" charset="0"/>
              </a:rPr>
              <a:t>và</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Nghị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định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số</a:t>
            </a:r>
            <a:r>
              <a:rPr lang="en-US" dirty="0">
                <a:latin typeface="Times New Roman" panose="02020603050405020304" pitchFamily="18" charset="0"/>
                <a:ea typeface="Calibri" panose="020F0502020204030204" pitchFamily="34" charset="0"/>
                <a:cs typeface="Times New Roman" panose="02020603050405020304" pitchFamily="18" charset="0"/>
              </a:rPr>
              <a:t> 55/2021/NĐ-CP</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Bef>
                <a:spcPts val="600"/>
              </a:spcBef>
              <a:spcAft>
                <a:spcPts val="600"/>
              </a:spcAft>
              <a:buFont typeface="Wingdings" panose="05000000000000000000" pitchFamily="2" charset="2"/>
              <a:buChar char="Ø"/>
            </a:pPr>
            <a:r>
              <a:rPr lang="en-US" dirty="0" err="1">
                <a:latin typeface="Times New Roman" panose="02020603050405020304" pitchFamily="18" charset="0"/>
                <a:ea typeface="Calibri" panose="020F0502020204030204" pitchFamily="34" charset="0"/>
                <a:cs typeface="Times New Roman" panose="02020603050405020304" pitchFamily="18" charset="0"/>
              </a:rPr>
              <a:t>Áp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dụng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đối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với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hợp</a:t>
            </a:r>
            <a:r>
              <a:rPr lang="en-US" dirty="0">
                <a:latin typeface="Times New Roman" panose="02020603050405020304" pitchFamily="18" charset="0"/>
                <a:ea typeface="Calibri" panose="020F0502020204030204" pitchFamily="34" charset="0"/>
                <a:cs typeface="Times New Roman" panose="02020603050405020304" pitchFamily="18" charset="0"/>
              </a:rPr>
              <a:t> tổ </a:t>
            </a:r>
            <a:r>
              <a:rPr lang="en-US" dirty="0" err="1">
                <a:latin typeface="Times New Roman" panose="02020603050405020304" pitchFamily="18" charset="0"/>
                <a:ea typeface="Calibri" panose="020F0502020204030204" pitchFamily="34" charset="0"/>
                <a:cs typeface="Times New Roman" panose="02020603050405020304" pitchFamily="18" charset="0"/>
              </a:rPr>
              <a:t>chức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cá</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nhân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tước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quyền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sử</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dụng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giấy</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phép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môi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đình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chỉ</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hoạt</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động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hoặc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bị</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buộc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áp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dụng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biện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pháp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khắc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phục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hậu</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quả</a:t>
            </a:r>
            <a:r>
              <a:rPr lang="en-US" dirty="0">
                <a:latin typeface="Times New Roman" panose="02020603050405020304" pitchFamily="18" charset="0"/>
                <a:ea typeface="Calibri" panose="020F0502020204030204" pitchFamily="34" charset="0"/>
                <a:cs typeface="Times New Roman" panose="02020603050405020304" pitchFamily="18" charset="0"/>
              </a:rPr>
              <a:t> vi </a:t>
            </a:r>
            <a:r>
              <a:rPr lang="en-US" dirty="0" err="1">
                <a:latin typeface="Times New Roman" panose="02020603050405020304" pitchFamily="18" charset="0"/>
                <a:ea typeface="Calibri" panose="020F0502020204030204" pitchFamily="34" charset="0"/>
                <a:cs typeface="Times New Roman" panose="02020603050405020304" pitchFamily="18" charset="0"/>
              </a:rPr>
              <a:t>phạm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Bef>
                <a:spcPts val="600"/>
              </a:spcBef>
              <a:spcAft>
                <a:spcPts val="6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tục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02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thuộc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thẩm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quyền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cấp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giấy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phép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đã</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phạ</a:t>
            </a:r>
            <a:r>
              <a:rPr lang="en-US" dirty="0" err="1">
                <a:latin typeface="Times New Roman" panose="02020603050405020304" pitchFamily="18" charset="0"/>
                <a:ea typeface="Calibri" panose="020F0502020204030204" pitchFamily="34" charset="0"/>
                <a:cs typeface="Times New Roman" panose="02020603050405020304" pitchFamily="18" charset="0"/>
              </a:rPr>
              <a:t>t</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không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thuộc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cơ</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quan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có</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thẩm</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quyền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cấp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giấy</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phép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môi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trường</a:t>
            </a:r>
            <a:endParaRPr lang="vi-VN"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Bef>
                <a:spcPts val="600"/>
              </a:spcBef>
              <a:spcAft>
                <a:spcPts val="600"/>
              </a:spcAft>
              <a:buFont typeface="Wingdings" panose="05000000000000000000" pitchFamily="2" charset="2"/>
              <a:buChar char="Ø"/>
            </a:pPr>
            <a:r>
              <a:rPr lang="vi-VN" sz="1800" dirty="0">
                <a:effectLst/>
                <a:latin typeface="Times New Roman" panose="02020603050405020304" pitchFamily="18" charset="0"/>
                <a:ea typeface="Times New Roman" panose="02020603050405020304" pitchFamily="18" charset="0"/>
              </a:rPr>
              <a:t>Trường hợp cơ sở được nhiều </a:t>
            </a:r>
            <a:r>
              <a:rPr lang="en-US" sz="1800" dirty="0">
                <a:effectLst/>
                <a:latin typeface="Times New Roman" panose="02020603050405020304" pitchFamily="18" charset="0"/>
                <a:ea typeface="Times New Roman" panose="02020603050405020304" pitchFamily="18" charset="0"/>
              </a:rPr>
              <a:t>c</a:t>
            </a:r>
            <a:r>
              <a:rPr lang="vi-VN" sz="1800" dirty="0">
                <a:effectLst/>
                <a:latin typeface="Times New Roman" panose="02020603050405020304" pitchFamily="18" charset="0"/>
                <a:ea typeface="Times New Roman" panose="02020603050405020304" pitchFamily="18" charset="0"/>
              </a:rPr>
              <a:t>ơ quan có thẩm quyền cấp </a:t>
            </a:r>
            <a:r>
              <a:rPr lang="en-US" sz="1800" dirty="0">
                <a:effectLst/>
                <a:latin typeface="Times New Roman" panose="02020603050405020304" pitchFamily="18" charset="0"/>
                <a:ea typeface="Times New Roman" panose="02020603050405020304" pitchFamily="18" charset="0"/>
              </a:rPr>
              <a:t>GP</a:t>
            </a:r>
            <a:r>
              <a:rPr lang="vi-VN" sz="1800" dirty="0">
                <a:effectLst/>
                <a:latin typeface="Times New Roman" panose="02020603050405020304" pitchFamily="18" charset="0"/>
                <a:ea typeface="Times New Roman" panose="02020603050405020304" pitchFamily="18" charset="0"/>
              </a:rPr>
              <a:t>MT, </a:t>
            </a:r>
            <a:r>
              <a:rPr lang="en-US" sz="1800" dirty="0">
                <a:effectLst/>
                <a:latin typeface="Times New Roman" panose="02020603050405020304" pitchFamily="18" charset="0"/>
                <a:ea typeface="Times New Roman" panose="02020603050405020304" pitchFamily="18" charset="0"/>
              </a:rPr>
              <a:t>c</a:t>
            </a:r>
            <a:r>
              <a:rPr lang="vi-VN" sz="1800" dirty="0">
                <a:effectLst/>
                <a:latin typeface="Times New Roman" panose="02020603050405020304" pitchFamily="18" charset="0"/>
                <a:ea typeface="Times New Roman" panose="02020603050405020304" pitchFamily="18" charset="0"/>
              </a:rPr>
              <a:t>ơ quan có thẩm quyền kiểm tra, thanh tra việc khắc phục hậu quả vi phạm về bảo vệ môi trường là cơ quan cấp trên đã cấp </a:t>
            </a:r>
            <a:r>
              <a:rPr lang="en-US" sz="1800" dirty="0">
                <a:effectLst/>
                <a:latin typeface="Times New Roman" panose="02020603050405020304" pitchFamily="18" charset="0"/>
                <a:ea typeface="Times New Roman" panose="02020603050405020304" pitchFamily="18" charset="0"/>
              </a:rPr>
              <a:t>g</a:t>
            </a:r>
            <a:r>
              <a:rPr lang="vi-VN" sz="1800" dirty="0">
                <a:effectLst/>
                <a:latin typeface="Times New Roman" panose="02020603050405020304" pitchFamily="18" charset="0"/>
                <a:ea typeface="Times New Roman" panose="02020603050405020304" pitchFamily="18" charset="0"/>
              </a:rPr>
              <a:t>iấy phép môi trường. Trường hợp cần thiết, cơ quan cấp trên giao cho cơ quan cấp dưới kiểm tra, thanh tra việc khắc phục hậu quả vi phạm về bảo vệ môi trường.</a:t>
            </a:r>
            <a:endParaRPr lang="vi-VN"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88157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8BEC-9965-7B5A-5118-571B3724C1EB}"/>
              </a:ext>
            </a:extLst>
          </p:cNvPr>
          <p:cNvSpPr>
            <a:spLocks noGrp="1"/>
          </p:cNvSpPr>
          <p:nvPr>
            <p:ph type="title"/>
          </p:nvPr>
        </p:nvSpPr>
        <p:spPr/>
        <p:txBody>
          <a:bodyPr>
            <a:normAutofit/>
          </a:bodyPr>
          <a:lstStyle/>
          <a:p>
            <a:pPr algn="ctr"/>
            <a:r>
              <a:rPr lang="en-US" sz="3200" b="1" dirty="0" err="1">
                <a:latin typeface="Times New Roman" panose="02020603050405020304" pitchFamily="18" charset="0"/>
                <a:cs typeface="Times New Roman" panose="02020603050405020304" pitchFamily="18" charset="0"/>
              </a:rPr>
              <a:t>Bổ</a:t>
            </a:r>
            <a:r>
              <a:rPr lang="en-US" sz="3200" b="1" dirty="0">
                <a:latin typeface="Times New Roman" panose="02020603050405020304" pitchFamily="18" charset="0"/>
                <a:cs typeface="Times New Roman" panose="02020603050405020304" pitchFamily="18" charset="0"/>
              </a:rPr>
              <a:t> sung </a:t>
            </a:r>
            <a:r>
              <a:rPr lang="en-US" sz="3200" b="1" dirty="0" err="1">
                <a:latin typeface="Times New Roman" panose="02020603050405020304" pitchFamily="18" charset="0"/>
                <a:cs typeface="Times New Roman" panose="02020603050405020304" pitchFamily="18" charset="0"/>
              </a:rPr>
              <a:t>thẩm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quyền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lập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bản</a:t>
            </a:r>
            <a:r>
              <a:rPr lang="en-US" sz="3200" b="1" dirty="0">
                <a:latin typeface="Times New Roman" panose="02020603050405020304" pitchFamily="18" charset="0"/>
                <a:cs typeface="Times New Roman" panose="02020603050405020304" pitchFamily="18" charset="0"/>
              </a:rPr>
              <a:t> vi </a:t>
            </a:r>
            <a:r>
              <a:rPr lang="en-US" sz="3200" b="1" dirty="0" err="1">
                <a:latin typeface="Times New Roman" panose="02020603050405020304" pitchFamily="18" charset="0"/>
                <a:cs typeface="Times New Roman" panose="02020603050405020304" pitchFamily="18" charset="0"/>
              </a:rPr>
              <a:t>phạm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hành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chính</a:t>
            </a:r>
            <a:endParaRPr lang="vi-VN" sz="32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117BF69-E73B-46BE-38EC-264BF3E42344}"/>
              </a:ext>
            </a:extLst>
          </p:cNvPr>
          <p:cNvSpPr>
            <a:spLocks noGrp="1"/>
          </p:cNvSpPr>
          <p:nvPr>
            <p:ph type="sldNum" sz="quarter" idx="12"/>
          </p:nvPr>
        </p:nvSpPr>
        <p:spPr/>
        <p:txBody>
          <a:bodyPr/>
          <a:lstStyle/>
          <a:p>
            <a:fld id="{B6F15528-21DE-4FAA-801E-634DDDAF4B2B}" type="slidenum">
              <a:rPr lang="en-US" smtClean="0"/>
              <a:pPr/>
              <a:t>26</a:t>
            </a:fld>
            <a:endParaRPr lang="en-US"/>
          </a:p>
        </p:txBody>
      </p:sp>
      <p:sp>
        <p:nvSpPr>
          <p:cNvPr id="4" name="TextBox 3">
            <a:extLst>
              <a:ext uri="{FF2B5EF4-FFF2-40B4-BE49-F238E27FC236}">
                <a16:creationId xmlns:a16="http://schemas.microsoft.com/office/drawing/2014/main" id="{91A57950-6A76-9CB4-EAAB-BE353F30B442}"/>
              </a:ext>
            </a:extLst>
          </p:cNvPr>
          <p:cNvSpPr txBox="1"/>
          <p:nvPr/>
        </p:nvSpPr>
        <p:spPr>
          <a:xfrm>
            <a:off x="838200" y="2133600"/>
            <a:ext cx="6324600" cy="4548746"/>
          </a:xfrm>
          <a:prstGeom prst="rect">
            <a:avLst/>
          </a:prstGeom>
          <a:noFill/>
        </p:spPr>
        <p:txBody>
          <a:bodyPr wrap="square">
            <a:spAutoFit/>
          </a:bodyPr>
          <a:lstStyle/>
          <a:p>
            <a:pPr marL="285750" indent="-285750" algn="just">
              <a:lnSpc>
                <a:spcPct val="115000"/>
              </a:lnSpc>
              <a:spcBef>
                <a:spcPts val="700"/>
              </a:spcBef>
              <a:spcAft>
                <a:spcPts val="1000"/>
              </a:spcAft>
              <a:buFont typeface="Wingdings" panose="05000000000000000000" pitchFamily="2" charset="2"/>
              <a:buChar char="Ø"/>
            </a:pPr>
            <a:r>
              <a:rPr lang="vi-VN" dirty="0">
                <a:latin typeface="Times New Roman" panose="02020603050405020304" pitchFamily="18" charset="0"/>
                <a:ea typeface="Times New Roman" panose="02020603050405020304" pitchFamily="18" charset="0"/>
              </a:rPr>
              <a:t>Thẩm quyền lập BBVPHC được quy định tại Luật Xử lý VPHC; Điều 71 Nghị định số 45/2022/NĐ-CP</a:t>
            </a:r>
          </a:p>
          <a:p>
            <a:pPr marL="285750" indent="-285750" algn="just">
              <a:lnSpc>
                <a:spcPct val="115000"/>
              </a:lnSpc>
              <a:spcBef>
                <a:spcPts val="700"/>
              </a:spcBef>
              <a:spcAft>
                <a:spcPts val="1000"/>
              </a:spcAft>
              <a:buFont typeface="Wingdings" panose="05000000000000000000" pitchFamily="2" charset="2"/>
              <a:buChar char="Ø"/>
            </a:pPr>
            <a:r>
              <a:rPr lang="vi-VN" sz="1800" dirty="0">
                <a:effectLst/>
                <a:latin typeface="Times New Roman" panose="02020603050405020304" pitchFamily="18" charset="0"/>
                <a:ea typeface="Times New Roman" panose="02020603050405020304" pitchFamily="18" charset="0"/>
              </a:rPr>
              <a:t>Bổ sung các chức danh có thẩm quyền lập biên bản vi phạm hành chính trong lĩnh vực bảo vệ môi trường bao gồm:</a:t>
            </a:r>
            <a:endParaRPr lang="vi-VN" sz="1400" dirty="0">
              <a:latin typeface="Calibri" panose="020F0502020204030204" pitchFamily="34" charset="0"/>
              <a:ea typeface="Times New Roman" panose="02020603050405020304" pitchFamily="18" charset="0"/>
            </a:endParaRPr>
          </a:p>
          <a:p>
            <a:pPr marL="285750" indent="-285750" algn="just">
              <a:lnSpc>
                <a:spcPct val="115000"/>
              </a:lnSpc>
              <a:spcBef>
                <a:spcPts val="700"/>
              </a:spcBef>
              <a:spcAft>
                <a:spcPts val="1000"/>
              </a:spcAft>
              <a:buFontTx/>
              <a:buChar char="-"/>
            </a:pPr>
            <a:r>
              <a:rPr lang="vi-VN" sz="1800" dirty="0">
                <a:effectLst/>
                <a:latin typeface="Times New Roman" panose="02020603050405020304" pitchFamily="18" charset="0"/>
                <a:ea typeface="Times New Roman" panose="02020603050405020304" pitchFamily="18" charset="0"/>
              </a:rPr>
              <a:t>Công chức, viên chức đang thi hành nhiệm vụ bảo vệ môi trường của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được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giao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hiện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chức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năng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thanh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chuyên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ngành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vệ</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vi-VN" sz="18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được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giao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chức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năng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kiểm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việc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vệ</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thuộc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Bộ</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nguyên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a:t>
            </a:r>
            <a:r>
              <a:rPr lang="vi-VN" sz="1800" dirty="0">
                <a:effectLst/>
                <a:latin typeface="Times New Roman" panose="02020603050405020304" pitchFamily="18" charset="0"/>
                <a:ea typeface="Times New Roman" panose="02020603050405020304" pitchFamily="18" charset="0"/>
              </a:rPr>
              <a:t> </a:t>
            </a:r>
          </a:p>
          <a:p>
            <a:pPr marL="285750" indent="-285750" algn="just">
              <a:lnSpc>
                <a:spcPct val="115000"/>
              </a:lnSpc>
              <a:spcBef>
                <a:spcPts val="700"/>
              </a:spcBef>
              <a:spcAft>
                <a:spcPts val="1000"/>
              </a:spcAft>
              <a:buFontTx/>
              <a:buChar char="-"/>
            </a:pPr>
            <a:r>
              <a:rPr lang="en-US" sz="1800" dirty="0" err="1">
                <a:effectLst/>
                <a:latin typeface="Times New Roman" panose="02020603050405020304" pitchFamily="18" charset="0"/>
                <a:ea typeface="Times New Roman" panose="02020603050405020304" pitchFamily="18" charset="0"/>
              </a:rPr>
              <a:t>Nhân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viên</a:t>
            </a:r>
            <a:r>
              <a:rPr lang="vi-VN" sz="1800" dirty="0">
                <a:effectLst/>
                <a:latin typeface="Times New Roman" panose="02020603050405020304" pitchFamily="18" charset="0"/>
                <a:ea typeface="Times New Roman" panose="02020603050405020304" pitchFamily="18" charset="0"/>
              </a:rPr>
              <a:t> trật tự công cộng đang thi hành nhiệm vụ liên quan đến bảo vệ môi trường tại các khu đô thị, khu chung cư, thương mại, dịch vụ hoặc nơi công cộng</a:t>
            </a:r>
            <a:endParaRPr lang="vi-VN"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86475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762000" y="2133600"/>
            <a:ext cx="6934199" cy="990600"/>
          </a:xfrm>
        </p:spPr>
        <p:txBody>
          <a:bodyPr>
            <a:normAutofit fontScale="90000"/>
          </a:bodyPr>
          <a:lstStyle/>
          <a:p>
            <a:pPr algn="just"/>
            <a:r>
              <a:rPr lang="en-US" sz="3600" b="1" dirty="0" err="1">
                <a:effectLst/>
                <a:latin typeface="Times New Roman" panose="02020603050405020304" pitchFamily="18" charset="0"/>
                <a:ea typeface="SimSun" panose="02010600030101010101" pitchFamily="2" charset="-122"/>
              </a:rPr>
              <a:t>Các</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hành</a:t>
            </a:r>
            <a:r>
              <a:rPr lang="en-US" sz="3600" b="1" dirty="0">
                <a:effectLst/>
                <a:latin typeface="Times New Roman" panose="02020603050405020304" pitchFamily="18" charset="0"/>
                <a:ea typeface="SimSun" panose="02010600030101010101" pitchFamily="2" charset="-122"/>
              </a:rPr>
              <a:t> vi </a:t>
            </a:r>
            <a:r>
              <a:rPr lang="en-US" sz="3600" b="1" dirty="0" err="1">
                <a:effectLst/>
                <a:latin typeface="Times New Roman" panose="02020603050405020304" pitchFamily="18" charset="0"/>
                <a:ea typeface="SimSun" panose="02010600030101010101" pitchFamily="2" charset="-122"/>
              </a:rPr>
              <a:t>vi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phạm</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hành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chính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tại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Chương</a:t>
            </a:r>
            <a:r>
              <a:rPr lang="en-US" sz="3600" b="1" dirty="0">
                <a:effectLst/>
                <a:latin typeface="Times New Roman" panose="02020603050405020304" pitchFamily="18" charset="0"/>
                <a:ea typeface="SimSun" panose="02010600030101010101" pitchFamily="2" charset="-122"/>
              </a:rPr>
              <a:t> II </a:t>
            </a:r>
            <a:r>
              <a:rPr lang="en-US" sz="3600" b="1" dirty="0" err="1">
                <a:effectLst/>
                <a:latin typeface="Times New Roman" panose="02020603050405020304" pitchFamily="18" charset="0"/>
                <a:ea typeface="SimSun" panose="02010600030101010101" pitchFamily="2" charset="-122"/>
              </a:rPr>
              <a:t>Nghị</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45/2022/NĐ-CP</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E0D1FC5-20E9-ECB0-818D-0F5D6E386F30}"/>
              </a:ext>
            </a:extLst>
          </p:cNvPr>
          <p:cNvSpPr>
            <a:spLocks noGrp="1"/>
          </p:cNvSpPr>
          <p:nvPr>
            <p:ph type="sldNum" sz="quarter" idx="12"/>
          </p:nvPr>
        </p:nvSpPr>
        <p:spPr/>
        <p:txBody>
          <a:bodyPr/>
          <a:lstStyle/>
          <a:p>
            <a:fld id="{B6F15528-21DE-4FAA-801E-634DDDAF4B2B}" type="slidenum">
              <a:rPr lang="en-US" smtClean="0"/>
              <a:pPr/>
              <a:t>27</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2362200"/>
            <a:ext cx="6934200" cy="39766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4088853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1066800" y="381000"/>
            <a:ext cx="6476999" cy="990600"/>
          </a:xfrm>
        </p:spPr>
        <p:txBody>
          <a:bodyPr>
            <a:normAutofit fontScale="90000"/>
          </a:bodyPr>
          <a:lstStyle/>
          <a:p>
            <a:pPr algn="just"/>
            <a:r>
              <a:rPr lang="en-US" sz="3600" b="1" dirty="0">
                <a:effectLst/>
                <a:latin typeface="Times New Roman" panose="02020603050405020304" pitchFamily="18" charset="0"/>
                <a:ea typeface="SimSun" panose="02010600030101010101" pitchFamily="2" charset="-122"/>
              </a:rPr>
              <a:t>Vi </a:t>
            </a:r>
            <a:r>
              <a:rPr lang="en-US" sz="3600" b="1" dirty="0" err="1">
                <a:effectLst/>
                <a:latin typeface="Times New Roman" panose="02020603050405020304" pitchFamily="18" charset="0"/>
                <a:ea typeface="SimSun" panose="02010600030101010101" pitchFamily="2" charset="-122"/>
              </a:rPr>
              <a:t>phạm</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quy</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về</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thực</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hiện</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đăng</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ký</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môi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trường</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Điều</a:t>
            </a:r>
            <a:r>
              <a:rPr lang="en-US" sz="3600" b="1" dirty="0">
                <a:effectLst/>
                <a:latin typeface="Times New Roman" panose="02020603050405020304" pitchFamily="18" charset="0"/>
                <a:ea typeface="SimSun" panose="02010600030101010101" pitchFamily="2" charset="-122"/>
              </a:rPr>
              <a:t> 9 NĐ45)</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CF3A4D9-766C-AB56-AB7D-22933025875A}"/>
              </a:ext>
            </a:extLst>
          </p:cNvPr>
          <p:cNvSpPr>
            <a:spLocks noGrp="1"/>
          </p:cNvSpPr>
          <p:nvPr>
            <p:ph type="sldNum" sz="quarter" idx="12"/>
          </p:nvPr>
        </p:nvSpPr>
        <p:spPr/>
        <p:txBody>
          <a:bodyPr/>
          <a:lstStyle/>
          <a:p>
            <a:r>
              <a:rPr lang="en-US" dirty="0"/>
              <a:t>1</a:t>
            </a:r>
            <a:fld id="{B6F15528-21DE-4FAA-801E-634DDDAF4B2B}" type="slidenum">
              <a:rPr lang="en-US" smtClean="0"/>
              <a:pPr/>
              <a:t>28</a:t>
            </a:fld>
            <a:endParaRPr lang="en-US" dirty="0"/>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600200"/>
            <a:ext cx="8229600" cy="47386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676400"/>
            <a:ext cx="6934200" cy="46624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600"/>
              </a:spcBef>
              <a:spcAft>
                <a:spcPts val="600"/>
              </a:spcAft>
            </a:pPr>
            <a:r>
              <a:rPr lang="en-US" dirty="0" err="1">
                <a:latin typeface="Times New Roman" panose="02020603050405020304" pitchFamily="18" charset="0"/>
                <a:ea typeface="SimSun" panose="02010600030101010101" pitchFamily="2" charset="-122"/>
              </a:rPr>
              <a:t>Đ</a:t>
            </a:r>
            <a:r>
              <a:rPr lang="en-US" sz="1800" dirty="0" err="1">
                <a:effectLst/>
                <a:latin typeface="Times New Roman" panose="02020603050405020304" pitchFamily="18" charset="0"/>
                <a:ea typeface="SimSun" panose="02010600030101010101" pitchFamily="2" charset="-122"/>
              </a:rPr>
              <a:t>ã</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không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thực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hiện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thực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hiện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không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đúng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không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đầy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đủ</a:t>
            </a:r>
            <a:r>
              <a:rPr lang="en-US" sz="1800" dirty="0">
                <a:effectLst/>
                <a:latin typeface="Times New Roman" panose="02020603050405020304" pitchFamily="18" charset="0"/>
                <a:ea typeface="SimSun" panose="02010600030101010101" pitchFamily="2" charset="-122"/>
              </a:rPr>
              <a:t> cam </a:t>
            </a:r>
            <a:r>
              <a:rPr lang="en-US" sz="1800" dirty="0" err="1">
                <a:effectLst/>
                <a:latin typeface="Times New Roman" panose="02020603050405020304" pitchFamily="18" charset="0"/>
                <a:ea typeface="SimSun" panose="02010600030101010101" pitchFamily="2" charset="-122"/>
              </a:rPr>
              <a:t>kết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hoặc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phương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án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thu</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gom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quản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lý</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xử</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lý</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chất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thải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trong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đăng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ký</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môi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trường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không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đăng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ký</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môi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trường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lại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cho</a:t>
            </a:r>
            <a:r>
              <a:rPr lang="en-US" sz="1800" dirty="0">
                <a:effectLst/>
                <a:latin typeface="Times New Roman" panose="02020603050405020304" pitchFamily="18" charset="0"/>
                <a:ea typeface="SimSun" panose="02010600030101010101" pitchFamily="2" charset="-122"/>
              </a:rPr>
              <a:t> 03 </a:t>
            </a:r>
            <a:r>
              <a:rPr lang="en-US" sz="1800" dirty="0" err="1">
                <a:effectLst/>
                <a:latin typeface="Times New Roman" panose="02020603050405020304" pitchFamily="18" charset="0"/>
                <a:ea typeface="SimSun" panose="02010600030101010101" pitchFamily="2" charset="-122"/>
              </a:rPr>
              <a:t>nhóm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tượng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gồm</a:t>
            </a:r>
            <a:r>
              <a:rPr lang="en-US" sz="1800" dirty="0">
                <a:effectLst/>
                <a:latin typeface="Times New Roman" panose="02020603050405020304" pitchFamily="18" charset="0"/>
                <a:ea typeface="SimSun" panose="02010600030101010101" pitchFamily="2" charset="-122"/>
              </a:rPr>
              <a:t>: (1) </a:t>
            </a:r>
            <a:r>
              <a:rPr lang="en-US" sz="1800" dirty="0" err="1">
                <a:effectLst/>
                <a:latin typeface="Times New Roman" panose="02020603050405020304" pitchFamily="18" charset="0"/>
                <a:ea typeface="SimSun" panose="02010600030101010101" pitchFamily="2" charset="-122"/>
              </a:rPr>
              <a:t>Dự</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án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cơ</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sở</a:t>
            </a:r>
            <a:r>
              <a:rPr lang="en-US" sz="1800" dirty="0">
                <a:effectLst/>
                <a:latin typeface="Times New Roman" panose="02020603050405020304" pitchFamily="18" charset="0"/>
                <a:ea typeface="SimSun" panose="02010600030101010101" pitchFamily="2" charset="-122"/>
              </a:rPr>
              <a:t> </a:t>
            </a:r>
            <a:r>
              <a:rPr lang="en-US" sz="1800" b="1" dirty="0" err="1">
                <a:effectLst/>
                <a:latin typeface="Times New Roman" panose="02020603050405020304" pitchFamily="18" charset="0"/>
                <a:ea typeface="SimSun" panose="02010600030101010101" pitchFamily="2" charset="-122"/>
              </a:rPr>
              <a:t>không</a:t>
            </a:r>
            <a:r>
              <a:rPr lang="en-US" sz="1800" b="1"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thuộc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tượng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phải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lập</a:t>
            </a:r>
            <a:r>
              <a:rPr lang="en-US" sz="1800" dirty="0">
                <a:effectLst/>
                <a:latin typeface="Times New Roman" panose="02020603050405020304" pitchFamily="18" charset="0"/>
                <a:ea typeface="SimSun" panose="02010600030101010101" pitchFamily="2" charset="-122"/>
              </a:rPr>
              <a:t> ĐTM; (2) </a:t>
            </a:r>
            <a:r>
              <a:rPr lang="en-US" sz="1800" dirty="0" err="1">
                <a:effectLst/>
                <a:latin typeface="Times New Roman" panose="02020603050405020304" pitchFamily="18" charset="0"/>
                <a:ea typeface="Times New Roman" panose="02020603050405020304" pitchFamily="18" charset="0"/>
              </a:rPr>
              <a:t>Dự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án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sở</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lập</a:t>
            </a:r>
            <a:r>
              <a:rPr lang="en-US" sz="1800" dirty="0">
                <a:effectLst/>
                <a:latin typeface="Times New Roman" panose="02020603050405020304" pitchFamily="18" charset="0"/>
                <a:ea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rPr>
              <a:t>ĐTM thuộc thẩm quyền phê duyệt của Ủy ban nhân dân cấp tỉnh </a:t>
            </a:r>
            <a:r>
              <a:rPr lang="en-US" sz="1800" dirty="0">
                <a:effectLst/>
                <a:latin typeface="Times New Roman" panose="02020603050405020304" pitchFamily="18" charset="0"/>
                <a:ea typeface="Times New Roman" panose="02020603050405020304" pitchFamily="18" charset="0"/>
              </a:rPr>
              <a:t>(3) </a:t>
            </a:r>
            <a:r>
              <a:rPr lang="en-US" sz="1800" dirty="0" err="1">
                <a:effectLst/>
                <a:latin typeface="Times New Roman" panose="02020603050405020304" pitchFamily="18" charset="0"/>
                <a:ea typeface="Times New Roman" panose="02020603050405020304" pitchFamily="18" charset="0"/>
              </a:rPr>
              <a:t>Dự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án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sở</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lập</a:t>
            </a:r>
            <a:r>
              <a:rPr lang="en-US" sz="1800" dirty="0">
                <a:effectLst/>
                <a:latin typeface="Times New Roman" panose="02020603050405020304" pitchFamily="18" charset="0"/>
                <a:ea typeface="Times New Roman" panose="02020603050405020304" pitchFamily="18" charset="0"/>
              </a:rPr>
              <a:t> </a:t>
            </a:r>
            <a:r>
              <a:rPr lang="vi-VN" dirty="0">
                <a:latin typeface="Times New Roman" panose="02020603050405020304" pitchFamily="18" charset="0"/>
                <a:ea typeface="Times New Roman" panose="02020603050405020304" pitchFamily="18" charset="0"/>
              </a:rPr>
              <a:t>ĐTM</a:t>
            </a:r>
            <a:r>
              <a:rPr lang="vi-VN" sz="1800" dirty="0">
                <a:effectLst/>
                <a:latin typeface="Times New Roman" panose="02020603050405020304" pitchFamily="18" charset="0"/>
                <a:ea typeface="Times New Roman" panose="02020603050405020304" pitchFamily="18" charset="0"/>
              </a:rPr>
              <a:t> thuộc thẩm quyền phê duyệt của Bộ Tài nguyên và Môi trường</a:t>
            </a:r>
            <a:r>
              <a:rPr lang="en-US" sz="1800" dirty="0">
                <a:effectLst/>
                <a:latin typeface="Times New Roman" panose="02020603050405020304" pitchFamily="18" charset="0"/>
                <a:ea typeface="Times New Roman" panose="02020603050405020304" pitchFamily="18" charset="0"/>
              </a:rPr>
              <a:t>.</a:t>
            </a:r>
          </a:p>
          <a:p>
            <a:pPr indent="457200" algn="just">
              <a:spcBef>
                <a:spcPts val="600"/>
              </a:spcBef>
              <a:spcAft>
                <a:spcPts val="600"/>
              </a:spcAft>
            </a:pPr>
            <a:r>
              <a:rPr lang="en-US" dirty="0" err="1">
                <a:latin typeface="Times New Roman" panose="02020603050405020304" pitchFamily="18" charset="0"/>
                <a:ea typeface="SimSun" panose="02010600030101010101" pitchFamily="2" charset="-122"/>
              </a:rPr>
              <a:t>Mức</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phạt</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tiền</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đối</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với</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các</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hành</a:t>
            </a:r>
            <a:r>
              <a:rPr lang="en-US" dirty="0">
                <a:latin typeface="Times New Roman" panose="02020603050405020304" pitchFamily="18" charset="0"/>
                <a:ea typeface="SimSun" panose="02010600030101010101" pitchFamily="2" charset="-122"/>
              </a:rPr>
              <a:t> vi </a:t>
            </a:r>
            <a:r>
              <a:rPr lang="en-US" dirty="0" err="1">
                <a:latin typeface="Times New Roman" panose="02020603050405020304" pitchFamily="18" charset="0"/>
                <a:ea typeface="SimSun" panose="02010600030101010101" pitchFamily="2" charset="-122"/>
              </a:rPr>
              <a:t>thuộc</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nhóm</a:t>
            </a:r>
            <a:r>
              <a:rPr lang="en-US" dirty="0">
                <a:latin typeface="Times New Roman" panose="02020603050405020304" pitchFamily="18" charset="0"/>
                <a:ea typeface="SimSun" panose="02010600030101010101" pitchFamily="2" charset="-122"/>
              </a:rPr>
              <a:t> (1) </a:t>
            </a:r>
            <a:r>
              <a:rPr lang="en-US" dirty="0" err="1">
                <a:latin typeface="Times New Roman" panose="02020603050405020304" pitchFamily="18" charset="0"/>
                <a:ea typeface="SimSun" panose="02010600030101010101" pitchFamily="2" charset="-122"/>
              </a:rPr>
              <a:t>từ</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cảnh</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cáo</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đến</a:t>
            </a:r>
            <a:r>
              <a:rPr lang="en-US" dirty="0">
                <a:latin typeface="Times New Roman" panose="02020603050405020304" pitchFamily="18" charset="0"/>
                <a:ea typeface="SimSun" panose="02010600030101010101" pitchFamily="2" charset="-122"/>
              </a:rPr>
              <a:t> 5 </a:t>
            </a:r>
            <a:r>
              <a:rPr lang="en-US" dirty="0" err="1">
                <a:latin typeface="Times New Roman" panose="02020603050405020304" pitchFamily="18" charset="0"/>
                <a:ea typeface="SimSun" panose="02010600030101010101" pitchFamily="2" charset="-122"/>
              </a:rPr>
              <a:t>triệu</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đồng</a:t>
            </a:r>
            <a:endParaRPr lang="en-US" dirty="0">
              <a:latin typeface="Times New Roman" panose="02020603050405020304" pitchFamily="18" charset="0"/>
              <a:ea typeface="SimSun" panose="02010600030101010101" pitchFamily="2" charset="-122"/>
            </a:endParaRPr>
          </a:p>
          <a:p>
            <a:pPr indent="457200" algn="just">
              <a:spcBef>
                <a:spcPts val="600"/>
              </a:spcBef>
              <a:spcAft>
                <a:spcPts val="600"/>
              </a:spcAft>
            </a:pPr>
            <a:r>
              <a:rPr lang="en-US" sz="1800" dirty="0" err="1">
                <a:effectLst/>
                <a:latin typeface="Times New Roman" panose="02020603050405020304" pitchFamily="18" charset="0"/>
                <a:ea typeface="SimSun" panose="02010600030101010101" pitchFamily="2" charset="-122"/>
              </a:rPr>
              <a:t>Mức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phạt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tiền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với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thuộc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nhóm</a:t>
            </a:r>
            <a:r>
              <a:rPr lang="en-US" sz="1800" dirty="0">
                <a:effectLst/>
                <a:latin typeface="Times New Roman" panose="02020603050405020304" pitchFamily="18" charset="0"/>
                <a:ea typeface="SimSun" panose="02010600030101010101" pitchFamily="2" charset="-122"/>
              </a:rPr>
              <a:t> (2) </a:t>
            </a:r>
            <a:r>
              <a:rPr lang="en-US" sz="1800" dirty="0" err="1">
                <a:effectLst/>
                <a:latin typeface="Times New Roman" panose="02020603050405020304" pitchFamily="18" charset="0"/>
                <a:ea typeface="SimSun" panose="02010600030101010101" pitchFamily="2" charset="-122"/>
              </a:rPr>
              <a:t>từ</a:t>
            </a:r>
            <a:r>
              <a:rPr lang="en-US" sz="1800" dirty="0">
                <a:effectLst/>
                <a:latin typeface="Times New Roman" panose="02020603050405020304" pitchFamily="18" charset="0"/>
                <a:ea typeface="SimSun" panose="02010600030101010101" pitchFamily="2" charset="-122"/>
              </a:rPr>
              <a:t> 5 </a:t>
            </a:r>
            <a:r>
              <a:rPr lang="en-US" sz="1800" dirty="0" err="1">
                <a:effectLst/>
                <a:latin typeface="Times New Roman" panose="02020603050405020304" pitchFamily="18" charset="0"/>
                <a:ea typeface="SimSun" panose="02010600030101010101" pitchFamily="2" charset="-122"/>
              </a:rPr>
              <a:t>triệu</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đến</a:t>
            </a:r>
            <a:r>
              <a:rPr lang="en-US" sz="1800" dirty="0">
                <a:effectLst/>
                <a:latin typeface="Times New Roman" panose="02020603050405020304" pitchFamily="18" charset="0"/>
                <a:ea typeface="SimSun" panose="02010600030101010101" pitchFamily="2" charset="-122"/>
              </a:rPr>
              <a:t> 15 </a:t>
            </a:r>
            <a:r>
              <a:rPr lang="en-US" sz="1800" dirty="0" err="1">
                <a:effectLst/>
                <a:latin typeface="Times New Roman" panose="02020603050405020304" pitchFamily="18" charset="0"/>
                <a:ea typeface="SimSun" panose="02010600030101010101" pitchFamily="2" charset="-122"/>
              </a:rPr>
              <a:t>triệu</a:t>
            </a:r>
            <a:endParaRPr lang="en-US" sz="1800" dirty="0">
              <a:effectLst/>
              <a:latin typeface="Times New Roman" panose="02020603050405020304" pitchFamily="18" charset="0"/>
              <a:ea typeface="SimSun" panose="02010600030101010101" pitchFamily="2" charset="-122"/>
            </a:endParaRPr>
          </a:p>
          <a:p>
            <a:pPr indent="457200" algn="just">
              <a:spcBef>
                <a:spcPts val="600"/>
              </a:spcBef>
              <a:spcAft>
                <a:spcPts val="600"/>
              </a:spcAft>
            </a:pPr>
            <a:r>
              <a:rPr lang="en-US" sz="1800" dirty="0" err="1">
                <a:effectLst/>
                <a:latin typeface="Times New Roman" panose="02020603050405020304" pitchFamily="18" charset="0"/>
                <a:ea typeface="SimSun" panose="02010600030101010101" pitchFamily="2" charset="-122"/>
              </a:rPr>
              <a:t>Mức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phạt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tiền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với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thuộc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nhóm</a:t>
            </a:r>
            <a:r>
              <a:rPr lang="en-US" sz="1800" dirty="0">
                <a:effectLst/>
                <a:latin typeface="Times New Roman" panose="02020603050405020304" pitchFamily="18" charset="0"/>
                <a:ea typeface="SimSun" panose="02010600030101010101" pitchFamily="2" charset="-122"/>
              </a:rPr>
              <a:t> (3) </a:t>
            </a:r>
            <a:r>
              <a:rPr lang="en-US" sz="1800" dirty="0" err="1">
                <a:effectLst/>
                <a:latin typeface="Times New Roman" panose="02020603050405020304" pitchFamily="18" charset="0"/>
                <a:ea typeface="SimSun" panose="02010600030101010101" pitchFamily="2" charset="-122"/>
              </a:rPr>
              <a:t>từ</a:t>
            </a:r>
            <a:r>
              <a:rPr lang="en-US" sz="1800" dirty="0">
                <a:effectLst/>
                <a:latin typeface="Times New Roman" panose="02020603050405020304" pitchFamily="18" charset="0"/>
                <a:ea typeface="SimSun" panose="02010600030101010101" pitchFamily="2" charset="-122"/>
              </a:rPr>
              <a:t> 15 </a:t>
            </a:r>
            <a:r>
              <a:rPr lang="en-US" sz="1800" dirty="0" err="1">
                <a:effectLst/>
                <a:latin typeface="Times New Roman" panose="02020603050405020304" pitchFamily="18" charset="0"/>
                <a:ea typeface="SimSun" panose="02010600030101010101" pitchFamily="2" charset="-122"/>
              </a:rPr>
              <a:t>triệu</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đến</a:t>
            </a:r>
            <a:r>
              <a:rPr lang="en-US" sz="1800" dirty="0">
                <a:effectLst/>
                <a:latin typeface="Times New Roman" panose="02020603050405020304" pitchFamily="18" charset="0"/>
                <a:ea typeface="SimSun" panose="02010600030101010101" pitchFamily="2" charset="-122"/>
              </a:rPr>
              <a:t> 30 </a:t>
            </a:r>
            <a:r>
              <a:rPr lang="en-US" sz="1800" dirty="0" err="1">
                <a:effectLst/>
                <a:latin typeface="Times New Roman" panose="02020603050405020304" pitchFamily="18" charset="0"/>
                <a:ea typeface="SimSun" panose="02010600030101010101" pitchFamily="2" charset="-122"/>
              </a:rPr>
              <a:t>triệu</a:t>
            </a: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672095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914400" y="609600"/>
            <a:ext cx="6400802" cy="990600"/>
          </a:xfrm>
        </p:spPr>
        <p:txBody>
          <a:bodyPr>
            <a:normAutofit fontScale="90000"/>
          </a:bodyPr>
          <a:lstStyle/>
          <a:p>
            <a:pPr algn="just"/>
            <a:r>
              <a:rPr lang="en-US" sz="2800" b="1" dirty="0" err="1">
                <a:effectLst/>
                <a:latin typeface="Times New Roman" panose="02020603050405020304" pitchFamily="18" charset="0"/>
                <a:ea typeface="Times New Roman" panose="02020603050405020304" pitchFamily="18" charset="0"/>
              </a:rPr>
              <a:t>Về</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định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xử</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phạt</a:t>
            </a:r>
            <a:r>
              <a:rPr lang="en-US" sz="2800" b="1" dirty="0">
                <a:effectLst/>
                <a:latin typeface="Times New Roman" panose="02020603050405020304" pitchFamily="18" charset="0"/>
                <a:ea typeface="SimSun" panose="02010600030101010101" pitchFamily="2" charset="-122"/>
              </a:rPr>
              <a:t> 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hành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chính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đánh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giá</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tác</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động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môi</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trường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10)</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D80B2DB-D0B0-3397-EAB4-BDE5D03D6D49}"/>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32263" y="2057400"/>
            <a:ext cx="6934200" cy="4052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300"/>
              </a:spcBef>
              <a:spcAft>
                <a:spcPts val="300"/>
              </a:spcAft>
              <a:buNone/>
            </a:pPr>
            <a:r>
              <a:rPr lang="en-US" dirty="0" err="1">
                <a:latin typeface="Times New Roman" panose="02020603050405020304" pitchFamily="18" charset="0"/>
                <a:ea typeface="SimSun" panose="02010600030101010101" pitchFamily="2" charset="-122"/>
              </a:rPr>
              <a:t>Đ</a:t>
            </a:r>
            <a:r>
              <a:rPr lang="en-US" sz="1800" dirty="0" err="1">
                <a:effectLst/>
                <a:latin typeface="Times New Roman" panose="02020603050405020304" pitchFamily="18" charset="0"/>
                <a:ea typeface="SimSun" panose="02010600030101010101" pitchFamily="2" charset="-122"/>
              </a:rPr>
              <a:t>ã</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cập</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nhật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bổ</a:t>
            </a:r>
            <a:r>
              <a:rPr lang="en-US" sz="1800" dirty="0">
                <a:effectLst/>
                <a:latin typeface="Times New Roman" panose="02020603050405020304" pitchFamily="18" charset="0"/>
                <a:ea typeface="SimSun" panose="02010600030101010101" pitchFamily="2" charset="-122"/>
              </a:rPr>
              <a:t> sung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mới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liên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quan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đến</a:t>
            </a:r>
            <a:r>
              <a:rPr lang="en-US" sz="1800" dirty="0">
                <a:effectLst/>
                <a:latin typeface="Times New Roman" panose="02020603050405020304" pitchFamily="18" charset="0"/>
                <a:ea typeface="SimSun" panose="02010600030101010101" pitchFamily="2" charset="-122"/>
              </a:rPr>
              <a:t> </a:t>
            </a:r>
            <a:r>
              <a:rPr lang="en-US" dirty="0">
                <a:latin typeface="Times New Roman" panose="02020603050405020304" pitchFamily="18" charset="0"/>
                <a:ea typeface="SimSun" panose="02010600030101010101" pitchFamily="2" charset="-122"/>
              </a:rPr>
              <a:t>ĐTM </a:t>
            </a:r>
            <a:r>
              <a:rPr lang="en-US" sz="1800" dirty="0" err="1">
                <a:effectLst/>
                <a:latin typeface="Times New Roman" panose="02020603050405020304" pitchFamily="18" charset="0"/>
                <a:ea typeface="SimSun" panose="02010600030101010101" pitchFamily="2" charset="-122"/>
              </a:rPr>
              <a:t>tại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Luật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Bảo</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vệ</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môi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trường</a:t>
            </a:r>
            <a:r>
              <a:rPr lang="en-US" sz="1800" dirty="0">
                <a:effectLst/>
                <a:latin typeface="Times New Roman" panose="02020603050405020304" pitchFamily="18" charset="0"/>
                <a:ea typeface="SimSun" panose="02010600030101010101" pitchFamily="2" charset="-122"/>
              </a:rPr>
              <a:t> 2020; </a:t>
            </a:r>
            <a:r>
              <a:rPr lang="en-US" sz="1800" dirty="0" err="1">
                <a:effectLst/>
                <a:latin typeface="Times New Roman" panose="02020603050405020304" pitchFamily="18" charset="0"/>
                <a:ea typeface="SimSun" panose="02010600030101010101" pitchFamily="2" charset="-122"/>
              </a:rPr>
              <a:t>phân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mức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xử</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lý</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theo</a:t>
            </a:r>
            <a:r>
              <a:rPr lang="en-US" sz="1800" dirty="0">
                <a:effectLst/>
                <a:latin typeface="Times New Roman" panose="02020603050405020304" pitchFamily="18" charset="0"/>
                <a:ea typeface="SimSun" panose="02010600030101010101" pitchFamily="2" charset="-122"/>
              </a:rPr>
              <a:t> 02 </a:t>
            </a:r>
            <a:r>
              <a:rPr lang="en-US" sz="1800" dirty="0" err="1">
                <a:effectLst/>
                <a:latin typeface="Times New Roman" panose="02020603050405020304" pitchFamily="18" charset="0"/>
                <a:ea typeface="SimSun" panose="02010600030101010101" pitchFamily="2" charset="-122"/>
              </a:rPr>
              <a:t>nhóm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tượng</a:t>
            </a:r>
            <a:r>
              <a:rPr lang="en-US" sz="1800" dirty="0">
                <a:effectLst/>
                <a:latin typeface="Times New Roman" panose="02020603050405020304" pitchFamily="18" charset="0"/>
                <a:ea typeface="SimSun" panose="02010600030101010101" pitchFamily="2" charset="-122"/>
              </a:rPr>
              <a:t>: </a:t>
            </a:r>
          </a:p>
          <a:p>
            <a:pPr indent="0" algn="just">
              <a:spcBef>
                <a:spcPts val="300"/>
              </a:spcBef>
              <a:spcAft>
                <a:spcPts val="300"/>
              </a:spcAft>
              <a:buNone/>
            </a:pPr>
            <a:endParaRPr lang="en-US" sz="1800" dirty="0">
              <a:effectLst/>
              <a:latin typeface="Times New Roman" panose="02020603050405020304" pitchFamily="18" charset="0"/>
              <a:ea typeface="SimSun" panose="02010600030101010101" pitchFamily="2" charset="-122"/>
            </a:endParaRPr>
          </a:p>
          <a:p>
            <a:pPr indent="467995" algn="just">
              <a:spcBef>
                <a:spcPts val="300"/>
              </a:spcBef>
              <a:spcAft>
                <a:spcPts val="300"/>
              </a:spcAft>
            </a:pPr>
            <a:r>
              <a:rPr lang="vi-VN" sz="1800" dirty="0">
                <a:effectLst/>
                <a:latin typeface="Times New Roman" panose="02020603050405020304" pitchFamily="18" charset="0"/>
                <a:ea typeface="Times New Roman" panose="02020603050405020304" pitchFamily="18" charset="0"/>
              </a:rPr>
              <a:t>Thuộc thẩm quyền phê duyệt kết quả thẩm định ĐTM của UBND tỉnh hoặc thuộc thẩm quyền phê duyệt của </a:t>
            </a:r>
            <a:r>
              <a:rPr lang="vi-VN" sz="1800" b="1" dirty="0">
                <a:effectLst/>
                <a:latin typeface="Times New Roman" panose="02020603050405020304" pitchFamily="18" charset="0"/>
                <a:ea typeface="Times New Roman" panose="02020603050405020304" pitchFamily="18" charset="0"/>
              </a:rPr>
              <a:t>Bộ Quốc phòng, Bộ Công an </a:t>
            </a:r>
            <a:r>
              <a:rPr lang="vi-VN" sz="1800" dirty="0">
                <a:effectLst/>
                <a:latin typeface="Times New Roman" panose="02020603050405020304" pitchFamily="18" charset="0"/>
                <a:ea typeface="Times New Roman" panose="02020603050405020304" pitchFamily="18" charset="0"/>
              </a:rPr>
              <a:t>đối với </a:t>
            </a:r>
            <a:r>
              <a:rPr lang="vi-VN" sz="1800" b="1" dirty="0">
                <a:effectLst/>
                <a:latin typeface="Times New Roman" panose="02020603050405020304" pitchFamily="18" charset="0"/>
                <a:ea typeface="Times New Roman" panose="02020603050405020304" pitchFamily="18" charset="0"/>
              </a:rPr>
              <a:t>dự án</a:t>
            </a:r>
            <a:r>
              <a:rPr lang="vi-VN" sz="1800" dirty="0">
                <a:effectLst/>
                <a:latin typeface="Times New Roman" panose="02020603050405020304" pitchFamily="18" charset="0"/>
                <a:ea typeface="Times New Roman" panose="02020603050405020304" pitchFamily="18" charset="0"/>
              </a:rPr>
              <a:t> </a:t>
            </a:r>
            <a:r>
              <a:rPr lang="vi-VN" sz="1800" b="1" dirty="0">
                <a:effectLst/>
                <a:latin typeface="Times New Roman" panose="02020603050405020304" pitchFamily="18" charset="0"/>
                <a:ea typeface="Times New Roman" panose="02020603050405020304" pitchFamily="18" charset="0"/>
              </a:rPr>
              <a:t>có tiêu chí về môi trường tương đương </a:t>
            </a:r>
            <a:r>
              <a:rPr lang="vi-VN" sz="1800" dirty="0">
                <a:effectLst/>
                <a:latin typeface="Times New Roman" panose="02020603050405020304" pitchFamily="18" charset="0"/>
                <a:ea typeface="Times New Roman" panose="02020603050405020304" pitchFamily="18" charset="0"/>
              </a:rPr>
              <a:t>với dự án thuộc </a:t>
            </a:r>
            <a:r>
              <a:rPr lang="vi-VN" sz="1800" b="1" dirty="0">
                <a:effectLst/>
                <a:latin typeface="Times New Roman" panose="02020603050405020304" pitchFamily="18" charset="0"/>
                <a:ea typeface="Times New Roman" panose="02020603050405020304" pitchFamily="18" charset="0"/>
              </a:rPr>
              <a:t>thẩm quyền phê duyệt của UBND cấp tỉnh</a:t>
            </a:r>
            <a:r>
              <a:rPr lang="vi-VN" sz="1800" dirty="0">
                <a:effectLst/>
                <a:latin typeface="Times New Roman" panose="02020603050405020304" pitchFamily="18" charset="0"/>
                <a:ea typeface="Times New Roman" panose="02020603050405020304" pitchFamily="18" charset="0"/>
              </a:rPr>
              <a:t>;</a:t>
            </a:r>
          </a:p>
          <a:p>
            <a:pPr indent="467995" algn="just">
              <a:spcBef>
                <a:spcPts val="300"/>
              </a:spcBef>
              <a:spcAft>
                <a:spcPts val="300"/>
              </a:spcAft>
            </a:pPr>
            <a:r>
              <a:rPr lang="vi-VN" sz="1800" dirty="0">
                <a:effectLst/>
                <a:latin typeface="Times New Roman" panose="02020603050405020304" pitchFamily="18" charset="0"/>
                <a:ea typeface="Times New Roman" panose="02020603050405020304" pitchFamily="18" charset="0"/>
              </a:rPr>
              <a:t>Thuộc thẩm quyền phê duyệt của Bộ Tài nguyên và Môi trường hoặc thuộc thẩm quyền phê duyệt của </a:t>
            </a:r>
            <a:r>
              <a:rPr lang="vi-VN" sz="1800" b="1" dirty="0">
                <a:effectLst/>
                <a:latin typeface="Times New Roman" panose="02020603050405020304" pitchFamily="18" charset="0"/>
                <a:ea typeface="Times New Roman" panose="02020603050405020304" pitchFamily="18" charset="0"/>
              </a:rPr>
              <a:t>Bộ Quốc phòng, Bộ Công an </a:t>
            </a:r>
            <a:r>
              <a:rPr lang="vi-VN" sz="1800" dirty="0">
                <a:effectLst/>
                <a:latin typeface="Times New Roman" panose="02020603050405020304" pitchFamily="18" charset="0"/>
                <a:ea typeface="Times New Roman" panose="02020603050405020304" pitchFamily="18" charset="0"/>
              </a:rPr>
              <a:t>đối với </a:t>
            </a:r>
            <a:r>
              <a:rPr lang="vi-VN" sz="1800" b="1" dirty="0">
                <a:effectLst/>
                <a:latin typeface="Times New Roman" panose="02020603050405020304" pitchFamily="18" charset="0"/>
                <a:ea typeface="Times New Roman" panose="02020603050405020304" pitchFamily="18" charset="0"/>
              </a:rPr>
              <a:t>dự án có tiêu chí về môi trường tương đương </a:t>
            </a:r>
            <a:r>
              <a:rPr lang="vi-VN" sz="1800" dirty="0">
                <a:effectLst/>
                <a:latin typeface="Times New Roman" panose="02020603050405020304" pitchFamily="18" charset="0"/>
                <a:ea typeface="Times New Roman" panose="02020603050405020304" pitchFamily="18" charset="0"/>
              </a:rPr>
              <a:t>với dự án thuộc </a:t>
            </a:r>
            <a:r>
              <a:rPr lang="vi-VN" sz="1800" b="1" dirty="0">
                <a:effectLst/>
                <a:latin typeface="Times New Roman" panose="02020603050405020304" pitchFamily="18" charset="0"/>
                <a:ea typeface="Times New Roman" panose="02020603050405020304" pitchFamily="18" charset="0"/>
              </a:rPr>
              <a:t>thẩm quyền phê duyệt của Bộ Tài nguyên và Môi trường.</a:t>
            </a:r>
            <a:endParaRPr lang="en-US" sz="1600" b="1"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591947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04800"/>
            <a:ext cx="6629402" cy="990600"/>
          </a:xfrm>
        </p:spPr>
        <p:txBody>
          <a:bodyPr>
            <a:normAutofit/>
          </a:bodyPr>
          <a:lstStyle/>
          <a:p>
            <a:pPr algn="just"/>
            <a:r>
              <a:rPr lang="en-US" sz="2800" b="1" dirty="0" err="1">
                <a:effectLst/>
                <a:latin typeface="Times New Roman" panose="02020603050405020304" pitchFamily="18" charset="0"/>
                <a:ea typeface="Times New Roman" panose="02020603050405020304" pitchFamily="18" charset="0"/>
              </a:rPr>
              <a:t>Về</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định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xử</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phạt</a:t>
            </a:r>
            <a:r>
              <a:rPr lang="en-US" sz="2800" b="1" dirty="0">
                <a:effectLst/>
                <a:latin typeface="Times New Roman" panose="02020603050405020304" pitchFamily="18" charset="0"/>
                <a:ea typeface="SimSun" panose="02010600030101010101" pitchFamily="2" charset="-122"/>
              </a:rPr>
              <a:t> 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hành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chính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đánh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giá</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tác</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động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môi</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trường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10)</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D80B2DB-D0B0-3397-EAB4-BDE5D03D6D49}"/>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533400" y="1371600"/>
            <a:ext cx="6934200" cy="45100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300"/>
              </a:spcBef>
              <a:spcAft>
                <a:spcPts val="300"/>
              </a:spcAft>
              <a:buNone/>
            </a:pPr>
            <a:r>
              <a:rPr lang="en-US" sz="1600" dirty="0" err="1">
                <a:latin typeface="Times New Roman" panose="02020603050405020304" pitchFamily="18" charset="0"/>
                <a:ea typeface="SimSun" panose="02010600030101010101" pitchFamily="2" charset="-122"/>
              </a:rPr>
              <a:t>Một</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số</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hành</a:t>
            </a:r>
            <a:r>
              <a:rPr lang="en-US" sz="1600" dirty="0">
                <a:latin typeface="Times New Roman" panose="02020603050405020304" pitchFamily="18" charset="0"/>
                <a:ea typeface="SimSun" panose="02010600030101010101" pitchFamily="2" charset="-122"/>
              </a:rPr>
              <a:t> vi </a:t>
            </a:r>
            <a:r>
              <a:rPr lang="en-US" sz="1600" dirty="0" err="1">
                <a:latin typeface="Times New Roman" panose="02020603050405020304" pitchFamily="18" charset="0"/>
                <a:ea typeface="SimSun" panose="02010600030101010101" pitchFamily="2" charset="-122"/>
              </a:rPr>
              <a:t>mới</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được</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bổ</a:t>
            </a:r>
            <a:r>
              <a:rPr lang="en-US" sz="1600" dirty="0">
                <a:latin typeface="Times New Roman" panose="02020603050405020304" pitchFamily="18" charset="0"/>
                <a:ea typeface="SimSun" panose="02010600030101010101" pitchFamily="2" charset="-122"/>
              </a:rPr>
              <a:t> sung </a:t>
            </a:r>
            <a:r>
              <a:rPr lang="en-US" sz="1600" dirty="0" err="1">
                <a:latin typeface="Times New Roman" panose="02020603050405020304" pitchFamily="18" charset="0"/>
                <a:ea typeface="SimSun" panose="02010600030101010101" pitchFamily="2" charset="-122"/>
              </a:rPr>
              <a:t>theo</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quy</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định</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của</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Luật</a:t>
            </a:r>
            <a:r>
              <a:rPr lang="en-US" sz="1600" dirty="0">
                <a:latin typeface="Times New Roman" panose="02020603050405020304" pitchFamily="18" charset="0"/>
                <a:ea typeface="SimSun" panose="02010600030101010101" pitchFamily="2" charset="-122"/>
              </a:rPr>
              <a:t> 2020:</a:t>
            </a:r>
            <a:endParaRPr lang="en-US" sz="1600" dirty="0">
              <a:effectLst/>
              <a:latin typeface="Times New Roman" panose="02020603050405020304" pitchFamily="18" charset="0"/>
              <a:ea typeface="SimSun" panose="02010600030101010101" pitchFamily="2" charset="-122"/>
            </a:endParaRPr>
          </a:p>
          <a:p>
            <a:pPr indent="467995" algn="just">
              <a:spcBef>
                <a:spcPts val="300"/>
              </a:spcBef>
              <a:spcAft>
                <a:spcPts val="300"/>
              </a:spcAft>
            </a:pPr>
            <a:r>
              <a:rPr lang="en-US" sz="1600" dirty="0" err="1">
                <a:effectLst/>
                <a:latin typeface="Times New Roman" panose="02020603050405020304" pitchFamily="18" charset="0"/>
                <a:ea typeface="SimSun" panose="02010600030101010101" pitchFamily="2" charset="-122"/>
              </a:rPr>
              <a:t>Không</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công</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khai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báo</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cáo</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đánh</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giá</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tác</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động</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môi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trường</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Mức</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phạt</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tại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b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1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15-20 </a:t>
            </a:r>
            <a:r>
              <a:rPr lang="en-US" sz="1600" dirty="0" err="1">
                <a:effectLst/>
                <a:latin typeface="Times New Roman" panose="02020603050405020304" pitchFamily="18" charset="0"/>
                <a:ea typeface="SimSun" panose="02010600030101010101" pitchFamily="2" charset="-122"/>
              </a:rPr>
              <a:t>triệu</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b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2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20-30triệu); </a:t>
            </a:r>
            <a:endParaRPr lang="vi-VN" sz="1600" dirty="0">
              <a:effectLst/>
              <a:latin typeface="Times New Roman" panose="02020603050405020304" pitchFamily="18" charset="0"/>
              <a:ea typeface="SimSun" panose="02010600030101010101" pitchFamily="2" charset="-122"/>
            </a:endParaRPr>
          </a:p>
          <a:p>
            <a:pPr indent="467995" algn="just">
              <a:spcBef>
                <a:spcPts val="300"/>
              </a:spcBef>
              <a:spcAft>
                <a:spcPts val="300"/>
              </a:spcAft>
            </a:pPr>
            <a:r>
              <a:rPr lang="vi-VN" sz="1600" dirty="0">
                <a:latin typeface="Times New Roman" panose="02020603050405020304" pitchFamily="18" charset="0"/>
                <a:ea typeface="SimSun" panose="02010600030101010101" pitchFamily="2" charset="-122"/>
              </a:rPr>
              <a:t>K</a:t>
            </a:r>
            <a:r>
              <a:rPr lang="vi-VN" sz="1600" dirty="0">
                <a:effectLst/>
                <a:latin typeface="Times New Roman" panose="02020603050405020304" pitchFamily="18" charset="0"/>
                <a:ea typeface="Times New Roman" panose="02020603050405020304" pitchFamily="18" charset="0"/>
              </a:rPr>
              <a:t>hông điều chỉnh, bổ sung nội dung của dự án đầu tư và báo cáo </a:t>
            </a:r>
            <a:r>
              <a:rPr lang="vi-VN" sz="1600" dirty="0">
                <a:latin typeface="Times New Roman" panose="02020603050405020304" pitchFamily="18" charset="0"/>
                <a:ea typeface="Times New Roman" panose="02020603050405020304" pitchFamily="18" charset="0"/>
              </a:rPr>
              <a:t>ĐTM </a:t>
            </a:r>
            <a:r>
              <a:rPr lang="vi-VN" sz="1600" dirty="0">
                <a:effectLst/>
                <a:latin typeface="Times New Roman" panose="02020603050405020304" pitchFamily="18" charset="0"/>
                <a:ea typeface="Times New Roman" panose="02020603050405020304" pitchFamily="18" charset="0"/>
              </a:rPr>
              <a:t>cho phù hợp với nội dung, yêu cầu về bảo vệ môi trường được nêu trong quyết định phê duyệt kết quả thẩm định báo cáo </a:t>
            </a:r>
            <a:r>
              <a:rPr lang="en-US" sz="1600" dirty="0">
                <a:latin typeface="Times New Roman" panose="02020603050405020304" pitchFamily="18" charset="0"/>
                <a:ea typeface="Times New Roman" panose="02020603050405020304" pitchFamily="18" charset="0"/>
              </a:rPr>
              <a:t>ĐTM </a:t>
            </a:r>
            <a:r>
              <a:rPr lang="en-US" sz="1600" dirty="0">
                <a:effectLst/>
                <a:latin typeface="Times New Roman" panose="02020603050405020304" pitchFamily="18" charset="0"/>
                <a:ea typeface="SimSun" panose="02010600030101010101" pitchFamily="2" charset="-122"/>
              </a:rPr>
              <a:t>(</a:t>
            </a:r>
            <a:r>
              <a:rPr lang="en-US" sz="1600" dirty="0" err="1">
                <a:effectLst/>
                <a:latin typeface="Times New Roman" panose="02020603050405020304" pitchFamily="18" charset="0"/>
                <a:ea typeface="SimSun" panose="02010600030101010101" pitchFamily="2" charset="-122"/>
              </a:rPr>
              <a:t>tại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c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1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20-30 </a:t>
            </a:r>
            <a:r>
              <a:rPr lang="en-US" sz="1600" dirty="0" err="1">
                <a:effectLst/>
                <a:latin typeface="Times New Roman" panose="02020603050405020304" pitchFamily="18" charset="0"/>
                <a:ea typeface="SimSun" panose="02010600030101010101" pitchFamily="2" charset="-122"/>
              </a:rPr>
              <a:t>triệu</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c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2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30-40triệu)</a:t>
            </a:r>
            <a:r>
              <a:rPr lang="en-US" sz="1600" dirty="0">
                <a:effectLst/>
                <a:latin typeface="Times New Roman" panose="02020603050405020304" pitchFamily="18" charset="0"/>
                <a:ea typeface="Times New Roman" panose="02020603050405020304" pitchFamily="18" charset="0"/>
              </a:rPr>
              <a:t>; </a:t>
            </a:r>
            <a:endParaRPr lang="vi-VN" sz="1600" dirty="0">
              <a:effectLst/>
              <a:latin typeface="Times New Roman" panose="02020603050405020304" pitchFamily="18" charset="0"/>
              <a:ea typeface="Times New Roman" panose="02020603050405020304" pitchFamily="18" charset="0"/>
            </a:endParaRPr>
          </a:p>
          <a:p>
            <a:pPr indent="467995" algn="just">
              <a:spcBef>
                <a:spcPts val="300"/>
              </a:spcBef>
              <a:spcAft>
                <a:spcPts val="300"/>
              </a:spcAft>
            </a:pPr>
            <a:r>
              <a:rPr lang="vi-VN" sz="1600" dirty="0">
                <a:latin typeface="Times New Roman" panose="02020603050405020304" pitchFamily="18" charset="0"/>
                <a:ea typeface="Times New Roman" panose="02020603050405020304" pitchFamily="18" charset="0"/>
              </a:rPr>
              <a:t>K</a:t>
            </a:r>
            <a:r>
              <a:rPr lang="vi-VN" sz="1600" dirty="0">
                <a:effectLst/>
                <a:latin typeface="Times New Roman" panose="02020603050405020304" pitchFamily="18" charset="0"/>
                <a:ea typeface="Times New Roman" panose="02020603050405020304" pitchFamily="18" charset="0"/>
              </a:rPr>
              <a:t>hông báo cáo cơ quan nhà nước có thẩm quyền theo quy định để được xem xét, chấp thuận trong quá trình cấp GPMT đối với dự án đầu tư thuộc đối tượng phải có GPMT trong trường hợp có thay đổi theo quy định tại điểm b khoản 4 Điều 37 Luật BVMT </a:t>
            </a:r>
            <a:r>
              <a:rPr lang="en-US" sz="1600" dirty="0">
                <a:effectLst/>
                <a:latin typeface="Times New Roman" panose="02020603050405020304" pitchFamily="18" charset="0"/>
                <a:ea typeface="Times New Roman" panose="02020603050405020304" pitchFamily="18" charset="0"/>
              </a:rPr>
              <a:t>(</a:t>
            </a:r>
            <a:r>
              <a:rPr lang="en-US" sz="1600" dirty="0" err="1">
                <a:effectLst/>
                <a:latin typeface="Times New Roman" panose="02020603050405020304" pitchFamily="18" charset="0"/>
                <a:ea typeface="SimSun" panose="02010600030101010101" pitchFamily="2" charset="-122"/>
              </a:rPr>
              <a:t>tại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e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1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50-60 </a:t>
            </a:r>
            <a:r>
              <a:rPr lang="en-US" sz="1600" dirty="0" err="1">
                <a:effectLst/>
                <a:latin typeface="Times New Roman" panose="02020603050405020304" pitchFamily="18" charset="0"/>
                <a:ea typeface="SimSun" panose="02010600030101010101" pitchFamily="2" charset="-122"/>
              </a:rPr>
              <a:t>triệu</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e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2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60-80triệu)</a:t>
            </a:r>
            <a:r>
              <a:rPr lang="en-US" sz="1600" dirty="0">
                <a:effectLst/>
                <a:latin typeface="Times New Roman" panose="02020603050405020304" pitchFamily="18" charset="0"/>
                <a:ea typeface="Times New Roman" panose="02020603050405020304" pitchFamily="18" charset="0"/>
              </a:rPr>
              <a:t>.</a:t>
            </a:r>
          </a:p>
          <a:p>
            <a:pPr indent="467995" algn="just">
              <a:spcBef>
                <a:spcPts val="300"/>
              </a:spcBef>
              <a:spcAft>
                <a:spcPts val="300"/>
              </a:spcAft>
            </a:pPr>
            <a:r>
              <a:rPr lang="en-US" sz="1600" dirty="0">
                <a:latin typeface="Times New Roman" panose="02020603050405020304" pitchFamily="18" charset="0"/>
                <a:ea typeface="SimSun" panose="02010600030101010101" pitchFamily="2" charset="-122"/>
              </a:rPr>
              <a:t>Vi </a:t>
            </a:r>
            <a:r>
              <a:rPr lang="en-US" sz="1600" dirty="0" err="1">
                <a:latin typeface="Times New Roman" panose="02020603050405020304" pitchFamily="18" charset="0"/>
                <a:ea typeface="SimSun" panose="02010600030101010101" pitchFamily="2" charset="-122"/>
              </a:rPr>
              <a:t>phạm</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các</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quy</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định</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về</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xử</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lý</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chất</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thải</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trong</a:t>
            </a:r>
            <a:r>
              <a:rPr lang="en-US" sz="1600" dirty="0">
                <a:latin typeface="Times New Roman" panose="02020603050405020304" pitchFamily="18" charset="0"/>
                <a:ea typeface="SimSun" panose="02010600030101010101" pitchFamily="2" charset="-122"/>
              </a:rPr>
              <a:t> </a:t>
            </a:r>
            <a:r>
              <a:rPr lang="vi-VN" sz="1600" dirty="0">
                <a:effectLst/>
                <a:latin typeface="Times New Roman" panose="02020603050405020304" pitchFamily="18" charset="0"/>
                <a:ea typeface="Times New Roman" panose="02020603050405020304" pitchFamily="18" charset="0"/>
              </a:rPr>
              <a:t>giai đoạn thi công, triển khai xây dựng dự án có phát sinh </a:t>
            </a:r>
            <a:r>
              <a:rPr lang="en-US" sz="1600" dirty="0" err="1">
                <a:effectLst/>
                <a:latin typeface="Times New Roman" panose="02020603050405020304" pitchFamily="18" charset="0"/>
                <a:ea typeface="Times New Roman" panose="02020603050405020304" pitchFamily="18" charset="0"/>
              </a:rPr>
              <a:t>chất</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thải</a:t>
            </a:r>
            <a:r>
              <a:rPr lang="en-US" sz="1600" dirty="0">
                <a:effectLst/>
                <a:latin typeface="Times New Roman" panose="02020603050405020304" pitchFamily="18" charset="0"/>
                <a:ea typeface="Times New Roman" panose="02020603050405020304" pitchFamily="18" charset="0"/>
              </a:rPr>
              <a:t>, </a:t>
            </a:r>
            <a:r>
              <a:rPr lang="vi-VN" sz="1600" dirty="0">
                <a:effectLst/>
                <a:latin typeface="Times New Roman" panose="02020603050405020304" pitchFamily="18" charset="0"/>
                <a:ea typeface="Times New Roman" panose="02020603050405020304" pitchFamily="18" charset="0"/>
              </a:rPr>
              <a:t>tiếng ồn, độ rung</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ánh</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sáng</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bức</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xạ</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nhiệt</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SimSun" panose="02010600030101010101" pitchFamily="2" charset="-122"/>
              </a:rPr>
              <a:t>tại</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g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1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60-80 </a:t>
            </a:r>
            <a:r>
              <a:rPr lang="en-US" sz="1600" dirty="0" err="1">
                <a:effectLst/>
                <a:latin typeface="Times New Roman" panose="02020603050405020304" pitchFamily="18" charset="0"/>
                <a:ea typeface="SimSun" panose="02010600030101010101" pitchFamily="2" charset="-122"/>
              </a:rPr>
              <a:t>triệu</a:t>
            </a:r>
            <a:r>
              <a:rPr lang="en-US" sz="1600" dirty="0">
                <a:effectLst/>
                <a:latin typeface="Times New Roman" panose="02020603050405020304" pitchFamily="18" charset="0"/>
                <a:ea typeface="SimSun" panose="02010600030101010101" pitchFamily="2" charset="-122"/>
              </a:rPr>
              <a:t>; </a:t>
            </a:r>
            <a:r>
              <a:rPr lang="en-US" sz="1600" dirty="0" err="1">
                <a:effectLst/>
                <a:latin typeface="Times New Roman" panose="02020603050405020304" pitchFamily="18" charset="0"/>
                <a:ea typeface="SimSun" panose="02010600030101010101" pitchFamily="2" charset="-122"/>
              </a:rPr>
              <a:t>điểm</a:t>
            </a:r>
            <a:r>
              <a:rPr lang="en-US" sz="1600" dirty="0">
                <a:effectLst/>
                <a:latin typeface="Times New Roman" panose="02020603050405020304" pitchFamily="18" charset="0"/>
                <a:ea typeface="SimSun" panose="02010600030101010101" pitchFamily="2" charset="-122"/>
              </a:rPr>
              <a:t> g </a:t>
            </a:r>
            <a:r>
              <a:rPr lang="en-US" sz="1600" dirty="0" err="1">
                <a:effectLst/>
                <a:latin typeface="Times New Roman" panose="02020603050405020304" pitchFamily="18" charset="0"/>
                <a:ea typeface="SimSun" panose="02010600030101010101" pitchFamily="2" charset="-122"/>
              </a:rPr>
              <a:t>khoản</a:t>
            </a:r>
            <a:r>
              <a:rPr lang="en-US" sz="1600" dirty="0">
                <a:effectLst/>
                <a:latin typeface="Times New Roman" panose="02020603050405020304" pitchFamily="18" charset="0"/>
                <a:ea typeface="SimSun" panose="02010600030101010101" pitchFamily="2" charset="-122"/>
              </a:rPr>
              <a:t> 2 </a:t>
            </a:r>
            <a:r>
              <a:rPr lang="en-US" sz="1600" dirty="0" err="1">
                <a:effectLst/>
                <a:latin typeface="Times New Roman" panose="02020603050405020304" pitchFamily="18" charset="0"/>
                <a:ea typeface="SimSun" panose="02010600030101010101" pitchFamily="2" charset="-122"/>
              </a:rPr>
              <a:t>là</a:t>
            </a:r>
            <a:r>
              <a:rPr lang="en-US" sz="1600" dirty="0">
                <a:effectLst/>
                <a:latin typeface="Times New Roman" panose="02020603050405020304" pitchFamily="18" charset="0"/>
                <a:ea typeface="SimSun" panose="02010600030101010101" pitchFamily="2" charset="-122"/>
              </a:rPr>
              <a:t> 80-100triệu)</a:t>
            </a:r>
            <a:r>
              <a:rPr lang="en-US" sz="1600" dirty="0">
                <a:effectLst/>
                <a:latin typeface="Times New Roman" panose="02020603050405020304" pitchFamily="18" charset="0"/>
                <a:ea typeface="Times New Roman" panose="02020603050405020304" pitchFamily="18" charset="0"/>
              </a:rPr>
              <a:t>.</a:t>
            </a:r>
          </a:p>
          <a:p>
            <a:pPr indent="467995" algn="just">
              <a:spcBef>
                <a:spcPts val="300"/>
              </a:spcBef>
              <a:spcAft>
                <a:spcPts val="300"/>
              </a:spcAft>
            </a:pPr>
            <a:r>
              <a:rPr lang="en-US" sz="1600" dirty="0" err="1">
                <a:latin typeface="Times New Roman" panose="02020603050405020304" pitchFamily="18" charset="0"/>
                <a:ea typeface="SimSun" panose="02010600030101010101" pitchFamily="2" charset="-122"/>
              </a:rPr>
              <a:t>Quy</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định</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rõ</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biện</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pháp</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xử</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phạt</a:t>
            </a:r>
            <a:r>
              <a:rPr lang="en-US" sz="1600" dirty="0">
                <a:latin typeface="Times New Roman" panose="02020603050405020304" pitchFamily="18" charset="0"/>
                <a:ea typeface="SimSun" panose="02010600030101010101" pitchFamily="2" charset="-122"/>
              </a:rPr>
              <a:t> </a:t>
            </a:r>
            <a:r>
              <a:rPr lang="en-US" sz="1600" dirty="0" err="1">
                <a:latin typeface="Times New Roman" panose="02020603050405020304" pitchFamily="18" charset="0"/>
                <a:ea typeface="SimSun" panose="02010600030101010101" pitchFamily="2" charset="-122"/>
              </a:rPr>
              <a:t>bổ</a:t>
            </a:r>
            <a:r>
              <a:rPr lang="en-US" sz="1600" dirty="0">
                <a:latin typeface="Times New Roman" panose="02020603050405020304" pitchFamily="18" charset="0"/>
                <a:ea typeface="SimSun" panose="02010600030101010101" pitchFamily="2" charset="-122"/>
              </a:rPr>
              <a:t> sung </a:t>
            </a:r>
            <a:r>
              <a:rPr lang="vi-VN" sz="1600" dirty="0">
                <a:latin typeface="Times New Roman" panose="02020603050405020304" pitchFamily="18" charset="0"/>
                <a:ea typeface="SimSun" panose="02010600030101010101" pitchFamily="2" charset="-122"/>
              </a:rPr>
              <a:t>đ</a:t>
            </a:r>
            <a:r>
              <a:rPr lang="vi-VN" sz="1600" dirty="0">
                <a:effectLst/>
                <a:latin typeface="Times New Roman" panose="02020603050405020304" pitchFamily="18" charset="0"/>
                <a:ea typeface="Times New Roman" panose="02020603050405020304" pitchFamily="18" charset="0"/>
              </a:rPr>
              <a:t>ình chỉ hoạt động thi công, xây dựng có phát sinh chất thải để tránh trường hợp đình chỉ toàn bộ hoạt động của cơ sở không liên quan đến dự án vi phạm.</a:t>
            </a:r>
            <a:endParaRPr lang="vi-VN" sz="16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4036758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rmAutofit fontScale="90000"/>
          </a:bodyPr>
          <a:lstStyle/>
          <a:p>
            <a:pPr algn="ctr"/>
            <a:r>
              <a:rPr lang="en-US" sz="3600" b="1" dirty="0" err="1">
                <a:effectLst/>
                <a:latin typeface="Times New Roman" panose="02020603050405020304" pitchFamily="18" charset="0"/>
                <a:ea typeface="SimSun" panose="02010600030101010101" pitchFamily="2" charset="-122"/>
              </a:rPr>
              <a:t>Về</a:t>
            </a:r>
            <a:r>
              <a:rPr lang="en-US" sz="3600" b="1" dirty="0">
                <a:effectLst/>
                <a:latin typeface="Times New Roman" panose="02020603050405020304" pitchFamily="18" charset="0"/>
                <a:ea typeface="SimSun" panose="02010600030101010101" pitchFamily="2" charset="-122"/>
              </a:rPr>
              <a:t> vi </a:t>
            </a:r>
            <a:r>
              <a:rPr lang="en-US" sz="3600" b="1" dirty="0" err="1">
                <a:effectLst/>
                <a:latin typeface="Times New Roman" panose="02020603050405020304" pitchFamily="18" charset="0"/>
                <a:ea typeface="SimSun" panose="02010600030101010101" pitchFamily="2" charset="-122"/>
              </a:rPr>
              <a:t>phạm</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quy</a:t>
            </a:r>
            <a:r>
              <a:rPr lang="en-US" sz="3600" b="1" dirty="0">
                <a:effectLst/>
                <a:latin typeface="Times New Roman" panose="02020603050405020304" pitchFamily="18" charset="0"/>
                <a:ea typeface="SimSun" panose="02010600030101010101" pitchFamily="2" charset="-122"/>
              </a:rPr>
              <a:t> </a:t>
            </a:r>
            <a:r>
              <a:rPr lang="en-US" b="1" dirty="0" err="1">
                <a:latin typeface="Times New Roman" panose="02020603050405020304" pitchFamily="18" charset="0"/>
                <a:ea typeface="SimSun" panose="02010600030101010101" pitchFamily="2" charset="-122"/>
              </a:rPr>
              <a:t>định</a:t>
            </a:r>
            <a:r>
              <a:rPr lang="en-US" b="1" dirty="0">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về</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Giấy</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phép</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môi</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trường</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Điều</a:t>
            </a:r>
            <a:r>
              <a:rPr lang="en-US" sz="3600" b="1" dirty="0">
                <a:effectLst/>
                <a:latin typeface="Times New Roman" panose="02020603050405020304" pitchFamily="18" charset="0"/>
                <a:ea typeface="SimSun" panose="02010600030101010101" pitchFamily="2" charset="-122"/>
              </a:rPr>
              <a:t> 11)</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2452D2E1-025A-5A8D-140E-2A53AA3ABF8C}"/>
              </a:ext>
            </a:extLst>
          </p:cNvPr>
          <p:cNvSpPr>
            <a:spLocks noGrp="1"/>
          </p:cNvSpPr>
          <p:nvPr>
            <p:ph type="sldNum" sz="quarter" idx="12"/>
          </p:nvPr>
        </p:nvSpPr>
        <p:spPr/>
        <p:txBody>
          <a:bodyPr/>
          <a:lstStyle/>
          <a:p>
            <a:fld id="{B6F15528-21DE-4FAA-801E-634DDDAF4B2B}" type="slidenum">
              <a:rPr lang="en-US" smtClean="0"/>
              <a:pPr/>
              <a:t>31</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609599" y="2133600"/>
            <a:ext cx="6934200" cy="49672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r>
              <a:rPr lang="en-US" dirty="0" err="1">
                <a:latin typeface="Times New Roman" panose="02020603050405020304" pitchFamily="18" charset="0"/>
                <a:ea typeface="SimSun" panose="02010600030101010101" pitchFamily="2" charset="-122"/>
              </a:rPr>
              <a:t>Đ</a:t>
            </a:r>
            <a:r>
              <a:rPr lang="en-US" dirty="0" err="1">
                <a:effectLst/>
                <a:latin typeface="Times New Roman" panose="02020603050405020304" pitchFamily="18" charset="0"/>
                <a:ea typeface="SimSun" panose="02010600030101010101" pitchFamily="2" charset="-122"/>
              </a:rPr>
              <a:t>ã</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cập</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nhật</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bổ</a:t>
            </a:r>
            <a:r>
              <a:rPr lang="en-US" dirty="0">
                <a:effectLst/>
                <a:latin typeface="Times New Roman" panose="02020603050405020304" pitchFamily="18" charset="0"/>
                <a:ea typeface="SimSun" panose="02010600030101010101" pitchFamily="2" charset="-122"/>
              </a:rPr>
              <a:t> sung </a:t>
            </a:r>
            <a:r>
              <a:rPr lang="en-US" dirty="0" err="1">
                <a:effectLst/>
                <a:latin typeface="Times New Roman" panose="02020603050405020304" pitchFamily="18" charset="0"/>
                <a:ea typeface="SimSun" panose="02010600030101010101" pitchFamily="2" charset="-122"/>
              </a:rPr>
              <a:t>các</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quy</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định</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mới</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liên</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quan</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đến</a:t>
            </a:r>
            <a:r>
              <a:rPr lang="en-US" dirty="0">
                <a:effectLst/>
                <a:latin typeface="Times New Roman" panose="02020603050405020304" pitchFamily="18" charset="0"/>
                <a:ea typeface="SimSun" panose="02010600030101010101" pitchFamily="2" charset="-122"/>
              </a:rPr>
              <a:t> </a:t>
            </a:r>
            <a:r>
              <a:rPr lang="en-US" dirty="0">
                <a:latin typeface="Times New Roman" panose="02020603050405020304" pitchFamily="18" charset="0"/>
                <a:ea typeface="SimSun" panose="02010600030101010101" pitchFamily="2" charset="-122"/>
              </a:rPr>
              <a:t>GPMT </a:t>
            </a:r>
            <a:r>
              <a:rPr lang="en-US" dirty="0" err="1">
                <a:effectLst/>
                <a:latin typeface="Times New Roman" panose="02020603050405020304" pitchFamily="18" charset="0"/>
                <a:ea typeface="SimSun" panose="02010600030101010101" pitchFamily="2" charset="-122"/>
              </a:rPr>
              <a:t>tại</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Luật</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Bảo</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vệ</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môi</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trường</a:t>
            </a:r>
            <a:r>
              <a:rPr lang="en-US" dirty="0">
                <a:effectLst/>
                <a:latin typeface="Times New Roman" panose="02020603050405020304" pitchFamily="18" charset="0"/>
                <a:ea typeface="SimSun" panose="02010600030101010101" pitchFamily="2" charset="-122"/>
              </a:rPr>
              <a:t> 2020; </a:t>
            </a:r>
            <a:r>
              <a:rPr lang="en-US" dirty="0" err="1">
                <a:effectLst/>
                <a:latin typeface="Times New Roman" panose="02020603050405020304" pitchFamily="18" charset="0"/>
                <a:ea typeface="SimSun" panose="02010600030101010101" pitchFamily="2" charset="-122"/>
              </a:rPr>
              <a:t>phân</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mức</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xử</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lý</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theo</a:t>
            </a:r>
            <a:r>
              <a:rPr lang="en-US" dirty="0">
                <a:effectLst/>
                <a:latin typeface="Times New Roman" panose="02020603050405020304" pitchFamily="18" charset="0"/>
                <a:ea typeface="SimSun" panose="02010600030101010101" pitchFamily="2" charset="-122"/>
              </a:rPr>
              <a:t> 03 </a:t>
            </a:r>
            <a:r>
              <a:rPr lang="en-US" dirty="0" err="1">
                <a:effectLst/>
                <a:latin typeface="Times New Roman" panose="02020603050405020304" pitchFamily="18" charset="0"/>
                <a:ea typeface="SimSun" panose="02010600030101010101" pitchFamily="2" charset="-122"/>
              </a:rPr>
              <a:t>nhóm</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đối</a:t>
            </a:r>
            <a:r>
              <a:rPr lang="en-US" dirty="0">
                <a:effectLst/>
                <a:latin typeface="Times New Roman" panose="02020603050405020304" pitchFamily="18" charset="0"/>
                <a:ea typeface="SimSun" panose="02010600030101010101" pitchFamily="2" charset="-122"/>
              </a:rPr>
              <a:t> </a:t>
            </a:r>
            <a:r>
              <a:rPr lang="en-US" dirty="0" err="1">
                <a:effectLst/>
                <a:latin typeface="Times New Roman" panose="02020603050405020304" pitchFamily="18" charset="0"/>
                <a:ea typeface="SimSun" panose="02010600030101010101" pitchFamily="2" charset="-122"/>
              </a:rPr>
              <a:t>tượng</a:t>
            </a:r>
            <a:r>
              <a:rPr lang="en-US" dirty="0">
                <a:effectLst/>
                <a:latin typeface="Times New Roman" panose="02020603050405020304" pitchFamily="18" charset="0"/>
                <a:ea typeface="SimSun" panose="02010600030101010101" pitchFamily="2" charset="-122"/>
              </a:rPr>
              <a:t>: </a:t>
            </a:r>
          </a:p>
          <a:p>
            <a:pPr indent="457200" algn="just">
              <a:spcBef>
                <a:spcPts val="600"/>
              </a:spcBef>
              <a:spcAft>
                <a:spcPts val="600"/>
              </a:spcAft>
            </a:pPr>
            <a:r>
              <a:rPr lang="vi-VN" dirty="0">
                <a:latin typeface="Times New Roman" panose="02020603050405020304" pitchFamily="18" charset="0"/>
                <a:ea typeface="Times New Roman" panose="02020603050405020304" pitchFamily="18" charset="0"/>
              </a:rPr>
              <a:t>T</a:t>
            </a:r>
            <a:r>
              <a:rPr lang="vi-VN" sz="1800" dirty="0">
                <a:effectLst/>
                <a:latin typeface="Times New Roman" panose="02020603050405020304" pitchFamily="18" charset="0"/>
                <a:ea typeface="Times New Roman" panose="02020603050405020304" pitchFamily="18" charset="0"/>
              </a:rPr>
              <a:t>huộc thẩm quyền cấp phép của UBND cấp huyện hoặc thuộc thẩm quyền cấp phép của Bộ Quốc phòng, Bộ Công an mà đối tượng tương đương thuộc thẩm quyền cấp phép của UBND cấp huyện</a:t>
            </a:r>
            <a:r>
              <a:rPr lang="en-US" sz="1800" dirty="0">
                <a:effectLst/>
                <a:latin typeface="Times New Roman" panose="02020603050405020304" pitchFamily="18" charset="0"/>
                <a:ea typeface="Times New Roman" panose="02020603050405020304" pitchFamily="18" charset="0"/>
              </a:rPr>
              <a:t>;</a:t>
            </a:r>
          </a:p>
          <a:p>
            <a:pPr indent="457200" algn="just">
              <a:spcBef>
                <a:spcPts val="600"/>
              </a:spcBef>
              <a:spcAft>
                <a:spcPts val="600"/>
              </a:spcAft>
            </a:pPr>
            <a:r>
              <a:rPr lang="vi-VN" sz="1800" dirty="0">
                <a:effectLst/>
                <a:latin typeface="Times New Roman" panose="02020603050405020304" pitchFamily="18" charset="0"/>
                <a:ea typeface="Times New Roman" panose="02020603050405020304" pitchFamily="18" charset="0"/>
              </a:rPr>
              <a:t>Thuộc thẩm quyền cấp phép của UBND cấp tỉnh hoặc thuộc thẩm quyền cấp phép của Bộ Quốc phòng, Bộ Công an mà đối tượng tương đương thuộc thẩm quyền cấp phép của UBND cấp tỉnh;</a:t>
            </a:r>
          </a:p>
          <a:p>
            <a:pPr indent="457200" algn="just">
              <a:spcBef>
                <a:spcPts val="600"/>
              </a:spcBef>
              <a:spcAft>
                <a:spcPts val="600"/>
              </a:spcAft>
            </a:pPr>
            <a:r>
              <a:rPr lang="vi-VN" sz="1800" dirty="0">
                <a:effectLst/>
                <a:latin typeface="Times New Roman" panose="02020603050405020304" pitchFamily="18" charset="0"/>
                <a:ea typeface="Times New Roman" panose="02020603050405020304" pitchFamily="18" charset="0"/>
              </a:rPr>
              <a:t>Thuộc thẩm quyền cấp phép của Bộ Tài nguyên và Môi trường hoặc thuộc thẩm quyền cấp phép của Bộ Quốc phòng, Bộ Công an mà đối tượng tương đương thuộc thẩm quyền cấp phép của Bộ Tài nguyên và Môi trường.</a:t>
            </a: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308275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85800" y="283237"/>
            <a:ext cx="6629402" cy="990600"/>
          </a:xfrm>
        </p:spPr>
        <p:txBody>
          <a:bodyPr>
            <a:noAutofit/>
          </a:bodyPr>
          <a:lstStyle/>
          <a:p>
            <a:pPr algn="ct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định</a:t>
            </a:r>
            <a:r>
              <a:rPr lang="en-US" sz="2800" b="1" dirty="0">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Giấy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phép</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môi</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trường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11)</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2452D2E1-025A-5A8D-140E-2A53AA3ABF8C}"/>
              </a:ext>
            </a:extLst>
          </p:cNvPr>
          <p:cNvSpPr>
            <a:spLocks noGrp="1"/>
          </p:cNvSpPr>
          <p:nvPr>
            <p:ph type="sldNum" sz="quarter" idx="12"/>
          </p:nvPr>
        </p:nvSpPr>
        <p:spPr/>
        <p:txBody>
          <a:bodyPr/>
          <a:lstStyle/>
          <a:p>
            <a:fld id="{B6F15528-21DE-4FAA-801E-634DDDAF4B2B}" type="slidenum">
              <a:rPr lang="en-US" smtClean="0"/>
              <a:pPr/>
              <a:t>32</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304800" y="1371600"/>
            <a:ext cx="7391399" cy="41910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300"/>
              </a:spcBef>
              <a:spcAft>
                <a:spcPts val="300"/>
              </a:spcAft>
              <a:buNone/>
            </a:pPr>
            <a:r>
              <a:rPr lang="en-US" sz="1700" dirty="0" err="1">
                <a:effectLst/>
                <a:latin typeface="Times New Roman" panose="02020603050405020304" pitchFamily="18" charset="0"/>
                <a:ea typeface="SimSun" panose="02010600030101010101" pitchFamily="2" charset="-122"/>
              </a:rPr>
              <a:t>Bổ</a:t>
            </a:r>
            <a:r>
              <a:rPr lang="en-US" sz="1700" dirty="0">
                <a:effectLst/>
                <a:latin typeface="Times New Roman" panose="02020603050405020304" pitchFamily="18" charset="0"/>
                <a:ea typeface="SimSun" panose="02010600030101010101" pitchFamily="2" charset="-122"/>
              </a:rPr>
              <a:t> sung </a:t>
            </a:r>
            <a:r>
              <a:rPr lang="en-US" sz="1700" dirty="0" err="1">
                <a:effectLst/>
                <a:latin typeface="Times New Roman" panose="02020603050405020304" pitchFamily="18" charset="0"/>
                <a:ea typeface="SimSun" panose="02010600030101010101" pitchFamily="2" charset="-122"/>
              </a:rPr>
              <a:t>đầy</a:t>
            </a:r>
            <a:r>
              <a:rPr lang="en-US" sz="1700" dirty="0">
                <a:effectLst/>
                <a:latin typeface="Times New Roman" panose="02020603050405020304" pitchFamily="18" charset="0"/>
                <a:ea typeface="SimSun" panose="02010600030101010101" pitchFamily="2" charset="-122"/>
              </a:rPr>
              <a:t> </a:t>
            </a:r>
            <a:r>
              <a:rPr lang="en-US" sz="1700" dirty="0" err="1">
                <a:effectLst/>
                <a:latin typeface="Times New Roman" panose="02020603050405020304" pitchFamily="18" charset="0"/>
                <a:ea typeface="SimSun" panose="02010600030101010101" pitchFamily="2" charset="-122"/>
              </a:rPr>
              <a:t>đủ</a:t>
            </a:r>
            <a:r>
              <a:rPr lang="en-US" sz="1700" dirty="0">
                <a:effectLst/>
                <a:latin typeface="Times New Roman" panose="02020603050405020304" pitchFamily="18" charset="0"/>
                <a:ea typeface="SimSun" panose="02010600030101010101" pitchFamily="2" charset="-122"/>
              </a:rPr>
              <a:t> </a:t>
            </a:r>
            <a:r>
              <a:rPr lang="en-US" sz="1700" dirty="0" err="1">
                <a:effectLst/>
                <a:latin typeface="Times New Roman" panose="02020603050405020304" pitchFamily="18" charset="0"/>
                <a:ea typeface="SimSun" panose="02010600030101010101" pitchFamily="2" charset="-122"/>
              </a:rPr>
              <a:t>hành</a:t>
            </a:r>
            <a:r>
              <a:rPr lang="en-US" sz="1700" dirty="0">
                <a:effectLst/>
                <a:latin typeface="Times New Roman" panose="02020603050405020304" pitchFamily="18" charset="0"/>
                <a:ea typeface="SimSun" panose="02010600030101010101" pitchFamily="2" charset="-122"/>
              </a:rPr>
              <a:t> </a:t>
            </a:r>
            <a:r>
              <a:rPr lang="en-US" sz="1700" dirty="0" err="1">
                <a:effectLst/>
                <a:latin typeface="Times New Roman" panose="02020603050405020304" pitchFamily="18" charset="0"/>
                <a:ea typeface="SimSun" panose="02010600030101010101" pitchFamily="2" charset="-122"/>
              </a:rPr>
              <a:t>theo</a:t>
            </a:r>
            <a:r>
              <a:rPr lang="en-US" sz="1700" dirty="0">
                <a:effectLst/>
                <a:latin typeface="Times New Roman" panose="02020603050405020304" pitchFamily="18" charset="0"/>
                <a:ea typeface="SimSun" panose="02010600030101010101" pitchFamily="2" charset="-122"/>
              </a:rPr>
              <a:t> </a:t>
            </a:r>
            <a:r>
              <a:rPr lang="en-US" sz="1700" dirty="0" err="1">
                <a:latin typeface="Times New Roman" panose="02020603050405020304" pitchFamily="18" charset="0"/>
                <a:ea typeface="SimSun" panose="02010600030101010101" pitchFamily="2" charset="-122"/>
              </a:rPr>
              <a:t>Luật</a:t>
            </a:r>
            <a:r>
              <a:rPr lang="en-US" sz="1700" dirty="0">
                <a:latin typeface="Times New Roman" panose="02020603050405020304" pitchFamily="18" charset="0"/>
                <a:ea typeface="SimSun" panose="02010600030101010101" pitchFamily="2" charset="-122"/>
              </a:rPr>
              <a:t> BVMT, </a:t>
            </a:r>
            <a:r>
              <a:rPr lang="en-US" sz="1700" dirty="0" err="1">
                <a:latin typeface="Times New Roman" panose="02020603050405020304" pitchFamily="18" charset="0"/>
                <a:ea typeface="SimSun" panose="02010600030101010101" pitchFamily="2" charset="-122"/>
              </a:rPr>
              <a:t>Nghị</a:t>
            </a:r>
            <a:r>
              <a:rPr lang="en-US" sz="1700" dirty="0">
                <a:latin typeface="Times New Roman" panose="02020603050405020304" pitchFamily="18" charset="0"/>
                <a:ea typeface="SimSun" panose="02010600030101010101" pitchFamily="2" charset="-122"/>
              </a:rPr>
              <a:t> </a:t>
            </a:r>
            <a:r>
              <a:rPr lang="en-US" sz="1700" dirty="0" err="1">
                <a:latin typeface="Times New Roman" panose="02020603050405020304" pitchFamily="18" charset="0"/>
                <a:ea typeface="SimSun" panose="02010600030101010101" pitchFamily="2" charset="-122"/>
              </a:rPr>
              <a:t>định</a:t>
            </a:r>
            <a:r>
              <a:rPr lang="en-US" sz="1700" dirty="0">
                <a:latin typeface="Times New Roman" panose="02020603050405020304" pitchFamily="18" charset="0"/>
                <a:ea typeface="SimSun" panose="02010600030101010101" pitchFamily="2" charset="-122"/>
              </a:rPr>
              <a:t> </a:t>
            </a:r>
            <a:r>
              <a:rPr lang="en-US" sz="1700" dirty="0" err="1">
                <a:latin typeface="Times New Roman" panose="02020603050405020304" pitchFamily="18" charset="0"/>
                <a:ea typeface="SimSun" panose="02010600030101010101" pitchFamily="2" charset="-122"/>
              </a:rPr>
              <a:t>số</a:t>
            </a:r>
            <a:r>
              <a:rPr lang="en-US" sz="1700" dirty="0">
                <a:latin typeface="Times New Roman" panose="02020603050405020304" pitchFamily="18" charset="0"/>
                <a:ea typeface="SimSun" panose="02010600030101010101" pitchFamily="2" charset="-122"/>
              </a:rPr>
              <a:t> 08/2022/NĐ-CP, </a:t>
            </a:r>
            <a:r>
              <a:rPr lang="en-US" sz="1700" dirty="0" err="1">
                <a:latin typeface="Times New Roman" panose="02020603050405020304" pitchFamily="18" charset="0"/>
                <a:ea typeface="SimSun" panose="02010600030101010101" pitchFamily="2" charset="-122"/>
              </a:rPr>
              <a:t>như</a:t>
            </a:r>
            <a:r>
              <a:rPr lang="en-US" sz="1700" dirty="0">
                <a:latin typeface="Times New Roman" panose="02020603050405020304" pitchFamily="18" charset="0"/>
                <a:ea typeface="SimSun" panose="02010600030101010101" pitchFamily="2" charset="-122"/>
              </a:rPr>
              <a:t>:</a:t>
            </a:r>
            <a:endParaRPr lang="en-US" sz="1700" dirty="0">
              <a:effectLst/>
              <a:latin typeface="Times New Roman" panose="02020603050405020304" pitchFamily="18" charset="0"/>
              <a:ea typeface="SimSun" panose="02010600030101010101" pitchFamily="2" charset="-122"/>
            </a:endParaRPr>
          </a:p>
          <a:p>
            <a:pPr indent="457200" algn="just">
              <a:spcBef>
                <a:spcPts val="300"/>
              </a:spcBef>
              <a:spcAft>
                <a:spcPts val="300"/>
              </a:spcAft>
            </a:pPr>
            <a:r>
              <a:rPr lang="en-US" sz="1700" dirty="0">
                <a:effectLst/>
                <a:latin typeface="Times New Roman" panose="02020603050405020304" pitchFamily="18" charset="0"/>
                <a:ea typeface="Times New Roman" panose="02020603050405020304" pitchFamily="18" charset="0"/>
              </a:rPr>
              <a:t>K</a:t>
            </a:r>
            <a:r>
              <a:rPr lang="vi-VN" sz="1700" dirty="0">
                <a:effectLst/>
                <a:latin typeface="Times New Roman" panose="02020603050405020304" pitchFamily="18" charset="0"/>
                <a:ea typeface="Times New Roman" panose="02020603050405020304" pitchFamily="18" charset="0"/>
              </a:rPr>
              <a:t>hông báo cáo cơ quan cấp giấy phép để được xem xét, giải quyết trong trường hợp có thay đổi so với nội dung giấy phép đã được cấp theo quy định; </a:t>
            </a:r>
            <a:r>
              <a:rPr lang="vi-VN" sz="1700" dirty="0">
                <a:latin typeface="Times New Roman" panose="02020603050405020304" pitchFamily="18" charset="0"/>
                <a:ea typeface="Times New Roman" panose="02020603050405020304" pitchFamily="18" charset="0"/>
              </a:rPr>
              <a:t>n</a:t>
            </a:r>
            <a:r>
              <a:rPr lang="en-US" sz="1700" dirty="0" err="1">
                <a:effectLst/>
                <a:latin typeface="Times New Roman" panose="02020603050405020304" pitchFamily="18" charset="0"/>
                <a:ea typeface="Times New Roman" panose="02020603050405020304" pitchFamily="18" charset="0"/>
              </a:rPr>
              <a:t>ộp</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hồ</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sơ</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đề</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nghị</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cấp</a:t>
            </a:r>
            <a:r>
              <a:rPr lang="en-US" sz="1700" dirty="0">
                <a:effectLst/>
                <a:latin typeface="Times New Roman" panose="02020603050405020304" pitchFamily="18" charset="0"/>
                <a:ea typeface="Times New Roman" panose="02020603050405020304" pitchFamily="18" charset="0"/>
              </a:rPr>
              <a:t> GPMT </a:t>
            </a:r>
            <a:r>
              <a:rPr lang="en-US" sz="1700" dirty="0" err="1">
                <a:effectLst/>
                <a:latin typeface="Times New Roman" panose="02020603050405020304" pitchFamily="18" charset="0"/>
                <a:ea typeface="Times New Roman" panose="02020603050405020304" pitchFamily="18" charset="0"/>
              </a:rPr>
              <a:t>không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đúng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thời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hạn</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quy</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định</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khung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phạt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từ</a:t>
            </a:r>
            <a:r>
              <a:rPr lang="en-US" sz="1700" dirty="0">
                <a:effectLst/>
                <a:latin typeface="Times New Roman" panose="02020603050405020304" pitchFamily="18" charset="0"/>
                <a:ea typeface="Times New Roman" panose="02020603050405020304" pitchFamily="18" charset="0"/>
              </a:rPr>
              <a:t> 5-10triệu; 10-15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15-20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theo</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nhóm</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đối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tượng</a:t>
            </a:r>
            <a:r>
              <a:rPr lang="en-US" sz="1700" dirty="0">
                <a:effectLst/>
                <a:latin typeface="Times New Roman" panose="02020603050405020304" pitchFamily="18" charset="0"/>
                <a:ea typeface="Times New Roman" panose="02020603050405020304" pitchFamily="18" charset="0"/>
              </a:rPr>
              <a:t>)</a:t>
            </a:r>
            <a:endParaRPr lang="vi-VN" sz="1700" dirty="0">
              <a:effectLst/>
              <a:latin typeface="Times New Roman" panose="02020603050405020304" pitchFamily="18" charset="0"/>
              <a:ea typeface="Times New Roman" panose="02020603050405020304" pitchFamily="18" charset="0"/>
            </a:endParaRPr>
          </a:p>
          <a:p>
            <a:pPr indent="457200" algn="just">
              <a:spcBef>
                <a:spcPts val="300"/>
              </a:spcBef>
              <a:spcAft>
                <a:spcPts val="300"/>
              </a:spcAft>
            </a:pPr>
            <a:r>
              <a:rPr lang="vi-VN" sz="1700" dirty="0">
                <a:effectLst/>
                <a:latin typeface="Times New Roman" panose="02020603050405020304" pitchFamily="18" charset="0"/>
                <a:ea typeface="Times New Roman" panose="02020603050405020304" pitchFamily="18" charset="0"/>
              </a:rPr>
              <a:t>Không công khai giấy phép môi trường </a:t>
            </a:r>
            <a:r>
              <a:rPr lang="en-US" sz="1700" dirty="0">
                <a:effectLst/>
                <a:latin typeface="Times New Roman" panose="02020603050405020304" pitchFamily="18" charset="0"/>
                <a:ea typeface="Times New Roman" panose="02020603050405020304" pitchFamily="18" charset="0"/>
              </a:rPr>
              <a:t>(</a:t>
            </a:r>
            <a:r>
              <a:rPr lang="en-US" sz="1700" dirty="0" err="1">
                <a:effectLst/>
                <a:latin typeface="Times New Roman" panose="02020603050405020304" pitchFamily="18" charset="0"/>
                <a:ea typeface="Times New Roman" panose="02020603050405020304" pitchFamily="18" charset="0"/>
              </a:rPr>
              <a:t>khung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phạt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từ</a:t>
            </a:r>
            <a:r>
              <a:rPr lang="en-US" sz="1700" dirty="0">
                <a:effectLst/>
                <a:latin typeface="Times New Roman" panose="02020603050405020304" pitchFamily="18" charset="0"/>
                <a:ea typeface="Times New Roman" panose="02020603050405020304" pitchFamily="18" charset="0"/>
              </a:rPr>
              <a:t> 10-15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15-20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20-30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theo</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nhóm</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đối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tượng</a:t>
            </a:r>
            <a:r>
              <a:rPr lang="en-US" sz="1700" dirty="0">
                <a:effectLst/>
                <a:latin typeface="Times New Roman" panose="02020603050405020304" pitchFamily="18" charset="0"/>
                <a:ea typeface="Times New Roman" panose="02020603050405020304" pitchFamily="18" charset="0"/>
              </a:rPr>
              <a:t>)</a:t>
            </a:r>
            <a:r>
              <a:rPr lang="vi-VN" sz="1700" dirty="0">
                <a:effectLst/>
                <a:latin typeface="Times New Roman" panose="02020603050405020304" pitchFamily="18" charset="0"/>
                <a:ea typeface="Times New Roman" panose="02020603050405020304" pitchFamily="18" charset="0"/>
              </a:rPr>
              <a:t>;</a:t>
            </a:r>
          </a:p>
          <a:p>
            <a:pPr indent="457200" algn="just">
              <a:spcBef>
                <a:spcPts val="300"/>
              </a:spcBef>
              <a:spcAft>
                <a:spcPts val="300"/>
              </a:spcAft>
            </a:pPr>
            <a:r>
              <a:rPr lang="vi-VN" sz="1700" dirty="0">
                <a:latin typeface="Times New Roman" panose="02020603050405020304" pitchFamily="18" charset="0"/>
                <a:ea typeface="Times New Roman" panose="02020603050405020304" pitchFamily="18" charset="0"/>
              </a:rPr>
              <a:t>C</a:t>
            </a:r>
            <a:r>
              <a:rPr lang="vi-VN" sz="1700" dirty="0">
                <a:effectLst/>
                <a:latin typeface="Times New Roman" panose="02020603050405020304" pitchFamily="18" charset="0"/>
                <a:ea typeface="Times New Roman" panose="02020603050405020304" pitchFamily="18" charset="0"/>
              </a:rPr>
              <a:t>ung cấp không chính xác, </a:t>
            </a:r>
            <a:r>
              <a:rPr lang="en-US" sz="1700" dirty="0" err="1">
                <a:effectLst/>
                <a:latin typeface="Times New Roman" panose="02020603050405020304" pitchFamily="18" charset="0"/>
                <a:ea typeface="Times New Roman" panose="02020603050405020304" pitchFamily="18" charset="0"/>
              </a:rPr>
              <a:t>không</a:t>
            </a:r>
            <a:r>
              <a:rPr lang="en-US" sz="1700" dirty="0">
                <a:effectLst/>
                <a:latin typeface="Times New Roman" panose="02020603050405020304" pitchFamily="18" charset="0"/>
                <a:ea typeface="Times New Roman" panose="02020603050405020304" pitchFamily="18" charset="0"/>
              </a:rPr>
              <a:t> </a:t>
            </a:r>
            <a:r>
              <a:rPr lang="vi-VN" sz="1700" dirty="0">
                <a:effectLst/>
                <a:latin typeface="Times New Roman" panose="02020603050405020304" pitchFamily="18" charset="0"/>
                <a:ea typeface="Times New Roman" panose="02020603050405020304" pitchFamily="18" charset="0"/>
              </a:rPr>
              <a:t>trung thực thông tin về kết quả hoàn thành các công trình, biện pháp BVMT trong báo cáo đề xuất cấp GPMT;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khung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phạt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từ</a:t>
            </a:r>
            <a:r>
              <a:rPr lang="en-US" sz="1700" dirty="0">
                <a:effectLst/>
                <a:latin typeface="Times New Roman" panose="02020603050405020304" pitchFamily="18" charset="0"/>
                <a:ea typeface="Times New Roman" panose="02020603050405020304" pitchFamily="18" charset="0"/>
              </a:rPr>
              <a:t> 25-30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100-150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150-200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a:t>
            </a:r>
            <a:r>
              <a:rPr lang="vi-VN" sz="1700" dirty="0">
                <a:effectLst/>
                <a:latin typeface="Times New Roman" panose="02020603050405020304" pitchFamily="18" charset="0"/>
                <a:ea typeface="Times New Roman" panose="02020603050405020304" pitchFamily="18" charset="0"/>
              </a:rPr>
              <a:t>;</a:t>
            </a:r>
          </a:p>
          <a:p>
            <a:pPr indent="457200" algn="just">
              <a:spcBef>
                <a:spcPts val="300"/>
              </a:spcBef>
              <a:spcAft>
                <a:spcPts val="300"/>
              </a:spcAft>
            </a:pPr>
            <a:r>
              <a:rPr lang="vi-VN" sz="1700" dirty="0">
                <a:effectLst/>
                <a:latin typeface="Times New Roman" panose="02020603050405020304" pitchFamily="18" charset="0"/>
                <a:ea typeface="Times New Roman" panose="02020603050405020304" pitchFamily="18" charset="0"/>
              </a:rPr>
              <a:t>Không vận hành hoặc vận hành không thường xuyên hoặc vận hành không đúng quy trình đối với công trình xử lý chất thải; xây lắp công trình xử lý chất thải không đúng theo GPMT </a:t>
            </a:r>
            <a:r>
              <a:rPr lang="en-US" sz="1700" dirty="0">
                <a:effectLst/>
                <a:latin typeface="Times New Roman" panose="02020603050405020304" pitchFamily="18" charset="0"/>
                <a:ea typeface="Times New Roman" panose="02020603050405020304" pitchFamily="18" charset="0"/>
              </a:rPr>
              <a:t>(</a:t>
            </a:r>
            <a:r>
              <a:rPr lang="en-US" sz="1700" dirty="0" err="1">
                <a:effectLst/>
                <a:latin typeface="Times New Roman" panose="02020603050405020304" pitchFamily="18" charset="0"/>
                <a:ea typeface="Times New Roman" panose="02020603050405020304" pitchFamily="18" charset="0"/>
              </a:rPr>
              <a:t>khung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phạt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từ</a:t>
            </a:r>
            <a:r>
              <a:rPr lang="en-US" sz="1700" dirty="0">
                <a:effectLst/>
                <a:latin typeface="Times New Roman" panose="02020603050405020304" pitchFamily="18" charset="0"/>
                <a:ea typeface="Times New Roman" panose="02020603050405020304" pitchFamily="18" charset="0"/>
              </a:rPr>
              <a:t> 35-40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170-200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220-250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a:t>
            </a:r>
            <a:r>
              <a:rPr lang="vi-VN" sz="1700" dirty="0">
                <a:effectLst/>
                <a:latin typeface="Times New Roman" panose="02020603050405020304" pitchFamily="18" charset="0"/>
                <a:ea typeface="Times New Roman" panose="02020603050405020304" pitchFamily="18" charset="0"/>
              </a:rPr>
              <a:t>;</a:t>
            </a:r>
          </a:p>
          <a:p>
            <a:pPr indent="457200" algn="just">
              <a:spcBef>
                <a:spcPts val="300"/>
              </a:spcBef>
              <a:spcAft>
                <a:spcPts val="300"/>
              </a:spcAft>
            </a:pPr>
            <a:r>
              <a:rPr lang="vi-VN" sz="1700" dirty="0">
                <a:effectLst/>
                <a:latin typeface="Times New Roman" panose="02020603050405020304" pitchFamily="18" charset="0"/>
                <a:ea typeface="Times New Roman" panose="02020603050405020304" pitchFamily="18" charset="0"/>
              </a:rPr>
              <a:t>Xây lắp, lắp đặt thiết bị, đường ống hoặc các đường thải khác để xả chất thải không </a:t>
            </a:r>
            <a:r>
              <a:rPr lang="vi-VN" sz="1700" spc="20" dirty="0">
                <a:effectLst/>
                <a:latin typeface="Times New Roman" panose="02020603050405020304" pitchFamily="18" charset="0"/>
                <a:ea typeface="Times New Roman" panose="02020603050405020304" pitchFamily="18" charset="0"/>
              </a:rPr>
              <a:t>qua xử lý ra môi trường; không xây lắp công trình BVMT theo quy định </a:t>
            </a:r>
            <a:r>
              <a:rPr lang="en-US" sz="1700" dirty="0">
                <a:effectLst/>
                <a:latin typeface="Times New Roman" panose="02020603050405020304" pitchFamily="18" charset="0"/>
                <a:ea typeface="Times New Roman" panose="02020603050405020304" pitchFamily="18" charset="0"/>
              </a:rPr>
              <a:t>(</a:t>
            </a:r>
            <a:r>
              <a:rPr lang="en-US" sz="1700" dirty="0" err="1">
                <a:effectLst/>
                <a:latin typeface="Times New Roman" panose="02020603050405020304" pitchFamily="18" charset="0"/>
                <a:ea typeface="Times New Roman" panose="02020603050405020304" pitchFamily="18" charset="0"/>
              </a:rPr>
              <a:t>khung</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phạt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từ</a:t>
            </a:r>
            <a:r>
              <a:rPr lang="en-US" sz="1700" dirty="0">
                <a:effectLst/>
                <a:latin typeface="Times New Roman" panose="02020603050405020304" pitchFamily="18" charset="0"/>
                <a:ea typeface="Times New Roman" panose="02020603050405020304" pitchFamily="18" charset="0"/>
              </a:rPr>
              <a:t> 40-50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400-500 </a:t>
            </a:r>
            <a:r>
              <a:rPr lang="en-US" sz="1700" dirty="0" err="1">
                <a:effectLst/>
                <a:latin typeface="Times New Roman" panose="02020603050405020304" pitchFamily="18" charset="0"/>
                <a:ea typeface="Times New Roman" panose="02020603050405020304" pitchFamily="18" charset="0"/>
              </a:rPr>
              <a:t>triệu</a:t>
            </a:r>
            <a:r>
              <a:rPr lang="en-US" sz="1700" dirty="0">
                <a:effectLst/>
                <a:latin typeface="Times New Roman" panose="02020603050405020304" pitchFamily="18" charset="0"/>
                <a:ea typeface="Times New Roman" panose="02020603050405020304" pitchFamily="18" charset="0"/>
              </a:rPr>
              <a:t>; 800-01 </a:t>
            </a:r>
            <a:r>
              <a:rPr lang="en-US" sz="1700" dirty="0" err="1">
                <a:effectLst/>
                <a:latin typeface="Times New Roman" panose="02020603050405020304" pitchFamily="18" charset="0"/>
                <a:ea typeface="Times New Roman" panose="02020603050405020304" pitchFamily="18" charset="0"/>
              </a:rPr>
              <a:t>tỷ</a:t>
            </a:r>
            <a:r>
              <a:rPr lang="en-US" sz="1700" dirty="0">
                <a:effectLst/>
                <a:latin typeface="Times New Roman" panose="02020603050405020304" pitchFamily="18" charset="0"/>
                <a:ea typeface="Times New Roman" panose="02020603050405020304" pitchFamily="18" charset="0"/>
              </a:rPr>
              <a:t>)</a:t>
            </a:r>
            <a:endParaRPr lang="vi-VN" sz="1700" dirty="0">
              <a:effectLst/>
              <a:latin typeface="Arial" panose="020B0604020202020204" pitchFamily="34" charset="0"/>
              <a:ea typeface="SimSun" panose="02010600030101010101" pitchFamily="2" charset="-122"/>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804325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519112"/>
            <a:ext cx="6629402" cy="990600"/>
          </a:xfrm>
        </p:spPr>
        <p:txBody>
          <a:bodyPr>
            <a:normAutofit/>
          </a:bodyPr>
          <a:lstStyle/>
          <a:p>
            <a:pPr algn="ct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định</a:t>
            </a:r>
            <a:r>
              <a:rPr lang="en-US" sz="2800" b="1" dirty="0">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vận</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hành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thử</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nghiệm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12)</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D401ACEF-4D0F-3766-50CF-6D1D4CC9162A}"/>
              </a:ext>
            </a:extLst>
          </p:cNvPr>
          <p:cNvSpPr>
            <a:spLocks noGrp="1"/>
          </p:cNvSpPr>
          <p:nvPr>
            <p:ph type="sldNum" sz="quarter" idx="12"/>
          </p:nvPr>
        </p:nvSpPr>
        <p:spPr/>
        <p:txBody>
          <a:bodyPr/>
          <a:lstStyle/>
          <a:p>
            <a:fld id="{B6F15528-21DE-4FAA-801E-634DDDAF4B2B}" type="slidenum">
              <a:rPr lang="en-US" smtClean="0"/>
              <a:pPr/>
              <a:t>33</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609599" y="1828800"/>
            <a:ext cx="6934200" cy="52720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300"/>
              </a:spcBef>
              <a:spcAft>
                <a:spcPts val="300"/>
              </a:spcAft>
            </a:pPr>
            <a:r>
              <a:rPr lang="vi-VN" sz="1800" dirty="0">
                <a:effectLst/>
                <a:latin typeface="Times New Roman" panose="02020603050405020304" pitchFamily="18" charset="0"/>
                <a:ea typeface="SimSun" panose="02010600030101010101" pitchFamily="2" charset="-122"/>
              </a:rPr>
              <a:t>T</a:t>
            </a:r>
            <a:r>
              <a:rPr lang="en-US" sz="1800" dirty="0" err="1">
                <a:effectLst/>
                <a:latin typeface="Times New Roman" panose="02020603050405020304" pitchFamily="18" charset="0"/>
                <a:ea typeface="SimSun" panose="02010600030101010101" pitchFamily="2" charset="-122"/>
              </a:rPr>
              <a:t>ương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tự</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Điều</a:t>
            </a:r>
            <a:r>
              <a:rPr lang="en-US" dirty="0">
                <a:latin typeface="Times New Roman" panose="02020603050405020304" pitchFamily="18" charset="0"/>
                <a:ea typeface="SimSun" panose="02010600030101010101" pitchFamily="2" charset="-122"/>
              </a:rPr>
              <a:t> 11, c</a:t>
            </a:r>
            <a:r>
              <a:rPr lang="en-US" sz="1800" dirty="0">
                <a:effectLst/>
                <a:latin typeface="Times New Roman" panose="02020603050405020304" pitchFamily="18" charset="0"/>
                <a:ea typeface="SimSun" panose="02010600030101010101" pitchFamily="2" charset="-122"/>
              </a:rPr>
              <a:t>hia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đối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tượng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thành</a:t>
            </a:r>
            <a:r>
              <a:rPr lang="en-US" sz="1800" dirty="0">
                <a:effectLst/>
                <a:latin typeface="Times New Roman" panose="02020603050405020304" pitchFamily="18" charset="0"/>
                <a:ea typeface="SimSun" panose="02010600030101010101" pitchFamily="2" charset="-122"/>
              </a:rPr>
              <a:t> 03 </a:t>
            </a:r>
            <a:r>
              <a:rPr lang="en-US" dirty="0" err="1">
                <a:latin typeface="Times New Roman" panose="02020603050405020304" pitchFamily="18" charset="0"/>
                <a:ea typeface="SimSun" panose="02010600030101010101" pitchFamily="2" charset="-122"/>
              </a:rPr>
              <a:t>nhóm</a:t>
            </a:r>
            <a:r>
              <a:rPr lang="en-US" dirty="0">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theo</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thẩm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quyền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cấp</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giấy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phép</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môi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trường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để</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áp</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dụng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mức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xử</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phạt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phù</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hợp</a:t>
            </a:r>
            <a:endParaRPr lang="en-US" sz="1800" dirty="0">
              <a:effectLst/>
              <a:latin typeface="Times New Roman" panose="02020603050405020304" pitchFamily="18" charset="0"/>
              <a:ea typeface="SimSun" panose="02010600030101010101" pitchFamily="2" charset="-122"/>
            </a:endParaRPr>
          </a:p>
          <a:p>
            <a:pPr indent="457200" algn="just">
              <a:spcBef>
                <a:spcPts val="300"/>
              </a:spcBef>
              <a:spcAft>
                <a:spcPts val="300"/>
              </a:spcAft>
            </a:pPr>
            <a:r>
              <a:rPr lang="en-US" sz="1800" dirty="0" err="1">
                <a:effectLst/>
                <a:latin typeface="Times New Roman" panose="02020603050405020304" pitchFamily="18" charset="0"/>
                <a:ea typeface="SimSun" panose="02010600030101010101" pitchFamily="2" charset="-122"/>
              </a:rPr>
              <a:t>Một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số</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mới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vi-VN" sz="1800" dirty="0">
                <a:effectLst/>
                <a:latin typeface="Times New Roman" panose="02020603050405020304" pitchFamily="18" charset="0"/>
                <a:ea typeface="Times New Roman" panose="02020603050405020304" pitchFamily="18" charset="0"/>
              </a:rPr>
              <a:t>không thông báo kế hoạch vận hành thử nghiệm; không phối hợp với cơ quan chuyên môn về bảo vệ môi trường cấp tỉnh để được kiểm tra, giám sát trong quá trình vận hành thử nghiệm</a:t>
            </a:r>
            <a:r>
              <a:rPr lang="en-US" sz="1800" dirty="0">
                <a:effectLst/>
                <a:latin typeface="Times New Roman" panose="02020603050405020304" pitchFamily="18" charset="0"/>
                <a:ea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rPr>
              <a:t>vận hành thử nghiệm các công trình xử lý chất thải quá thời gian theo quy định; không thực hiện, thực hiện không đúng, không đầy đủ chương trình quan trắc chất thải trong quá trình vận hành thử nghiệm theo quy địn</a:t>
            </a:r>
            <a:r>
              <a:rPr lang="en-US" sz="1800" dirty="0">
                <a:effectLst/>
                <a:latin typeface="Times New Roman" panose="02020603050405020304" pitchFamily="18" charset="0"/>
                <a:ea typeface="Times New Roman" panose="02020603050405020304" pitchFamily="18" charset="0"/>
              </a:rPr>
              <a:t>h; </a:t>
            </a:r>
            <a:r>
              <a:rPr lang="vi-VN" sz="1800" dirty="0">
                <a:effectLst/>
                <a:latin typeface="Times New Roman" panose="02020603050405020304" pitchFamily="18" charset="0"/>
                <a:ea typeface="Times New Roman" panose="02020603050405020304" pitchFamily="18" charset="0"/>
              </a:rPr>
              <a:t>không lập, không gửi báo cáo kết quả vận hành thử nghiệm...</a:t>
            </a:r>
          </a:p>
          <a:p>
            <a:pPr indent="457200" algn="just">
              <a:spcBef>
                <a:spcPts val="300"/>
              </a:spcBef>
              <a:spcAft>
                <a:spcPts val="300"/>
              </a:spcAft>
            </a:pPr>
            <a:r>
              <a:rPr lang="vi-VN" dirty="0">
                <a:latin typeface="Times New Roman" panose="02020603050405020304" pitchFamily="18" charset="0"/>
                <a:ea typeface="SimSun" panose="02010600030101010101" pitchFamily="2" charset="-122"/>
              </a:rPr>
              <a:t>Mức phạt thấp nhất ở Điều này là 10 triệu; cao nhất là 120 triệu</a:t>
            </a:r>
          </a:p>
          <a:p>
            <a:pPr indent="457200" algn="just">
              <a:spcBef>
                <a:spcPts val="300"/>
              </a:spcBef>
              <a:spcAft>
                <a:spcPts val="300"/>
              </a:spcAft>
            </a:pPr>
            <a:r>
              <a:rPr lang="vi-VN" sz="1800" dirty="0">
                <a:effectLst/>
                <a:latin typeface="Times New Roman" panose="02020603050405020304" pitchFamily="18" charset="0"/>
                <a:ea typeface="SimSun" panose="02010600030101010101" pitchFamily="2" charset="-122"/>
              </a:rPr>
              <a:t>Quy định biện pháp xử phạt bổ sung đ</a:t>
            </a:r>
            <a:r>
              <a:rPr lang="vi-VN" sz="1800" dirty="0">
                <a:effectLst/>
                <a:latin typeface="Times New Roman" panose="02020603050405020304" pitchFamily="18" charset="0"/>
                <a:ea typeface="Times New Roman" panose="02020603050405020304" pitchFamily="18" charset="0"/>
              </a:rPr>
              <a:t>ình chỉ hoạt 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vi-VN" sz="1800" dirty="0">
                <a:effectLst/>
                <a:latin typeface="Times New Roman" panose="02020603050405020304" pitchFamily="18" charset="0"/>
                <a:ea typeface="Times New Roman" panose="02020603050405020304" pitchFamily="18" charset="0"/>
              </a:rPr>
              <a:t> có liên quan đến công trình vận hành thử nghiệm của cơ sở để tránh đình chỉ toàn bộ hoạt động của cơ sở, trong đó có hạng mục không liên quan đến công trình đang vận hành</a:t>
            </a:r>
            <a:endParaRPr lang="vi-VN" sz="1800" dirty="0">
              <a:effectLst/>
              <a:latin typeface="Arial" panose="020B0604020202020204" pitchFamily="34" charset="0"/>
              <a:ea typeface="SimSun" panose="02010600030101010101" pitchFamily="2" charset="-122"/>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443454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457200" y="457200"/>
            <a:ext cx="7239000" cy="990600"/>
          </a:xfrm>
        </p:spPr>
        <p:txBody>
          <a:bodyPr>
            <a:noAutofit/>
          </a:bodyPr>
          <a:lstStyle/>
          <a:p>
            <a:pPr algn="ctr"/>
            <a:r>
              <a:rPr lang="en-US" sz="2800" b="1" dirty="0">
                <a:effectLst/>
                <a:latin typeface="Times New Roman" panose="02020603050405020304" pitchFamily="18" charset="0"/>
                <a:ea typeface="SimSun" panose="02010600030101010101" pitchFamily="2" charset="-122"/>
              </a:rPr>
              <a:t>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định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BVMT </a:t>
            </a:r>
            <a:r>
              <a:rPr lang="en-US" sz="2800" b="1" dirty="0" err="1">
                <a:effectLst/>
                <a:latin typeface="Times New Roman" panose="02020603050405020304" pitchFamily="18" charset="0"/>
                <a:ea typeface="SimSun" panose="02010600030101010101" pitchFamily="2" charset="-122"/>
              </a:rPr>
              <a:t>tại</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cơ</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sở</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sản</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xuất</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kinh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doanh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dịch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vụ</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tập</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trung</a:t>
            </a:r>
            <a:r>
              <a:rPr lang="en-US" sz="2800" b="1" dirty="0">
                <a:effectLst/>
                <a:latin typeface="Times New Roman" panose="02020603050405020304" pitchFamily="18" charset="0"/>
                <a:ea typeface="SimSun" panose="02010600030101010101" pitchFamily="2" charset="-122"/>
              </a:rPr>
              <a:t>, </a:t>
            </a:r>
            <a:br>
              <a:rPr lang="en-US" sz="2800" b="1" dirty="0">
                <a:effectLst/>
                <a:latin typeface="Times New Roman" panose="02020603050405020304" pitchFamily="18" charset="0"/>
                <a:ea typeface="SimSun" panose="02010600030101010101" pitchFamily="2" charset="-122"/>
              </a:rPr>
            </a:br>
            <a:r>
              <a:rPr lang="en-US" sz="2800" b="1" dirty="0" err="1">
                <a:effectLst/>
                <a:latin typeface="Times New Roman" panose="02020603050405020304" pitchFamily="18" charset="0"/>
                <a:ea typeface="SimSun" panose="02010600030101010101" pitchFamily="2" charset="-122"/>
              </a:rPr>
              <a:t>cụm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công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nghiệp</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làng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nghề</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15)</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F86C2313-5CCB-CF64-92E0-6CD9CF9BD4B0}"/>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905000"/>
            <a:ext cx="6934200" cy="4433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67995" algn="just">
              <a:spcBef>
                <a:spcPts val="600"/>
              </a:spcBef>
              <a:spcAft>
                <a:spcPts val="600"/>
              </a:spcAft>
            </a:pPr>
            <a:r>
              <a:rPr lang="vi-VN" sz="1700" dirty="0">
                <a:effectLst/>
                <a:latin typeface="Times New Roman" panose="02020603050405020304" pitchFamily="18" charset="0"/>
                <a:ea typeface="Times New Roman" panose="02020603050405020304" pitchFamily="18" charset="0"/>
                <a:cs typeface="Times New Roman" panose="02020603050405020304" pitchFamily="18" charset="0"/>
              </a:rPr>
              <a:t>Quy </a:t>
            </a:r>
            <a:r>
              <a:rPr lang="vi-VN" sz="1700" dirty="0">
                <a:latin typeface="Times New Roman" panose="02020603050405020304" pitchFamily="18" charset="0"/>
                <a:ea typeface="Times New Roman" panose="02020603050405020304" pitchFamily="18" charset="0"/>
                <a:cs typeface="Times New Roman" panose="02020603050405020304" pitchFamily="18" charset="0"/>
              </a:rPr>
              <a:t>định xử phạt cụ thể đối với các nhóm đối tượng: chủ đầu tư Cụm công nghiệp, khu công nghiệp, cơ sở đầu tư thứ cấp trong khu, cụm công nghiệp</a:t>
            </a:r>
            <a:endParaRPr lang="en-US" sz="1700" dirty="0">
              <a:latin typeface="Times New Roman" panose="02020603050405020304" pitchFamily="18" charset="0"/>
              <a:ea typeface="Times New Roman" panose="02020603050405020304" pitchFamily="18" charset="0"/>
              <a:cs typeface="Times New Roman" panose="02020603050405020304" pitchFamily="18" charset="0"/>
            </a:endParaRPr>
          </a:p>
          <a:p>
            <a:pPr indent="467995" algn="just">
              <a:spcBef>
                <a:spcPts val="600"/>
              </a:spcBef>
              <a:spcAft>
                <a:spcPts val="600"/>
              </a:spcAft>
            </a:pPr>
            <a:r>
              <a:rPr lang="en-US" sz="1700" dirty="0" err="1">
                <a:latin typeface="Times New Roman" panose="02020603050405020304" pitchFamily="18" charset="0"/>
                <a:ea typeface="SimSun" panose="02010600030101010101" pitchFamily="2" charset="-122"/>
                <a:cs typeface="Times New Roman" panose="02020603050405020304" pitchFamily="18" charset="0"/>
              </a:rPr>
              <a:t>Đ</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ã</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bổ</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sung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các</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quy</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định</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mới</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effectLst/>
                <a:latin typeface="Times New Roman" panose="02020603050405020304" pitchFamily="18" charset="0"/>
                <a:ea typeface="SimSun" panose="02010600030101010101" pitchFamily="2" charset="-122"/>
                <a:cs typeface="Times New Roman" panose="02020603050405020304" pitchFamily="18" charset="0"/>
              </a:rPr>
              <a:t>như</a:t>
            </a:r>
            <a:r>
              <a:rPr lang="en-US" sz="1700" dirty="0">
                <a:effectLst/>
                <a:latin typeface="Times New Roman" panose="02020603050405020304" pitchFamily="18" charset="0"/>
                <a:ea typeface="SimSun" panose="02010600030101010101" pitchFamily="2" charset="-122"/>
                <a:cs typeface="Times New Roman" panose="02020603050405020304" pitchFamily="18" charset="0"/>
              </a:rPr>
              <a:t>: </a:t>
            </a:r>
            <a:r>
              <a:rPr lang="vi-VN" sz="1700" dirty="0">
                <a:effectLst/>
                <a:latin typeface="Times New Roman" panose="02020603050405020304" pitchFamily="18" charset="0"/>
                <a:ea typeface="Times New Roman" panose="02020603050405020304" pitchFamily="18" charset="0"/>
                <a:cs typeface="Times New Roman" panose="02020603050405020304" pitchFamily="18" charset="0"/>
              </a:rPr>
              <a:t>Không có công trình, thiết bị xử lý nước thải, khí thải tại chỗ đáp ứng yêu cầu BVMT theo quy định đối với cơ sở sản xuất, kinh doanh, dịch vụ quy mô hộ gia đình, cá nhân có phát sinh nước thải, khí thải; không ban hành quy chế bảo vệ môi trường </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KCN, C</a:t>
            </a:r>
            <a:r>
              <a:rPr lang="vi-VN" sz="1700" dirty="0">
                <a:effectLst/>
                <a:latin typeface="Times New Roman" panose="02020603050405020304" pitchFamily="18" charset="0"/>
                <a:ea typeface="Times New Roman" panose="02020603050405020304" pitchFamily="18" charset="0"/>
                <a:cs typeface="Times New Roman" panose="02020603050405020304" pitchFamily="18" charset="0"/>
              </a:rPr>
              <a:t>CN theo quy định; không kiến nghị cơ quan có thẩm quyền xử lý trong trường hợp phát hiện vi phạm pháp luật về bảo vệ môi trường của tổ chức, cá nhân; tiếp nhận dự án mới hoặc nâng công suất dự án đang hoạt động có phát sinh nước thải trong khu sản xuất, kinh doanh, dịch vụ tập trung khi không có hạ tầng bảo vệ môi trường hoặc hạ tầng bảo vệ môi trường không đáp ứng theo quy định hoặc không phù hợp với khả năng tiếp nhận, xử lý nước thải của hệ thống xử lý nước thải tập trung theo quy định</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67995" algn="just">
              <a:spcBef>
                <a:spcPts val="600"/>
              </a:spcBef>
              <a:spcAft>
                <a:spcPts val="600"/>
              </a:spcAft>
            </a:pPr>
            <a:r>
              <a:rPr lang="en-US" sz="1700" dirty="0" err="1">
                <a:latin typeface="Times New Roman" panose="02020603050405020304" pitchFamily="18" charset="0"/>
                <a:ea typeface="SimSun" panose="02010600030101010101" pitchFamily="2" charset="-122"/>
                <a:cs typeface="Times New Roman" panose="02020603050405020304" pitchFamily="18" charset="0"/>
              </a:rPr>
              <a:t>Không</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quy</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định</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phạt</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xả</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nước</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thải</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vượt</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tiêu</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chuẩn</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đấu</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nối</a:t>
            </a:r>
            <a:r>
              <a:rPr lang="en-US" sz="1700" dirty="0">
                <a:latin typeface="Times New Roman" panose="02020603050405020304" pitchFamily="18" charset="0"/>
                <a:ea typeface="SimSun" panose="02010600030101010101" pitchFamily="2" charset="-122"/>
                <a:cs typeface="Times New Roman" panose="02020603050405020304" pitchFamily="18" charset="0"/>
              </a:rPr>
              <a:t> KCN </a:t>
            </a:r>
            <a:r>
              <a:rPr lang="en-US" sz="1700" dirty="0" err="1">
                <a:latin typeface="Times New Roman" panose="02020603050405020304" pitchFamily="18" charset="0"/>
                <a:ea typeface="SimSun" panose="02010600030101010101" pitchFamily="2" charset="-122"/>
                <a:cs typeface="Times New Roman" panose="02020603050405020304" pitchFamily="18" charset="0"/>
              </a:rPr>
              <a:t>với</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các</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cơ</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sở</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thứ</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cấp</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đã</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đấu</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nối</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vào</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hệ</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thống</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xử</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lý</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nước</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thải</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tập</a:t>
            </a:r>
            <a:r>
              <a:rPr lang="en-US" sz="1700" dirty="0">
                <a:latin typeface="Times New Roman" panose="02020603050405020304" pitchFamily="18" charset="0"/>
                <a:ea typeface="SimSun" panose="02010600030101010101" pitchFamily="2" charset="-122"/>
                <a:cs typeface="Times New Roman" panose="02020603050405020304" pitchFamily="18" charset="0"/>
              </a:rPr>
              <a:t> </a:t>
            </a:r>
            <a:r>
              <a:rPr lang="en-US" sz="1700" dirty="0" err="1">
                <a:latin typeface="Times New Roman" panose="02020603050405020304" pitchFamily="18" charset="0"/>
                <a:ea typeface="SimSun" panose="02010600030101010101" pitchFamily="2" charset="-122"/>
                <a:cs typeface="Times New Roman" panose="02020603050405020304" pitchFamily="18" charset="0"/>
              </a:rPr>
              <a:t>trung</a:t>
            </a:r>
            <a:endParaRPr lang="vi-VN" sz="1700" dirty="0">
              <a:effectLst/>
              <a:latin typeface="Times New Roman" panose="02020603050405020304" pitchFamily="18" charset="0"/>
              <a:ea typeface="SimSun" panose="02010600030101010101" pitchFamily="2" charset="-122"/>
              <a:cs typeface="Times New Roman" panose="02020603050405020304" pitchFamily="18" charset="0"/>
            </a:endParaRP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735981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81000"/>
            <a:ext cx="6629402" cy="990600"/>
          </a:xfrm>
        </p:spPr>
        <p:txBody>
          <a:bodyPr>
            <a:normAutofit/>
          </a:bodyPr>
          <a:lstStyle/>
          <a:p>
            <a:pPr algn="just"/>
            <a:r>
              <a:rPr lang="en-US" sz="2800" b="1" dirty="0">
                <a:effectLst/>
                <a:latin typeface="Times New Roman" panose="02020603050405020304" pitchFamily="18" charset="0"/>
                <a:ea typeface="SimSun" panose="02010600030101010101" pitchFamily="2" charset="-122"/>
              </a:rPr>
              <a:t>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a:t>
            </a:r>
            <a:r>
              <a:rPr lang="en-US" sz="2800" b="1" dirty="0" err="1">
                <a:latin typeface="Times New Roman" panose="02020603050405020304" pitchFamily="18" charset="0"/>
                <a:ea typeface="SimSun" panose="02010600030101010101" pitchFamily="2" charset="-122"/>
              </a:rPr>
              <a:t>y</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định</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về</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quan</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trắc</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giám</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sát</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môi</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trường</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Điều</a:t>
            </a:r>
            <a:r>
              <a:rPr lang="en-US" sz="2800" b="1" dirty="0">
                <a:latin typeface="Times New Roman" panose="02020603050405020304" pitchFamily="18" charset="0"/>
                <a:ea typeface="SimSun" panose="02010600030101010101" pitchFamily="2" charset="-122"/>
              </a:rPr>
              <a:t> 16)</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926272AB-650A-256F-8A6A-032EEC713847}"/>
              </a:ext>
            </a:extLst>
          </p:cNvPr>
          <p:cNvSpPr>
            <a:spLocks noGrp="1"/>
          </p:cNvSpPr>
          <p:nvPr>
            <p:ph type="sldNum" sz="quarter" idx="12"/>
          </p:nvPr>
        </p:nvSpPr>
        <p:spPr/>
        <p:txBody>
          <a:bodyPr/>
          <a:lstStyle/>
          <a:p>
            <a:fld id="{B6F15528-21DE-4FAA-801E-634DDDAF4B2B}" type="slidenum">
              <a:rPr lang="en-US" smtClean="0"/>
              <a:pPr/>
              <a:t>35</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457200" y="1447800"/>
            <a:ext cx="7162799" cy="51054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7200" algn="just">
              <a:spcBef>
                <a:spcPts val="300"/>
              </a:spcBef>
              <a:spcAft>
                <a:spcPts val="300"/>
              </a:spcAft>
            </a:pPr>
            <a:r>
              <a:rPr lang="en-US" dirty="0" err="1">
                <a:latin typeface="Times New Roman" panose="02020603050405020304" pitchFamily="18" charset="0"/>
                <a:ea typeface="Times New Roman" panose="02020603050405020304" pitchFamily="18" charset="0"/>
              </a:rPr>
              <a:t>Quy</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định</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riêng</a:t>
            </a:r>
            <a:r>
              <a:rPr lang="en-US" dirty="0">
                <a:latin typeface="Times New Roman" panose="02020603050405020304" pitchFamily="18" charset="0"/>
                <a:ea typeface="Times New Roman" panose="02020603050405020304" pitchFamily="18" charset="0"/>
              </a:rPr>
              <a:t> 01 </a:t>
            </a:r>
            <a:r>
              <a:rPr lang="en-US" dirty="0" err="1">
                <a:latin typeface="Times New Roman" panose="02020603050405020304" pitchFamily="18" charset="0"/>
                <a:ea typeface="Times New Roman" panose="02020603050405020304" pitchFamily="18" charset="0"/>
              </a:rPr>
              <a:t>khoản</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về</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thực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hiện</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quan</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trắc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tự</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động</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liên</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tục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đối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với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nước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thải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bụi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khí</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thải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công</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nghiệp</a:t>
            </a:r>
            <a:endParaRPr lang="en-US" dirty="0">
              <a:latin typeface="Times New Roman" panose="02020603050405020304" pitchFamily="18" charset="0"/>
              <a:ea typeface="Times New Roman" panose="02020603050405020304" pitchFamily="18" charset="0"/>
            </a:endParaRPr>
          </a:p>
          <a:p>
            <a:pPr indent="457200" algn="just">
              <a:spcBef>
                <a:spcPts val="300"/>
              </a:spcBef>
              <a:spcAft>
                <a:spcPts val="300"/>
              </a:spcAft>
            </a:pPr>
            <a:r>
              <a:rPr lang="en-US" dirty="0" err="1">
                <a:latin typeface="Times New Roman" panose="02020603050405020304" pitchFamily="18" charset="0"/>
                <a:ea typeface="Times New Roman" panose="02020603050405020304" pitchFamily="18" charset="0"/>
              </a:rPr>
              <a:t>Đ</a:t>
            </a:r>
            <a:r>
              <a:rPr lang="en-US" sz="1800" dirty="0" err="1">
                <a:effectLst/>
                <a:latin typeface="Times New Roman" panose="02020603050405020304" pitchFamily="18" charset="0"/>
                <a:ea typeface="Times New Roman" panose="02020603050405020304" pitchFamily="18" charset="0"/>
              </a:rPr>
              <a:t>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bổ</a:t>
            </a:r>
            <a:r>
              <a:rPr lang="en-US" sz="1800" dirty="0">
                <a:effectLst/>
                <a:latin typeface="Times New Roman" panose="02020603050405020304" pitchFamily="18" charset="0"/>
                <a:ea typeface="Times New Roman" panose="02020603050405020304" pitchFamily="18" charset="0"/>
              </a:rPr>
              <a:t> sung </a:t>
            </a:r>
            <a:r>
              <a:rPr lang="en-US" sz="1800" dirty="0" err="1">
                <a:effectLst/>
                <a:latin typeface="Times New Roman" panose="02020603050405020304" pitchFamily="18" charset="0"/>
                <a:ea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như</a:t>
            </a:r>
            <a:r>
              <a:rPr lang="en-US" sz="1800" dirty="0">
                <a:effectLst/>
                <a:latin typeface="Times New Roman" panose="02020603050405020304" pitchFamily="18" charset="0"/>
                <a:ea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rPr>
              <a:t>không lắp đặt camera theo dõi; không có thiết bị lấy mẫu tự động đối với nước thải; không lưu giữ số liệu quan trắc nước thải, khí thải theo quy định hoặc không kết nối, truyền số liệu quan trắc về cơ quan có thẩm quyền theo quy định;</a:t>
            </a:r>
            <a:r>
              <a:rPr lang="vi-VN" sz="1800" i="1"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đảm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tính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toàn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vẹn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dữ</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tục</a:t>
            </a:r>
            <a:r>
              <a:rPr lang="en-US" sz="1800" dirty="0">
                <a:effectLst/>
                <a:latin typeface="Times New Roman" panose="02020603050405020304" pitchFamily="18" charset="0"/>
                <a:ea typeface="Times New Roman" panose="02020603050405020304" pitchFamily="18" charset="0"/>
              </a:rPr>
              <a:t>; can </a:t>
            </a:r>
            <a:r>
              <a:rPr lang="en-US" sz="1800" dirty="0" err="1">
                <a:effectLst/>
                <a:latin typeface="Times New Roman" panose="02020603050405020304" pitchFamily="18" charset="0"/>
                <a:ea typeface="Times New Roman" panose="02020603050405020304" pitchFamily="18" charset="0"/>
              </a:rPr>
              <a:t>thiệp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điều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chỉnh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tục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trước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truyền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dữ</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tiếp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nhận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a:t>
            </a:r>
          </a:p>
          <a:p>
            <a:pPr indent="457200" algn="just">
              <a:spcBef>
                <a:spcPts val="300"/>
              </a:spcBef>
              <a:spcAft>
                <a:spcPts val="300"/>
              </a:spcAft>
            </a:pPr>
            <a:r>
              <a:rPr lang="en-US" dirty="0" err="1">
                <a:latin typeface="Times New Roman" panose="02020603050405020304" pitchFamily="18" charset="0"/>
                <a:ea typeface="SimSun" panose="02010600030101010101" pitchFamily="2" charset="-122"/>
              </a:rPr>
              <a:t>Bổ</a:t>
            </a:r>
            <a:r>
              <a:rPr lang="en-US" dirty="0">
                <a:latin typeface="Times New Roman" panose="02020603050405020304" pitchFamily="18" charset="0"/>
                <a:ea typeface="SimSun" panose="02010600030101010101" pitchFamily="2" charset="-122"/>
              </a:rPr>
              <a:t> sung </a:t>
            </a:r>
            <a:r>
              <a:rPr lang="en-US" dirty="0" err="1">
                <a:latin typeface="Times New Roman" panose="02020603050405020304" pitchFamily="18" charset="0"/>
                <a:ea typeface="SimSun" panose="02010600030101010101" pitchFamily="2" charset="-122"/>
              </a:rPr>
              <a:t>thêm</a:t>
            </a:r>
            <a:r>
              <a:rPr lang="en-US" dirty="0">
                <a:latin typeface="Times New Roman" panose="02020603050405020304" pitchFamily="18" charset="0"/>
                <a:ea typeface="SimSun" panose="02010600030101010101" pitchFamily="2" charset="-122"/>
              </a:rPr>
              <a:t> 01 </a:t>
            </a:r>
            <a:r>
              <a:rPr lang="en-US" dirty="0" err="1">
                <a:latin typeface="Times New Roman" panose="02020603050405020304" pitchFamily="18" charset="0"/>
                <a:ea typeface="SimSun" panose="02010600030101010101" pitchFamily="2" charset="-122"/>
              </a:rPr>
              <a:t>khoản</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quy</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định</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hành</a:t>
            </a:r>
            <a:r>
              <a:rPr lang="en-US" dirty="0">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Times New Roman" panose="02020603050405020304" pitchFamily="18" charset="0"/>
              </a:rPr>
              <a:t>vi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phạm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hiện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tục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lượng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nước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lượng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khí</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xung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sử</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dụng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cung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tin </a:t>
            </a:r>
            <a:r>
              <a:rPr lang="en-US" sz="1800" dirty="0" err="1">
                <a:effectLst/>
                <a:latin typeface="Times New Roman" panose="02020603050405020304" pitchFamily="18" charset="0"/>
                <a:ea typeface="Times New Roman" panose="02020603050405020304" pitchFamily="18" charset="0"/>
              </a:rPr>
              <a:t>cho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đồng</a:t>
            </a:r>
            <a:r>
              <a:rPr lang="en-US" dirty="0">
                <a:latin typeface="Times New Roman" panose="02020603050405020304" pitchFamily="18" charset="0"/>
                <a:ea typeface="Times New Roman" panose="02020603050405020304" pitchFamily="18" charset="0"/>
              </a:rPr>
              <a:t>.</a:t>
            </a:r>
          </a:p>
          <a:p>
            <a:pPr indent="457200" algn="just">
              <a:spcBef>
                <a:spcPts val="300"/>
              </a:spcBef>
              <a:spcAft>
                <a:spcPts val="300"/>
              </a:spcAft>
            </a:pPr>
            <a:r>
              <a:rPr lang="vi-VN" sz="1800" dirty="0">
                <a:effectLst/>
                <a:latin typeface="Times New Roman" panose="02020603050405020304" pitchFamily="18" charset="0"/>
                <a:ea typeface="Times New Roman" panose="02020603050405020304" pitchFamily="18" charset="0"/>
              </a:rPr>
              <a:t>Quy định biện pháp khắc phục hậu quả: Buộc nộp lại số lợi bất hợp pháp có được do hành vi hành chính không thực hiện chương trình quan trắc chất thải trong quá trình vận hành dự án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đầu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tư</a:t>
            </a:r>
            <a:r>
              <a:rPr lang="en-US" sz="1800" dirty="0">
                <a:effectLst/>
                <a:latin typeface="Times New Roman" panose="02020603050405020304" pitchFamily="18" charset="0"/>
                <a:ea typeface="Times New Roman" panose="02020603050405020304" pitchFamily="18" charset="0"/>
              </a:rPr>
              <a:t> </a:t>
            </a:r>
            <a:endParaRPr lang="vi-VN" sz="1800" dirty="0">
              <a:effectLst/>
              <a:latin typeface="Arial" panose="020B0604020202020204" pitchFamily="34" charset="0"/>
              <a:ea typeface="SimSun" panose="02010600030101010101" pitchFamily="2" charset="-122"/>
            </a:endParaRP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949082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Autofit/>
          </a:bodyPr>
          <a:lstStyle/>
          <a:p>
            <a:pPr algn="just"/>
            <a:r>
              <a:rPr lang="en-US" sz="3000" b="1" dirty="0">
                <a:effectLst/>
                <a:latin typeface="Times New Roman" panose="02020603050405020304" pitchFamily="18" charset="0"/>
                <a:ea typeface="SimSun" panose="02010600030101010101" pitchFamily="2" charset="-122"/>
              </a:rPr>
              <a:t>Vi </a:t>
            </a:r>
            <a:r>
              <a:rPr lang="en-US" sz="3000" b="1" dirty="0" err="1">
                <a:effectLst/>
                <a:latin typeface="Times New Roman" panose="02020603050405020304" pitchFamily="18" charset="0"/>
                <a:ea typeface="SimSun" panose="02010600030101010101" pitchFamily="2" charset="-122"/>
              </a:rPr>
              <a:t>phạm</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quy</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định</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về</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hoạt</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động</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dịch</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vụ</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quan</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trắc</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môi</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trường</a:t>
            </a:r>
            <a:r>
              <a:rPr lang="en-US" sz="3000" b="1" dirty="0">
                <a:effectLst/>
                <a:latin typeface="Times New Roman" panose="02020603050405020304" pitchFamily="18" charset="0"/>
                <a:ea typeface="SimSun" panose="02010600030101010101" pitchFamily="2" charset="-122"/>
              </a:rPr>
              <a:t> (</a:t>
            </a:r>
            <a:r>
              <a:rPr lang="en-US" sz="3000" b="1" dirty="0" err="1">
                <a:effectLst/>
                <a:latin typeface="Times New Roman" panose="02020603050405020304" pitchFamily="18" charset="0"/>
                <a:ea typeface="SimSun" panose="02010600030101010101" pitchFamily="2" charset="-122"/>
              </a:rPr>
              <a:t>Điều</a:t>
            </a:r>
            <a:r>
              <a:rPr lang="en-US" sz="3000" b="1" dirty="0">
                <a:effectLst/>
                <a:latin typeface="Times New Roman" panose="02020603050405020304" pitchFamily="18" charset="0"/>
                <a:ea typeface="SimSun" panose="02010600030101010101" pitchFamily="2" charset="-122"/>
              </a:rPr>
              <a:t> 17)</a:t>
            </a:r>
            <a:endParaRPr lang="vi-VN" sz="30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31363EE-A756-53E6-3963-E2E9488221DC}"/>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905000"/>
            <a:ext cx="6934200" cy="4433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r>
              <a:rPr lang="en-US" sz="1800" dirty="0" err="1">
                <a:effectLst/>
                <a:latin typeface="Times New Roman" panose="02020603050405020304" pitchFamily="18" charset="0"/>
                <a:ea typeface="SimSun" panose="02010600030101010101" pitchFamily="2" charset="-122"/>
              </a:rPr>
              <a:t>Đã</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bổ</a:t>
            </a:r>
            <a:r>
              <a:rPr lang="en-US" sz="1800" dirty="0">
                <a:effectLst/>
                <a:latin typeface="Times New Roman" panose="02020603050405020304" pitchFamily="18" charset="0"/>
                <a:ea typeface="SimSun" panose="02010600030101010101" pitchFamily="2" charset="-122"/>
              </a:rPr>
              <a:t> sung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mới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như</a:t>
            </a:r>
            <a:r>
              <a:rPr lang="en-US" sz="1800" dirty="0">
                <a:effectLst/>
                <a:latin typeface="Times New Roman" panose="02020603050405020304" pitchFamily="18" charset="0"/>
                <a:ea typeface="SimSun" panose="02010600030101010101" pitchFamily="2" charset="-122"/>
              </a:rPr>
              <a:t>: </a:t>
            </a:r>
            <a:endParaRPr lang="vi-VN" sz="1800" dirty="0">
              <a:effectLst/>
              <a:latin typeface="Times New Roman" panose="02020603050405020304" pitchFamily="18" charset="0"/>
              <a:ea typeface="SimSun" panose="02010600030101010101" pitchFamily="2" charset="-122"/>
            </a:endParaRPr>
          </a:p>
          <a:p>
            <a:pPr marL="628650" indent="-285750" algn="just">
              <a:spcBef>
                <a:spcPts val="600"/>
              </a:spcBef>
              <a:spcAft>
                <a:spcPts val="600"/>
              </a:spcAft>
            </a:pPr>
            <a:r>
              <a:rPr lang="vi-VN" dirty="0">
                <a:latin typeface="Times New Roman" panose="02020603050405020304" pitchFamily="18" charset="0"/>
                <a:ea typeface="SimSun" panose="02010600030101010101" pitchFamily="2" charset="-122"/>
              </a:rPr>
              <a:t>C</a:t>
            </a:r>
            <a:r>
              <a:rPr lang="vi-VN" sz="1800" dirty="0">
                <a:effectLst/>
                <a:latin typeface="Times New Roman" panose="02020603050405020304" pitchFamily="18" charset="0"/>
                <a:ea typeface="Times New Roman" panose="02020603050405020304" pitchFamily="18" charset="0"/>
              </a:rPr>
              <a:t>ung cấp kết quả quan trắc, thử nghiệm đối với các thông số không có trong Giấy chứng nhận đủ điều kiện hoạt động dịch vụ quan trắc môi trường theo quy định</a:t>
            </a:r>
            <a:r>
              <a:rPr lang="en-US" sz="1800" dirty="0">
                <a:effectLst/>
                <a:latin typeface="Times New Roman" panose="02020603050405020304" pitchFamily="18" charset="0"/>
                <a:ea typeface="Times New Roman" panose="02020603050405020304" pitchFamily="18" charset="0"/>
              </a:rPr>
              <a:t>; </a:t>
            </a:r>
            <a:endParaRPr lang="vi-VN" sz="1800" dirty="0">
              <a:effectLst/>
              <a:latin typeface="Times New Roman" panose="02020603050405020304" pitchFamily="18" charset="0"/>
              <a:ea typeface="Times New Roman" panose="02020603050405020304" pitchFamily="18" charset="0"/>
            </a:endParaRPr>
          </a:p>
          <a:p>
            <a:pPr marL="628650" indent="-285750" algn="just">
              <a:spcBef>
                <a:spcPts val="600"/>
              </a:spcBef>
              <a:spcAft>
                <a:spcPts val="600"/>
              </a:spcAft>
            </a:pPr>
            <a:r>
              <a:rPr lang="vi-VN" sz="1800" dirty="0">
                <a:effectLst/>
                <a:latin typeface="Times New Roman" panose="02020603050405020304" pitchFamily="18" charset="0"/>
                <a:ea typeface="Times New Roman" panose="02020603050405020304" pitchFamily="18" charset="0"/>
              </a:rPr>
              <a:t>Không lưu trữ đầy đủ dữ liệu quan trắc gốc đối với toàn bộ hoạt động dịch vụ quan trắc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p>
          <a:p>
            <a:pPr marL="628650" indent="-285750" algn="just">
              <a:spcBef>
                <a:spcPts val="600"/>
              </a:spcBef>
              <a:spcAft>
                <a:spcPts val="600"/>
              </a:spcAft>
            </a:pPr>
            <a:r>
              <a:rPr lang="en-US" dirty="0">
                <a:latin typeface="Times New Roman" panose="02020603050405020304" pitchFamily="18" charset="0"/>
                <a:ea typeface="Times New Roman" panose="02020603050405020304" pitchFamily="18" charset="0"/>
              </a:rPr>
              <a:t>T</a:t>
            </a:r>
            <a:r>
              <a:rPr lang="vi-VN" sz="1800" dirty="0">
                <a:effectLst/>
                <a:latin typeface="Times New Roman" panose="02020603050405020304" pitchFamily="18" charset="0"/>
                <a:ea typeface="Times New Roman" panose="02020603050405020304" pitchFamily="18" charset="0"/>
              </a:rPr>
              <a:t>hực hiện kỹ thuật quan trắc không đúng theo quy định kỹ thuật quan trắc môi trườn</a:t>
            </a:r>
            <a:r>
              <a:rPr lang="vi-VN" sz="1800" i="1" dirty="0">
                <a:effectLst/>
                <a:latin typeface="Times New Roman" panose="02020603050405020304" pitchFamily="18" charset="0"/>
                <a:ea typeface="Times New Roman" panose="02020603050405020304" pitchFamily="18" charset="0"/>
              </a:rPr>
              <a:t>g</a:t>
            </a:r>
            <a:r>
              <a:rPr lang="en-US" sz="1800" dirty="0">
                <a:effectLst/>
                <a:latin typeface="Times New Roman" panose="02020603050405020304" pitchFamily="18" charset="0"/>
                <a:ea typeface="Times New Roman" panose="02020603050405020304" pitchFamily="18" charset="0"/>
              </a:rPr>
              <a:t>;</a:t>
            </a:r>
          </a:p>
          <a:p>
            <a:pPr marL="628650" indent="-285750" algn="just">
              <a:spcBef>
                <a:spcPts val="600"/>
              </a:spcBef>
              <a:spcAft>
                <a:spcPts val="600"/>
              </a:spcAft>
            </a:pPr>
            <a:r>
              <a:rPr lang="en-US" sz="1800" dirty="0">
                <a:effectLst/>
                <a:latin typeface="Times New Roman" panose="02020603050405020304" pitchFamily="18" charset="0"/>
                <a:ea typeface="Times New Roman" panose="02020603050405020304" pitchFamily="18" charset="0"/>
              </a:rPr>
              <a:t>P</a:t>
            </a:r>
            <a:r>
              <a:rPr lang="vi-VN" sz="1800" dirty="0">
                <a:effectLst/>
                <a:latin typeface="Times New Roman" panose="02020603050405020304" pitchFamily="18" charset="0"/>
                <a:ea typeface="Times New Roman" panose="02020603050405020304" pitchFamily="18" charset="0"/>
              </a:rPr>
              <a:t>hiếu trả kết quả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k</a:t>
            </a:r>
            <a:r>
              <a:rPr lang="vi-VN" sz="1800" dirty="0">
                <a:effectLst/>
                <a:latin typeface="Times New Roman" panose="02020603050405020304" pitchFamily="18" charset="0"/>
                <a:ea typeface="Times New Roman" panose="02020603050405020304" pitchFamily="18" charset="0"/>
              </a:rPr>
              <a:t>hông </a:t>
            </a:r>
            <a:r>
              <a:rPr lang="en-US" sz="1800" dirty="0" err="1">
                <a:effectLst/>
                <a:latin typeface="Times New Roman" panose="02020603050405020304" pitchFamily="18" charset="0"/>
                <a:ea typeface="Times New Roman" panose="02020603050405020304" pitchFamily="18" charset="0"/>
              </a:rPr>
              <a:t>đánh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thứ</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ký</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đủ</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tin </a:t>
            </a:r>
            <a:r>
              <a:rPr lang="vi-VN" sz="1800" dirty="0">
                <a:effectLst/>
                <a:latin typeface="Times New Roman" panose="02020603050405020304" pitchFamily="18" charset="0"/>
                <a:ea typeface="Times New Roman" panose="02020603050405020304" pitchFamily="18" charset="0"/>
              </a:rPr>
              <a:t>theo quy định</a:t>
            </a:r>
            <a:r>
              <a:rPr lang="en-US" sz="1800" dirty="0">
                <a:effectLst/>
                <a:latin typeface="Times New Roman" panose="02020603050405020304" pitchFamily="18" charset="0"/>
                <a:ea typeface="Times New Roman" panose="02020603050405020304" pitchFamily="18" charset="0"/>
              </a:rPr>
              <a:t>.</a:t>
            </a:r>
          </a:p>
          <a:p>
            <a:pPr marL="628650" indent="-285750" algn="just">
              <a:spcBef>
                <a:spcPts val="600"/>
              </a:spcBef>
              <a:spcAft>
                <a:spcPts val="600"/>
              </a:spcAft>
            </a:pPr>
            <a:r>
              <a:rPr lang="en-US" dirty="0" err="1">
                <a:latin typeface="Times New Roman" panose="02020603050405020304" pitchFamily="18" charset="0"/>
                <a:ea typeface="Times New Roman" panose="02020603050405020304" pitchFamily="18" charset="0"/>
              </a:rPr>
              <a:t>Bổ</a:t>
            </a:r>
            <a:r>
              <a:rPr lang="en-US" dirty="0">
                <a:latin typeface="Times New Roman" panose="02020603050405020304" pitchFamily="18" charset="0"/>
                <a:ea typeface="Times New Roman" panose="02020603050405020304" pitchFamily="18" charset="0"/>
              </a:rPr>
              <a:t> sung </a:t>
            </a:r>
            <a:r>
              <a:rPr lang="en-US" dirty="0" err="1">
                <a:latin typeface="Times New Roman" panose="02020603050405020304" pitchFamily="18" charset="0"/>
                <a:ea typeface="Times New Roman" panose="02020603050405020304" pitchFamily="18" charset="0"/>
              </a:rPr>
              <a:t>biện</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pháp</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khắc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phục</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hậu</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quả</a:t>
            </a:r>
            <a:r>
              <a:rPr lang="en-US" dirty="0">
                <a:latin typeface="Times New Roman" panose="02020603050405020304" pitchFamily="18" charset="0"/>
                <a:ea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rPr>
              <a:t>Buộc nộp lại số lợi bất hợp pháp có được do hành vi hành chính quy định tại </a:t>
            </a:r>
            <a:r>
              <a:rPr lang="en-US" sz="1800" dirty="0" err="1">
                <a:effectLst/>
                <a:latin typeface="Times New Roman" panose="02020603050405020304" pitchFamily="18" charset="0"/>
                <a:ea typeface="Times New Roman" panose="02020603050405020304" pitchFamily="18" charset="0"/>
              </a:rPr>
              <a:t>điểm</a:t>
            </a:r>
            <a:r>
              <a:rPr lang="en-US" sz="1800" dirty="0">
                <a:effectLst/>
                <a:latin typeface="Times New Roman" panose="02020603050405020304" pitchFamily="18" charset="0"/>
                <a:ea typeface="Times New Roman" panose="02020603050405020304" pitchFamily="18" charset="0"/>
              </a:rPr>
              <a:t> a </a:t>
            </a:r>
            <a:r>
              <a:rPr lang="vi-VN" sz="1800" dirty="0">
                <a:effectLst/>
                <a:latin typeface="Times New Roman" panose="02020603050405020304" pitchFamily="18" charset="0"/>
                <a:ea typeface="Times New Roman" panose="02020603050405020304" pitchFamily="18" charset="0"/>
              </a:rPr>
              <a:t>khoản 4, khoản 5 Điều này</a:t>
            </a:r>
            <a:r>
              <a:rPr lang="en-US" sz="1800" dirty="0">
                <a:effectLst/>
                <a:latin typeface="Times New Roman" panose="02020603050405020304" pitchFamily="18" charset="0"/>
                <a:ea typeface="Times New Roman" panose="02020603050405020304" pitchFamily="18" charset="0"/>
              </a:rPr>
              <a:t>.</a:t>
            </a: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400807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Autofit/>
          </a:bodyPr>
          <a:lstStyle/>
          <a:p>
            <a:pPr algn="just"/>
            <a:r>
              <a:rPr lang="en-US" sz="2800" b="1" dirty="0">
                <a:effectLst/>
                <a:latin typeface="Times New Roman" panose="02020603050405020304" pitchFamily="18" charset="0"/>
                <a:ea typeface="SimSun" panose="02010600030101010101" pitchFamily="2" charset="-122"/>
              </a:rPr>
              <a:t>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định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BVMT </a:t>
            </a:r>
            <a:r>
              <a:rPr lang="en-US" sz="2800" b="1" dirty="0" err="1">
                <a:effectLst/>
                <a:latin typeface="Times New Roman" panose="02020603050405020304" pitchFamily="18" charset="0"/>
                <a:ea typeface="SimSun" panose="02010600030101010101" pitchFamily="2" charset="-122"/>
              </a:rPr>
              <a:t>nơi</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công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cộng</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kh</a:t>
            </a:r>
            <a:r>
              <a:rPr lang="en-US" sz="2800" b="1" dirty="0" err="1">
                <a:latin typeface="Times New Roman" panose="02020603050405020304" pitchFamily="18" charset="0"/>
                <a:ea typeface="SimSun" panose="02010600030101010101" pitchFamily="2" charset="-122"/>
              </a:rPr>
              <a:t>u</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đô</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thị</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khu</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dân</a:t>
            </a:r>
            <a:r>
              <a:rPr lang="en-US" sz="2800" b="1" dirty="0">
                <a:latin typeface="Times New Roman" panose="02020603050405020304" pitchFamily="18" charset="0"/>
                <a:ea typeface="SimSun" panose="02010600030101010101" pitchFamily="2" charset="-122"/>
              </a:rPr>
              <a:t> </a:t>
            </a:r>
            <a:r>
              <a:rPr lang="en-US" sz="2800" b="1" dirty="0" err="1">
                <a:latin typeface="Times New Roman" panose="02020603050405020304" pitchFamily="18" charset="0"/>
                <a:ea typeface="SimSun" panose="02010600030101010101" pitchFamily="2" charset="-122"/>
              </a:rPr>
              <a:t>cư</a:t>
            </a:r>
            <a:r>
              <a:rPr lang="en-US" sz="2800" b="1" dirty="0">
                <a:latin typeface="Times New Roman" panose="02020603050405020304" pitchFamily="18" charset="0"/>
                <a:ea typeface="SimSun" panose="02010600030101010101" pitchFamily="2" charset="-122"/>
              </a:rPr>
              <a:t> </a:t>
            </a:r>
            <a:r>
              <a:rPr lang="en-US" sz="2800" b="1" dirty="0">
                <a:effectLst/>
                <a:latin typeface="Times New Roman" panose="02020603050405020304" pitchFamily="18" charset="0"/>
                <a:ea typeface="SimSun" panose="02010600030101010101" pitchFamily="2" charset="-122"/>
              </a:rPr>
              <a:t>(</a:t>
            </a:r>
            <a:r>
              <a:rPr lang="en-US" sz="2800" b="1" dirty="0" err="1">
                <a:effectLst/>
                <a:latin typeface="Times New Roman" panose="02020603050405020304" pitchFamily="18" charset="0"/>
                <a:ea typeface="SimSun" panose="02010600030101010101" pitchFamily="2" charset="-122"/>
              </a:rPr>
              <a:t>Điều</a:t>
            </a:r>
            <a:r>
              <a:rPr lang="en-US" sz="2800" b="1" dirty="0">
                <a:effectLst/>
                <a:latin typeface="Times New Roman" panose="02020603050405020304" pitchFamily="18" charset="0"/>
                <a:ea typeface="SimSun" panose="02010600030101010101" pitchFamily="2" charset="-122"/>
              </a:rPr>
              <a:t> </a:t>
            </a:r>
            <a:r>
              <a:rPr lang="en-US" sz="2800" b="1" dirty="0">
                <a:latin typeface="Times New Roman" panose="02020603050405020304" pitchFamily="18" charset="0"/>
                <a:ea typeface="SimSun" panose="02010600030101010101" pitchFamily="2" charset="-122"/>
              </a:rPr>
              <a:t>25</a:t>
            </a:r>
            <a:r>
              <a:rPr lang="en-US" sz="2800" b="1" dirty="0">
                <a:effectLst/>
                <a:latin typeface="Times New Roman" panose="02020603050405020304" pitchFamily="18" charset="0"/>
                <a:ea typeface="SimSun" panose="02010600030101010101" pitchFamily="2" charset="-122"/>
              </a:rPr>
              <a:t>)</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331363EE-A756-53E6-3963-E2E9488221DC}"/>
              </a:ext>
            </a:extLst>
          </p:cNvPr>
          <p:cNvSpPr>
            <a:spLocks noGrp="1"/>
          </p:cNvSpPr>
          <p:nvPr>
            <p:ph type="sldNum" sz="quarter" idx="12"/>
          </p:nvPr>
        </p:nvSpPr>
        <p:spPr/>
        <p:txBody>
          <a:bodyPr/>
          <a:lstStyle/>
          <a:p>
            <a:fld id="{B6F15528-21DE-4FAA-801E-634DDDAF4B2B}" type="slidenum">
              <a:rPr lang="en-US" smtClean="0"/>
              <a:pPr/>
              <a:t>37</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905000"/>
            <a:ext cx="6934200" cy="4433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628650" indent="-285750" algn="just">
              <a:spcBef>
                <a:spcPts val="600"/>
              </a:spcBef>
              <a:spcAft>
                <a:spcPts val="600"/>
              </a:spcAft>
            </a:pPr>
            <a:r>
              <a:rPr lang="vi-VN" dirty="0">
                <a:latin typeface="Times New Roman" panose="02020603050405020304" pitchFamily="18" charset="0"/>
                <a:ea typeface="SimSun" panose="02010600030101010101" pitchFamily="2" charset="-122"/>
              </a:rPr>
              <a:t>Đã tổng hợp các vi phạm quy định diễn ra nơi công cộng để dễ tra cứu, xử lý</a:t>
            </a:r>
          </a:p>
          <a:p>
            <a:pPr marL="628650" indent="-285750" algn="just">
              <a:spcBef>
                <a:spcPts val="600"/>
              </a:spcBef>
              <a:spcAft>
                <a:spcPts val="600"/>
              </a:spcAft>
            </a:pPr>
            <a:r>
              <a:rPr lang="vi-VN" dirty="0">
                <a:latin typeface="Times New Roman" panose="02020603050405020304" pitchFamily="18" charset="0"/>
                <a:ea typeface="SimSun" panose="02010600030101010101" pitchFamily="2" charset="-122"/>
              </a:rPr>
              <a:t>Bổ sung hành vi phạt khi </a:t>
            </a:r>
            <a:r>
              <a:rPr lang="vi-VN" sz="1800" dirty="0">
                <a:effectLst/>
                <a:latin typeface="Times New Roman" panose="02020603050405020304" pitchFamily="18" charset="0"/>
                <a:ea typeface="Times New Roman" panose="02020603050405020304" pitchFamily="18" charset="0"/>
              </a:rPr>
              <a:t>thải bỏ chất thải nhựa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hoạt</a:t>
            </a:r>
            <a:r>
              <a:rPr lang="vi-VN" sz="1800" dirty="0">
                <a:effectLst/>
                <a:latin typeface="Times New Roman" panose="02020603050405020304" pitchFamily="18" charset="0"/>
                <a:ea typeface="Times New Roman" panose="02020603050405020304" pitchFamily="18" charset="0"/>
              </a:rPr>
              <a:t> vào ao hồ, kênh rạch, sông, suối, biển (phạt tiền 1-2triệu)</a:t>
            </a:r>
          </a:p>
          <a:p>
            <a:pPr marL="628650" indent="-285750" algn="just">
              <a:spcBef>
                <a:spcPts val="600"/>
              </a:spcBef>
              <a:spcAft>
                <a:spcPts val="600"/>
              </a:spcAft>
            </a:pPr>
            <a:r>
              <a:rPr lang="vi-VN" sz="1800" dirty="0">
                <a:effectLst/>
                <a:latin typeface="Times New Roman" panose="02020603050405020304" pitchFamily="18" charset="0"/>
                <a:ea typeface="Times New Roman" panose="02020603050405020304" pitchFamily="18" charset="0"/>
              </a:rPr>
              <a:t>Phạt từ 200-250 triệu đối với với chủ đầu tư xây dựng khu đô thị, khu dân cư tập trung một số hành vi như: Không có hệ thống thu gom, xử lý nước thải đồng bộ, phù hợp với quy hoạch đã được phê duyệt; Không có thiết bị, phương tiện, địa điểm để phân loại tại nguồn, thu gom, lưu giữ chất thải rắn sinh hoạt phù hợp với lượng, loại chất thải phát sinh từ hộ gia đình, cá nhân trong khu dân cư tập trung...</a:t>
            </a:r>
            <a:endParaRPr lang="vi-VN" sz="1800" dirty="0">
              <a:effectLst/>
              <a:latin typeface="Calibri" panose="020F0502020204030204" pitchFamily="34" charset="0"/>
              <a:ea typeface="Calibri" panose="020F0502020204030204" pitchFamily="34" charset="0"/>
            </a:endParaRPr>
          </a:p>
          <a:p>
            <a:pPr marL="628650" indent="-285750" algn="just">
              <a:spcBef>
                <a:spcPts val="600"/>
              </a:spcBef>
              <a:spcAft>
                <a:spcPts val="600"/>
              </a:spcAft>
            </a:pPr>
            <a:endParaRPr lang="en-US" sz="1800" dirty="0">
              <a:effectLst/>
              <a:latin typeface="Times New Roman" panose="02020603050405020304" pitchFamily="18" charset="0"/>
              <a:ea typeface="Times New Roman" panose="02020603050405020304" pitchFamily="18" charset="0"/>
            </a:endParaRP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0" algn="just">
              <a:spcBef>
                <a:spcPts val="600"/>
              </a:spcBef>
              <a:spcAft>
                <a:spcPts val="600"/>
              </a:spcAft>
              <a:buNone/>
            </a:pP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13231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600" y="342900"/>
            <a:ext cx="6629402" cy="990600"/>
          </a:xfrm>
        </p:spPr>
        <p:txBody>
          <a:bodyPr>
            <a:noAutofit/>
          </a:bodyPr>
          <a:lstStyle/>
          <a:p>
            <a:pPr algn="just"/>
            <a:r>
              <a:rPr lang="en-US" sz="2800" b="1" dirty="0">
                <a:effectLst/>
                <a:latin typeface="Times New Roman" panose="02020603050405020304" pitchFamily="18" charset="0"/>
                <a:ea typeface="SimSun" panose="02010600030101010101" pitchFamily="2" charset="-122"/>
              </a:rPr>
              <a:t>Vi </a:t>
            </a:r>
            <a:r>
              <a:rPr lang="en-US" sz="2800" b="1" dirty="0" err="1">
                <a:effectLst/>
                <a:latin typeface="Times New Roman" panose="02020603050405020304" pitchFamily="18" charset="0"/>
                <a:ea typeface="SimSun" panose="02010600030101010101" pitchFamily="2" charset="-122"/>
              </a:rPr>
              <a:t>phạm</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các</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quy</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định</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về</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quản</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lý</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chất</a:t>
            </a:r>
            <a:r>
              <a:rPr lang="en-US" sz="2800" b="1" dirty="0">
                <a:effectLst/>
                <a:latin typeface="Times New Roman" panose="02020603050405020304" pitchFamily="18" charset="0"/>
                <a:ea typeface="SimSun" panose="02010600030101010101" pitchFamily="2" charset="-122"/>
              </a:rPr>
              <a:t> </a:t>
            </a:r>
            <a:r>
              <a:rPr lang="en-US" sz="2800" b="1" dirty="0" err="1">
                <a:effectLst/>
                <a:latin typeface="Times New Roman" panose="02020603050405020304" pitchFamily="18" charset="0"/>
                <a:ea typeface="SimSun" panose="02010600030101010101" pitchFamily="2" charset="-122"/>
              </a:rPr>
              <a:t>thải</a:t>
            </a:r>
            <a:endParaRPr lang="vi-VN" sz="28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7E98555-1886-7FA7-EF3D-4F88FA4099C8}"/>
              </a:ext>
            </a:extLst>
          </p:cNvPr>
          <p:cNvSpPr>
            <a:spLocks noGrp="1"/>
          </p:cNvSpPr>
          <p:nvPr>
            <p:ph type="sldNum" sz="quarter" idx="12"/>
          </p:nvPr>
        </p:nvSpPr>
        <p:spPr/>
        <p:txBody>
          <a:bodyPr/>
          <a:lstStyle/>
          <a:p>
            <a:fld id="{B6F15528-21DE-4FAA-801E-634DDDAF4B2B}" type="slidenum">
              <a:rPr lang="en-US" smtClean="0"/>
              <a:pPr/>
              <a:t>38</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381000" y="1143000"/>
            <a:ext cx="7315200" cy="5195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67995" algn="just">
              <a:spcBef>
                <a:spcPts val="300"/>
              </a:spcBef>
              <a:spcAft>
                <a:spcPts val="300"/>
              </a:spcAft>
            </a:pPr>
            <a:r>
              <a:rPr lang="en-US" sz="1500" dirty="0" err="1">
                <a:effectLst/>
                <a:latin typeface="Times New Roman" panose="02020603050405020304" pitchFamily="18" charset="0"/>
                <a:ea typeface="Times New Roman" panose="02020603050405020304" pitchFamily="18" charset="0"/>
              </a:rPr>
              <a:t>Tại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khoản</a:t>
            </a:r>
            <a:r>
              <a:rPr lang="en-US" sz="1500" dirty="0">
                <a:effectLst/>
                <a:latin typeface="Times New Roman" panose="02020603050405020304" pitchFamily="18" charset="0"/>
                <a:ea typeface="Times New Roman" panose="02020603050405020304" pitchFamily="18" charset="0"/>
              </a:rPr>
              <a:t> 1 </a:t>
            </a:r>
            <a:r>
              <a:rPr lang="en-US" sz="1500" dirty="0" err="1">
                <a:effectLst/>
                <a:latin typeface="Times New Roman" panose="02020603050405020304" pitchFamily="18" charset="0"/>
                <a:ea typeface="Times New Roman" panose="02020603050405020304" pitchFamily="18" charset="0"/>
              </a:rPr>
              <a:t>Điều</a:t>
            </a:r>
            <a:r>
              <a:rPr lang="en-US" sz="1500" dirty="0">
                <a:effectLst/>
                <a:latin typeface="Times New Roman" panose="02020603050405020304" pitchFamily="18" charset="0"/>
                <a:ea typeface="Times New Roman" panose="02020603050405020304" pitchFamily="18" charset="0"/>
              </a:rPr>
              <a:t> 26 </a:t>
            </a:r>
            <a:r>
              <a:rPr lang="en-US" sz="1500" dirty="0" err="1">
                <a:effectLst/>
                <a:latin typeface="Times New Roman" panose="02020603050405020304" pitchFamily="18" charset="0"/>
                <a:ea typeface="Times New Roman" panose="02020603050405020304" pitchFamily="18" charset="0"/>
              </a:rPr>
              <a:t>Nghị</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định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đã</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quy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định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xử</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phạt</a:t>
            </a:r>
            <a:r>
              <a:rPr lang="en-US" sz="1500" dirty="0">
                <a:effectLst/>
                <a:latin typeface="Times New Roman" panose="02020603050405020304" pitchFamily="18" charset="0"/>
                <a:ea typeface="Times New Roman" panose="02020603050405020304" pitchFamily="18" charset="0"/>
              </a:rPr>
              <a:t> </a:t>
            </a:r>
            <a:r>
              <a:rPr lang="en-US" sz="1500" dirty="0" err="1">
                <a:solidFill>
                  <a:srgbClr val="333333"/>
                </a:solidFill>
                <a:effectLst/>
                <a:latin typeface="Times New Roman" panose="02020603050405020304" pitchFamily="18" charset="0"/>
                <a:ea typeface="Calibri" panose="020F0502020204030204" pitchFamily="34" charset="0"/>
              </a:rPr>
              <a:t>từ</a:t>
            </a:r>
            <a:r>
              <a:rPr lang="en-US" sz="1500" dirty="0">
                <a:solidFill>
                  <a:srgbClr val="333333"/>
                </a:solidFill>
                <a:effectLst/>
                <a:latin typeface="Times New Roman" panose="02020603050405020304" pitchFamily="18" charset="0"/>
                <a:ea typeface="Calibri" panose="020F0502020204030204" pitchFamily="34" charset="0"/>
              </a:rPr>
              <a:t> 500.000 </a:t>
            </a:r>
            <a:r>
              <a:rPr lang="en-US" sz="1500" dirty="0" err="1">
                <a:solidFill>
                  <a:srgbClr val="333333"/>
                </a:solidFill>
                <a:effectLst/>
                <a:latin typeface="Times New Roman" panose="02020603050405020304" pitchFamily="18" charset="0"/>
                <a:ea typeface="Calibri" panose="020F0502020204030204" pitchFamily="34" charset="0"/>
              </a:rPr>
              <a:t>đồng</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đến</a:t>
            </a:r>
            <a:r>
              <a:rPr lang="en-US" sz="1500" dirty="0">
                <a:solidFill>
                  <a:srgbClr val="333333"/>
                </a:solidFill>
                <a:effectLst/>
                <a:latin typeface="Times New Roman" panose="02020603050405020304" pitchFamily="18" charset="0"/>
                <a:ea typeface="Calibri" panose="020F0502020204030204" pitchFamily="34" charset="0"/>
              </a:rPr>
              <a:t> 01 </a:t>
            </a:r>
            <a:r>
              <a:rPr lang="en-US" sz="1500" dirty="0" err="1">
                <a:solidFill>
                  <a:srgbClr val="333333"/>
                </a:solidFill>
                <a:effectLst/>
                <a:latin typeface="Times New Roman" panose="02020603050405020304" pitchFamily="18" charset="0"/>
                <a:ea typeface="Calibri" panose="020F0502020204030204" pitchFamily="34" charset="0"/>
              </a:rPr>
              <a:t>triệu</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đồng</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đối</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với</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hành</a:t>
            </a:r>
            <a:r>
              <a:rPr lang="en-US" sz="1500" dirty="0">
                <a:solidFill>
                  <a:srgbClr val="333333"/>
                </a:solidFill>
                <a:effectLst/>
                <a:latin typeface="Times New Roman" panose="02020603050405020304" pitchFamily="18" charset="0"/>
                <a:ea typeface="Calibri" panose="020F0502020204030204" pitchFamily="34" charset="0"/>
              </a:rPr>
              <a:t> vi </a:t>
            </a:r>
            <a:r>
              <a:rPr lang="en-US" sz="1500" dirty="0" err="1">
                <a:solidFill>
                  <a:srgbClr val="333333"/>
                </a:solidFill>
                <a:effectLst/>
                <a:latin typeface="Times New Roman" panose="02020603050405020304" pitchFamily="18" charset="0"/>
                <a:ea typeface="Calibri" panose="020F0502020204030204" pitchFamily="34" charset="0"/>
              </a:rPr>
              <a:t>hộ</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gia</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đình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cá</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nhân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không</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phân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loại</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a:solidFill>
                  <a:srgbClr val="333333"/>
                </a:solidFill>
                <a:latin typeface="Times New Roman" panose="02020603050405020304" pitchFamily="18" charset="0"/>
                <a:ea typeface="Calibri" panose="020F0502020204030204" pitchFamily="34" charset="0"/>
              </a:rPr>
              <a:t>CTRSH </a:t>
            </a:r>
            <a:r>
              <a:rPr lang="en-US" sz="1500" dirty="0" err="1">
                <a:solidFill>
                  <a:srgbClr val="333333"/>
                </a:solidFill>
                <a:effectLst/>
                <a:latin typeface="Times New Roman" panose="02020603050405020304" pitchFamily="18" charset="0"/>
                <a:ea typeface="Calibri" panose="020F0502020204030204" pitchFamily="34" charset="0"/>
              </a:rPr>
              <a:t>theo</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quy</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định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không</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sử</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dụng</a:t>
            </a:r>
            <a:r>
              <a:rPr lang="en-US" sz="1500" dirty="0">
                <a:solidFill>
                  <a:srgbClr val="333333"/>
                </a:solidFill>
                <a:effectLst/>
                <a:latin typeface="Times New Roman" panose="02020603050405020304" pitchFamily="18" charset="0"/>
                <a:ea typeface="Calibri" panose="020F0502020204030204" pitchFamily="34" charset="0"/>
              </a:rPr>
              <a:t> bao </a:t>
            </a:r>
            <a:r>
              <a:rPr lang="en-US" sz="1500" dirty="0" err="1">
                <a:solidFill>
                  <a:srgbClr val="333333"/>
                </a:solidFill>
                <a:effectLst/>
                <a:latin typeface="Times New Roman" panose="02020603050405020304" pitchFamily="18" charset="0"/>
                <a:ea typeface="Calibri" panose="020F0502020204030204" pitchFamily="34" charset="0"/>
              </a:rPr>
              <a:t>bì</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chứa</a:t>
            </a:r>
            <a:r>
              <a:rPr lang="en-US" sz="1500" dirty="0">
                <a:solidFill>
                  <a:srgbClr val="333333"/>
                </a:solidFill>
                <a:effectLst/>
                <a:latin typeface="Times New Roman" panose="02020603050405020304" pitchFamily="18" charset="0"/>
                <a:ea typeface="Calibri" panose="020F0502020204030204" pitchFamily="34" charset="0"/>
              </a:rPr>
              <a:t> CTRSH </a:t>
            </a:r>
            <a:r>
              <a:rPr lang="en-US" sz="1500" dirty="0" err="1">
                <a:solidFill>
                  <a:srgbClr val="333333"/>
                </a:solidFill>
                <a:effectLst/>
                <a:latin typeface="Times New Roman" panose="02020603050405020304" pitchFamily="18" charset="0"/>
                <a:ea typeface="Calibri" panose="020F0502020204030204" pitchFamily="34" charset="0"/>
              </a:rPr>
              <a:t>theo</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quy</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định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Tuy</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nhiên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tại</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khoản</a:t>
            </a:r>
            <a:r>
              <a:rPr lang="en-US" sz="1500" dirty="0">
                <a:solidFill>
                  <a:srgbClr val="333333"/>
                </a:solidFill>
                <a:effectLst/>
                <a:latin typeface="Times New Roman" panose="02020603050405020304" pitchFamily="18" charset="0"/>
                <a:ea typeface="Calibri" panose="020F0502020204030204" pitchFamily="34" charset="0"/>
              </a:rPr>
              <a:t> 2 </a:t>
            </a:r>
            <a:r>
              <a:rPr lang="en-US" sz="1500" dirty="0" err="1">
                <a:solidFill>
                  <a:srgbClr val="333333"/>
                </a:solidFill>
                <a:effectLst/>
                <a:latin typeface="Times New Roman" panose="02020603050405020304" pitchFamily="18" charset="0"/>
                <a:ea typeface="Calibri" panose="020F0502020204030204" pitchFamily="34" charset="0"/>
              </a:rPr>
              <a:t>Điều</a:t>
            </a:r>
            <a:r>
              <a:rPr lang="en-US" sz="1500" dirty="0">
                <a:solidFill>
                  <a:srgbClr val="333333"/>
                </a:solidFill>
                <a:effectLst/>
                <a:latin typeface="Times New Roman" panose="02020603050405020304" pitchFamily="18" charset="0"/>
                <a:ea typeface="Calibri" panose="020F0502020204030204" pitchFamily="34" charset="0"/>
              </a:rPr>
              <a:t> 75, </a:t>
            </a:r>
            <a:r>
              <a:rPr lang="en-US" sz="1500" dirty="0" err="1">
                <a:solidFill>
                  <a:srgbClr val="333333"/>
                </a:solidFill>
                <a:effectLst/>
                <a:latin typeface="Times New Roman" panose="02020603050405020304" pitchFamily="18" charset="0"/>
                <a:ea typeface="Calibri" panose="020F0502020204030204" pitchFamily="34" charset="0"/>
              </a:rPr>
              <a:t>khoản</a:t>
            </a:r>
            <a:r>
              <a:rPr lang="en-US" sz="1500" dirty="0">
                <a:solidFill>
                  <a:srgbClr val="333333"/>
                </a:solidFill>
                <a:effectLst/>
                <a:latin typeface="Times New Roman" panose="02020603050405020304" pitchFamily="18" charset="0"/>
                <a:ea typeface="Calibri" panose="020F0502020204030204" pitchFamily="34" charset="0"/>
              </a:rPr>
              <a:t> 6 </a:t>
            </a:r>
            <a:r>
              <a:rPr lang="en-US" sz="1500" dirty="0" err="1">
                <a:solidFill>
                  <a:srgbClr val="333333"/>
                </a:solidFill>
                <a:effectLst/>
                <a:latin typeface="Times New Roman" panose="02020603050405020304" pitchFamily="18" charset="0"/>
                <a:ea typeface="Calibri" panose="020F0502020204030204" pitchFamily="34" charset="0"/>
              </a:rPr>
              <a:t>Điều</a:t>
            </a:r>
            <a:r>
              <a:rPr lang="en-US" sz="1500" dirty="0">
                <a:solidFill>
                  <a:srgbClr val="333333"/>
                </a:solidFill>
                <a:effectLst/>
                <a:latin typeface="Times New Roman" panose="02020603050405020304" pitchFamily="18" charset="0"/>
                <a:ea typeface="Calibri" panose="020F0502020204030204" pitchFamily="34" charset="0"/>
              </a:rPr>
              <a:t> 79 </a:t>
            </a:r>
            <a:r>
              <a:rPr lang="en-US" sz="1500" dirty="0" err="1">
                <a:solidFill>
                  <a:srgbClr val="333333"/>
                </a:solidFill>
                <a:effectLst/>
                <a:latin typeface="Times New Roman" panose="02020603050405020304" pitchFamily="18" charset="0"/>
                <a:ea typeface="Calibri" panose="020F0502020204030204" pitchFamily="34" charset="0"/>
              </a:rPr>
              <a:t>Luật</a:t>
            </a:r>
            <a:r>
              <a:rPr lang="en-US" sz="1500" dirty="0">
                <a:solidFill>
                  <a:srgbClr val="333333"/>
                </a:solidFill>
                <a:effectLst/>
                <a:latin typeface="Times New Roman" panose="02020603050405020304" pitchFamily="18" charset="0"/>
                <a:ea typeface="Calibri" panose="020F0502020204030204" pitchFamily="34" charset="0"/>
              </a:rPr>
              <a:t> BVMT, </a:t>
            </a:r>
            <a:r>
              <a:rPr lang="en-US" sz="1500" dirty="0">
                <a:solidFill>
                  <a:srgbClr val="333333"/>
                </a:solidFill>
                <a:latin typeface="Times New Roman" panose="02020603050405020304" pitchFamily="18" charset="0"/>
                <a:ea typeface="Calibri" panose="020F0502020204030204" pitchFamily="34" charset="0"/>
              </a:rPr>
              <a:t>UBND </a:t>
            </a:r>
            <a:r>
              <a:rPr lang="en-US" sz="1500" dirty="0" err="1">
                <a:solidFill>
                  <a:srgbClr val="333333"/>
                </a:solidFill>
                <a:effectLst/>
                <a:latin typeface="Times New Roman" panose="02020603050405020304" pitchFamily="18" charset="0"/>
                <a:ea typeface="Calibri" panose="020F0502020204030204" pitchFamily="34" charset="0"/>
              </a:rPr>
              <a:t>cấp</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tỉnh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có</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trách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nhiệm</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quy</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định</a:t>
            </a:r>
            <a:r>
              <a:rPr lang="en-US" sz="1500" dirty="0">
                <a:solidFill>
                  <a:srgbClr val="333333"/>
                </a:solidFill>
                <a:effectLst/>
                <a:latin typeface="Times New Roman" panose="02020603050405020304" pitchFamily="18" charset="0"/>
                <a:ea typeface="Calibri" panose="020F0502020204030204" pitchFamily="34" charset="0"/>
              </a:rPr>
              <a:t> chi </a:t>
            </a:r>
            <a:r>
              <a:rPr lang="en-US" sz="1500" dirty="0" err="1">
                <a:solidFill>
                  <a:srgbClr val="333333"/>
                </a:solidFill>
                <a:effectLst/>
                <a:latin typeface="Times New Roman" panose="02020603050405020304" pitchFamily="18" charset="0"/>
                <a:ea typeface="Calibri" panose="020F0502020204030204" pitchFamily="34" charset="0"/>
              </a:rPr>
              <a:t>tiết</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về</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quản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lý</a:t>
            </a:r>
            <a:r>
              <a:rPr lang="en-US" sz="1500" dirty="0">
                <a:solidFill>
                  <a:srgbClr val="333333"/>
                </a:solidFill>
                <a:effectLst/>
                <a:latin typeface="Times New Roman" panose="02020603050405020304" pitchFamily="18" charset="0"/>
                <a:ea typeface="Calibri" panose="020F0502020204030204" pitchFamily="34" charset="0"/>
              </a:rPr>
              <a:t> CTRSH </a:t>
            </a:r>
            <a:r>
              <a:rPr lang="en-US" sz="1500" dirty="0" err="1">
                <a:solidFill>
                  <a:srgbClr val="333333"/>
                </a:solidFill>
                <a:effectLst/>
                <a:latin typeface="Times New Roman" panose="02020603050405020304" pitchFamily="18" charset="0"/>
                <a:ea typeface="Calibri" panose="020F0502020204030204" pitchFamily="34" charset="0"/>
              </a:rPr>
              <a:t>của</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hộ</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gia</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đình</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cá</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nhân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trên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địa</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bàn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thời</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hạn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thự</a:t>
            </a:r>
            <a:r>
              <a:rPr lang="en-US" sz="1500" dirty="0" err="1">
                <a:solidFill>
                  <a:srgbClr val="333333"/>
                </a:solidFill>
                <a:latin typeface="Times New Roman" panose="02020603050405020304" pitchFamily="18" charset="0"/>
                <a:ea typeface="Calibri" panose="020F0502020204030204" pitchFamily="34" charset="0"/>
              </a:rPr>
              <a:t>c</a:t>
            </a:r>
            <a:r>
              <a:rPr lang="en-US" sz="1500" dirty="0">
                <a:solidFill>
                  <a:srgbClr val="333333"/>
                </a:solidFill>
                <a:latin typeface="Times New Roman" panose="02020603050405020304" pitchFamily="18" charset="0"/>
                <a:ea typeface="Calibri" panose="020F0502020204030204" pitchFamily="34" charset="0"/>
              </a:rPr>
              <a:t> </a:t>
            </a:r>
            <a:r>
              <a:rPr lang="en-US" sz="1500" dirty="0" err="1">
                <a:solidFill>
                  <a:srgbClr val="333333"/>
                </a:solidFill>
                <a:latin typeface="Times New Roman" panose="02020603050405020304" pitchFamily="18" charset="0"/>
                <a:ea typeface="Calibri" panose="020F0502020204030204" pitchFamily="34" charset="0"/>
              </a:rPr>
              <a:t>hiện</a:t>
            </a:r>
            <a:r>
              <a:rPr lang="en-US" sz="1500" dirty="0">
                <a:solidFill>
                  <a:srgbClr val="333333"/>
                </a:solidFill>
                <a:latin typeface="Times New Roman" panose="02020603050405020304" pitchFamily="18" charset="0"/>
                <a:ea typeface="Calibri" panose="020F0502020204030204" pitchFamily="34" charset="0"/>
              </a:rPr>
              <a:t> </a:t>
            </a:r>
            <a:r>
              <a:rPr lang="en-US" sz="1500" dirty="0" err="1">
                <a:solidFill>
                  <a:srgbClr val="333333"/>
                </a:solidFill>
                <a:latin typeface="Times New Roman" panose="02020603050405020304" pitchFamily="18" charset="0"/>
                <a:ea typeface="Calibri" panose="020F0502020204030204" pitchFamily="34" charset="0"/>
              </a:rPr>
              <a:t>phân</a:t>
            </a:r>
            <a:r>
              <a:rPr lang="en-US" sz="1500" dirty="0">
                <a:solidFill>
                  <a:srgbClr val="333333"/>
                </a:solidFill>
                <a:latin typeface="Times New Roman" panose="02020603050405020304" pitchFamily="18" charset="0"/>
                <a:ea typeface="Calibri" panose="020F0502020204030204" pitchFamily="34" charset="0"/>
              </a:rPr>
              <a:t> </a:t>
            </a:r>
            <a:r>
              <a:rPr lang="en-US" sz="1500" dirty="0" err="1">
                <a:solidFill>
                  <a:srgbClr val="333333"/>
                </a:solidFill>
                <a:latin typeface="Times New Roman" panose="02020603050405020304" pitchFamily="18" charset="0"/>
                <a:ea typeface="Calibri" panose="020F0502020204030204" pitchFamily="34" charset="0"/>
              </a:rPr>
              <a:t>loại</a:t>
            </a:r>
            <a:r>
              <a:rPr lang="en-US" sz="1500" dirty="0">
                <a:solidFill>
                  <a:srgbClr val="333333"/>
                </a:solidFill>
                <a:latin typeface="Times New Roman" panose="02020603050405020304" pitchFamily="18" charset="0"/>
                <a:ea typeface="Calibri" panose="020F0502020204030204" pitchFamily="34" charset="0"/>
              </a:rPr>
              <a:t> CTRSH </a:t>
            </a:r>
            <a:r>
              <a:rPr lang="en-US" sz="1500" dirty="0" err="1">
                <a:solidFill>
                  <a:srgbClr val="333333"/>
                </a:solidFill>
                <a:latin typeface="Times New Roman" panose="02020603050405020304" pitchFamily="18" charset="0"/>
                <a:ea typeface="Calibri" panose="020F0502020204030204" pitchFamily="34" charset="0"/>
              </a:rPr>
              <a:t>tại</a:t>
            </a:r>
            <a:r>
              <a:rPr lang="en-US" sz="1500" dirty="0">
                <a:solidFill>
                  <a:srgbClr val="333333"/>
                </a:solidFill>
                <a:latin typeface="Times New Roman" panose="02020603050405020304" pitchFamily="18" charset="0"/>
                <a:ea typeface="Calibri" panose="020F0502020204030204" pitchFamily="34" charset="0"/>
              </a:rPr>
              <a:t> </a:t>
            </a:r>
            <a:r>
              <a:rPr lang="en-US" sz="1500" dirty="0" err="1">
                <a:solidFill>
                  <a:srgbClr val="333333"/>
                </a:solidFill>
                <a:latin typeface="Times New Roman" panose="02020603050405020304" pitchFamily="18" charset="0"/>
                <a:ea typeface="Calibri" panose="020F0502020204030204" pitchFamily="34" charset="0"/>
              </a:rPr>
              <a:t>nguồn</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chậm</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nhất</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trước</a:t>
            </a:r>
            <a:r>
              <a:rPr lang="en-US" sz="1500" dirty="0">
                <a:solidFill>
                  <a:srgbClr val="333333"/>
                </a:solidFill>
                <a:effectLst/>
                <a:latin typeface="Times New Roman" panose="02020603050405020304" pitchFamily="18" charset="0"/>
                <a:ea typeface="Calibri" panose="020F0502020204030204" pitchFamily="34" charset="0"/>
              </a:rPr>
              <a:t> </a:t>
            </a:r>
            <a:r>
              <a:rPr lang="en-US" sz="1500" dirty="0" err="1">
                <a:solidFill>
                  <a:srgbClr val="333333"/>
                </a:solidFill>
                <a:effectLst/>
                <a:latin typeface="Times New Roman" panose="02020603050405020304" pitchFamily="18" charset="0"/>
                <a:ea typeface="Calibri" panose="020F0502020204030204" pitchFamily="34" charset="0"/>
              </a:rPr>
              <a:t>ngày</a:t>
            </a:r>
            <a:r>
              <a:rPr lang="en-US" sz="1500" dirty="0">
                <a:solidFill>
                  <a:srgbClr val="333333"/>
                </a:solidFill>
                <a:effectLst/>
                <a:latin typeface="Times New Roman" panose="02020603050405020304" pitchFamily="18" charset="0"/>
                <a:ea typeface="Calibri" panose="020F0502020204030204" pitchFamily="34" charset="0"/>
              </a:rPr>
              <a:t> 31/12/2024. </a:t>
            </a:r>
            <a:r>
              <a:rPr lang="en-US" sz="1500" dirty="0">
                <a:solidFill>
                  <a:srgbClr val="2E2E2E"/>
                </a:solidFill>
                <a:effectLst/>
                <a:latin typeface="Times New Roman" panose="02020603050405020304" pitchFamily="18" charset="0"/>
                <a:ea typeface="Calibri" panose="020F0502020204030204" pitchFamily="34" charset="0"/>
              </a:rPr>
              <a:t>Do </a:t>
            </a:r>
            <a:r>
              <a:rPr lang="en-US" sz="1500" dirty="0" err="1">
                <a:solidFill>
                  <a:srgbClr val="2E2E2E"/>
                </a:solidFill>
                <a:effectLst/>
                <a:latin typeface="Times New Roman" panose="02020603050405020304" pitchFamily="18" charset="0"/>
                <a:ea typeface="Calibri" panose="020F0502020204030204" pitchFamily="34" charset="0"/>
              </a:rPr>
              <a:t>đó</a:t>
            </a:r>
            <a:r>
              <a:rPr lang="en-US" sz="1500" dirty="0">
                <a:solidFill>
                  <a:srgbClr val="2E2E2E"/>
                </a:solidFill>
                <a:effectLst/>
                <a:latin typeface="Times New Roman" panose="02020603050405020304" pitchFamily="18" charset="0"/>
                <a:ea typeface="Calibri" panose="020F0502020204030204" pitchFamily="34" charset="0"/>
              </a:rPr>
              <a:t>,</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chưa</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áp</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dụng</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ngay</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xử</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phạt</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ngay</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tại</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thời</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Nghị</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định</a:t>
            </a:r>
            <a:r>
              <a:rPr lang="en-US" sz="1500" spc="-10" dirty="0">
                <a:effectLst/>
                <a:latin typeface="Times New Roman" panose="02020603050405020304" pitchFamily="18" charset="0"/>
                <a:ea typeface="Calibri" panose="020F0502020204030204" pitchFamily="34" charset="0"/>
              </a:rPr>
              <a:t> 45/2022/NĐ-CP </a:t>
            </a:r>
            <a:r>
              <a:rPr lang="en-US" sz="1500" spc="-10" dirty="0" err="1">
                <a:effectLst/>
                <a:latin typeface="Times New Roman" panose="02020603050405020304" pitchFamily="18" charset="0"/>
                <a:ea typeface="Calibri" panose="020F0502020204030204" pitchFamily="34" charset="0"/>
              </a:rPr>
              <a:t>có</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hiệu</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lực</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thi</a:t>
            </a:r>
            <a:r>
              <a:rPr lang="en-US" sz="1500" spc="-10" dirty="0">
                <a:effectLst/>
                <a:latin typeface="Times New Roman" panose="02020603050405020304" pitchFamily="18" charset="0"/>
                <a:ea typeface="Calibri" panose="020F0502020204030204" pitchFamily="34" charset="0"/>
              </a:rPr>
              <a:t> </a:t>
            </a:r>
            <a:r>
              <a:rPr lang="en-US" sz="1500" spc="-10" dirty="0" err="1">
                <a:effectLst/>
                <a:latin typeface="Times New Roman" panose="02020603050405020304" pitchFamily="18" charset="0"/>
                <a:ea typeface="Calibri" panose="020F0502020204030204" pitchFamily="34" charset="0"/>
              </a:rPr>
              <a:t>hành</a:t>
            </a:r>
            <a:r>
              <a:rPr lang="en-US" sz="1500" spc="-10" dirty="0">
                <a:effectLst/>
                <a:latin typeface="Times New Roman" panose="02020603050405020304" pitchFamily="18" charset="0"/>
                <a:ea typeface="Calibri" panose="020F0502020204030204" pitchFamily="34" charset="0"/>
              </a:rPr>
              <a:t>. </a:t>
            </a:r>
            <a:endParaRPr lang="vi-VN" sz="1500" dirty="0">
              <a:effectLst/>
              <a:latin typeface="Arial" panose="020B0604020202020204" pitchFamily="34" charset="0"/>
              <a:ea typeface="SimSun" panose="02010600030101010101" pitchFamily="2" charset="-122"/>
            </a:endParaRPr>
          </a:p>
          <a:p>
            <a:pPr indent="467995" algn="just">
              <a:spcBef>
                <a:spcPts val="300"/>
              </a:spcBef>
              <a:spcAft>
                <a:spcPts val="300"/>
              </a:spcAft>
            </a:pPr>
            <a:r>
              <a:rPr lang="en-US" sz="1500" dirty="0" err="1">
                <a:latin typeface="Times New Roman" panose="02020603050405020304" pitchFamily="18" charset="0"/>
                <a:ea typeface="Times New Roman" panose="02020603050405020304" pitchFamily="18" charset="0"/>
              </a:rPr>
              <a:t>Đ</a:t>
            </a:r>
            <a:r>
              <a:rPr lang="en-US" sz="1500" dirty="0" err="1">
                <a:effectLst/>
                <a:latin typeface="Times New Roman" panose="02020603050405020304" pitchFamily="18" charset="0"/>
                <a:ea typeface="Times New Roman" panose="02020603050405020304" pitchFamily="18" charset="0"/>
              </a:rPr>
              <a:t>ã</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cập</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nhật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bổ</a:t>
            </a:r>
            <a:r>
              <a:rPr lang="en-US" sz="1500" dirty="0">
                <a:effectLst/>
                <a:latin typeface="Times New Roman" panose="02020603050405020304" pitchFamily="18" charset="0"/>
                <a:ea typeface="Times New Roman" panose="02020603050405020304" pitchFamily="18" charset="0"/>
              </a:rPr>
              <a:t> sung </a:t>
            </a:r>
            <a:r>
              <a:rPr lang="en-US" sz="1500" dirty="0" err="1">
                <a:effectLst/>
                <a:latin typeface="Times New Roman" panose="02020603050405020304" pitchFamily="18" charset="0"/>
                <a:ea typeface="Times New Roman" panose="02020603050405020304" pitchFamily="18" charset="0"/>
              </a:rPr>
              <a:t>đầy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các</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chế</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tài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đối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với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trách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nhiệm</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thu</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gom</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vận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chuyển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xử</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lý</a:t>
            </a:r>
            <a:r>
              <a:rPr lang="en-US" sz="1500" dirty="0">
                <a:effectLst/>
                <a:latin typeface="Times New Roman" panose="02020603050405020304" pitchFamily="18" charset="0"/>
                <a:ea typeface="Times New Roman" panose="02020603050405020304" pitchFamily="18" charset="0"/>
              </a:rPr>
              <a:t> CTRSH </a:t>
            </a:r>
            <a:r>
              <a:rPr lang="en-US" sz="1500" dirty="0" err="1">
                <a:effectLst/>
                <a:latin typeface="Times New Roman" panose="02020603050405020304" pitchFamily="18" charset="0"/>
                <a:ea typeface="Times New Roman" panose="02020603050405020304" pitchFamily="18" charset="0"/>
              </a:rPr>
              <a:t>của</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đầu</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tư</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dự</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án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sở</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hữu</a:t>
            </a:r>
            <a:r>
              <a:rPr lang="en-US" sz="1500" dirty="0">
                <a:effectLst/>
                <a:latin typeface="Times New Roman" panose="02020603050405020304" pitchFamily="18" charset="0"/>
                <a:ea typeface="Times New Roman" panose="02020603050405020304" pitchFamily="18" charset="0"/>
              </a:rPr>
              <a:t>, BQL </a:t>
            </a:r>
            <a:r>
              <a:rPr lang="en-US" sz="1500" dirty="0" err="1">
                <a:effectLst/>
                <a:latin typeface="Times New Roman" panose="02020603050405020304" pitchFamily="18" charset="0"/>
                <a:ea typeface="Times New Roman" panose="02020603050405020304" pitchFamily="18" charset="0"/>
              </a:rPr>
              <a:t>khu</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đô</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thị</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mới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chung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cư</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cao</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tầng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tòa</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nhà</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văn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phòng</a:t>
            </a:r>
            <a:r>
              <a:rPr lang="en-US" sz="1500" dirty="0">
                <a:effectLst/>
                <a:latin typeface="Times New Roman" panose="02020603050405020304" pitchFamily="18" charset="0"/>
                <a:ea typeface="Times New Roman" panose="02020603050405020304" pitchFamily="18" charset="0"/>
              </a:rPr>
              <a:t>; </a:t>
            </a:r>
            <a:r>
              <a:rPr lang="vi-VN" sz="1500" dirty="0">
                <a:effectLst/>
                <a:latin typeface="Times New Roman" panose="02020603050405020304" pitchFamily="18" charset="0"/>
                <a:ea typeface="Times New Roman" panose="02020603050405020304" pitchFamily="18" charset="0"/>
              </a:rPr>
              <a:t>cơ quan, tổ chức, cơ sở SX, KD, DV, chủ đầu tư xây dựng và kinh doanh hạ tầng khu sản xuất, kinh doanh, dịch vụ tập trung, cụm công nghiệp có phát sinh CTRSH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cơ</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sở</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hoạt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động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thu</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gom</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vận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chuyển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xử</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lý</a:t>
            </a:r>
            <a:r>
              <a:rPr lang="en-US" sz="1500" dirty="0">
                <a:effectLst/>
                <a:latin typeface="Times New Roman" panose="02020603050405020304" pitchFamily="18" charset="0"/>
                <a:ea typeface="Times New Roman" panose="02020603050405020304" pitchFamily="18" charset="0"/>
              </a:rPr>
              <a:t> CTRSH</a:t>
            </a:r>
          </a:p>
          <a:p>
            <a:pPr indent="467995" algn="just">
              <a:spcBef>
                <a:spcPts val="300"/>
              </a:spcBef>
              <a:spcAft>
                <a:spcPts val="300"/>
              </a:spcAft>
            </a:pPr>
            <a:r>
              <a:rPr lang="en-US" sz="1500" dirty="0" err="1">
                <a:effectLst/>
                <a:latin typeface="Times New Roman" panose="02020603050405020304" pitchFamily="18" charset="0"/>
                <a:ea typeface="Times New Roman" panose="02020603050405020304" pitchFamily="18" charset="0"/>
              </a:rPr>
              <a:t>Về</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SimSun" panose="02010600030101010101" pitchFamily="2" charset="-122"/>
              </a:rPr>
              <a:t>quy</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SimSun" panose="02010600030101010101" pitchFamily="2" charset="-122"/>
              </a:rPr>
              <a:t>định</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SimSun" panose="02010600030101010101" pitchFamily="2" charset="-122"/>
              </a:rPr>
              <a:t>xử</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SimSun" panose="02010600030101010101" pitchFamily="2" charset="-122"/>
              </a:rPr>
              <a:t>phạt</a:t>
            </a:r>
            <a:r>
              <a:rPr lang="en-US" sz="1500" dirty="0">
                <a:effectLst/>
                <a:latin typeface="Times New Roman" panose="02020603050405020304" pitchFamily="18" charset="0"/>
                <a:ea typeface="SimSun" panose="02010600030101010101" pitchFamily="2" charset="-122"/>
              </a:rPr>
              <a:t> vi </a:t>
            </a:r>
            <a:r>
              <a:rPr lang="en-US" sz="1500" dirty="0" err="1">
                <a:effectLst/>
                <a:latin typeface="Times New Roman" panose="02020603050405020304" pitchFamily="18" charset="0"/>
                <a:ea typeface="SimSun" panose="02010600030101010101" pitchFamily="2" charset="-122"/>
              </a:rPr>
              <a:t>phạm</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SimSun" panose="02010600030101010101" pitchFamily="2" charset="-122"/>
              </a:rPr>
              <a:t>hành</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SimSun" panose="02010600030101010101" pitchFamily="2" charset="-122"/>
              </a:rPr>
              <a:t>chính</a:t>
            </a:r>
            <a:r>
              <a:rPr lang="en-US" sz="1500" dirty="0">
                <a:effectLst/>
                <a:latin typeface="Times New Roman" panose="02020603050405020304" pitchFamily="18" charset="0"/>
                <a:ea typeface="SimSun" panose="02010600030101010101" pitchFamily="2" charset="-122"/>
              </a:rPr>
              <a:t> </a:t>
            </a:r>
            <a:r>
              <a:rPr lang="en-US" sz="1500" dirty="0" err="1">
                <a:effectLst/>
                <a:latin typeface="Times New Roman" panose="02020603050405020304" pitchFamily="18" charset="0"/>
                <a:ea typeface="Times New Roman" panose="02020603050405020304" pitchFamily="18" charset="0"/>
              </a:rPr>
              <a:t>về</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chất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thải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rắn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công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nghiệp</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thông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thường</a:t>
            </a:r>
            <a:r>
              <a:rPr lang="en-US" sz="1500" dirty="0">
                <a:effectLst/>
                <a:latin typeface="Times New Roman" panose="02020603050405020304" pitchFamily="18" charset="0"/>
                <a:ea typeface="Times New Roman" panose="02020603050405020304" pitchFamily="18" charset="0"/>
              </a:rPr>
              <a:t>; vi </a:t>
            </a:r>
            <a:r>
              <a:rPr lang="en-US" sz="1500" dirty="0" err="1">
                <a:effectLst/>
                <a:latin typeface="Times New Roman" panose="02020603050405020304" pitchFamily="18" charset="0"/>
                <a:ea typeface="Times New Roman" panose="02020603050405020304" pitchFamily="18" charset="0"/>
              </a:rPr>
              <a:t>phạm</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các</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quy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định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về</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bảo</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vệ</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môi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trường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đối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với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nguồn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thải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chất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thải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nguy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hại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hoạt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động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vận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chuyển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xử</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lý</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chất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thải</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nguy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hại</a:t>
            </a:r>
            <a:r>
              <a:rPr lang="en-US" sz="1500" dirty="0">
                <a:effectLst/>
                <a:latin typeface="Times New Roman" panose="02020603050405020304" pitchFamily="18" charset="0"/>
                <a:ea typeface="Times New Roman" panose="02020603050405020304" pitchFamily="18" charset="0"/>
              </a:rPr>
              <a:t>…</a:t>
            </a:r>
            <a:r>
              <a:rPr lang="en-US" sz="1500" dirty="0" err="1">
                <a:effectLst/>
                <a:latin typeface="Times New Roman" panose="02020603050405020304" pitchFamily="18" charset="0"/>
                <a:ea typeface="Times New Roman" panose="02020603050405020304" pitchFamily="18" charset="0"/>
              </a:rPr>
              <a:t>đã</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được</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cập</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nhật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bổ</a:t>
            </a:r>
            <a:r>
              <a:rPr lang="en-US" sz="1500" dirty="0">
                <a:effectLst/>
                <a:latin typeface="Times New Roman" panose="02020603050405020304" pitchFamily="18" charset="0"/>
                <a:ea typeface="Times New Roman" panose="02020603050405020304" pitchFamily="18" charset="0"/>
              </a:rPr>
              <a:t> sung </a:t>
            </a:r>
            <a:r>
              <a:rPr lang="en-US" sz="1500" dirty="0" err="1">
                <a:effectLst/>
                <a:latin typeface="Times New Roman" panose="02020603050405020304" pitchFamily="18" charset="0"/>
                <a:ea typeface="Times New Roman" panose="02020603050405020304" pitchFamily="18" charset="0"/>
              </a:rPr>
              <a:t>đầy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đủ</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theo</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quy</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định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pháp</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luật</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hiện</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hành</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trong</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đó</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có</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bổ</a:t>
            </a:r>
            <a:r>
              <a:rPr lang="en-US" sz="1500" dirty="0">
                <a:effectLst/>
                <a:latin typeface="Times New Roman" panose="02020603050405020304" pitchFamily="18" charset="0"/>
                <a:ea typeface="Times New Roman" panose="02020603050405020304" pitchFamily="18" charset="0"/>
              </a:rPr>
              <a:t> sung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hành</a:t>
            </a:r>
            <a:r>
              <a:rPr lang="en-US" sz="1500" dirty="0">
                <a:effectLst/>
                <a:latin typeface="Times New Roman" panose="02020603050405020304" pitchFamily="18" charset="0"/>
                <a:ea typeface="SimSun" panose="02010600030101010101" pitchFamily="2" charset="-122"/>
                <a:cs typeface="Arial" panose="020B0604020202020204" pitchFamily="34" charset="0"/>
              </a:rPr>
              <a:t> vi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mua</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tiếp</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nhận</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chất</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thải</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công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nghiệp</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thông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thường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chất</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thải</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nguy</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hại</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mà</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không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có</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biện</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pháp</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lý</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hoặc</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không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có</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chức</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năng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lý</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theo</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quy</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định</a:t>
            </a:r>
            <a:r>
              <a:rPr lang="en-US" sz="1500" dirty="0">
                <a:effectLst/>
                <a:latin typeface="Times New Roman" panose="02020603050405020304" pitchFamily="18" charset="0"/>
                <a:ea typeface="SimSun" panose="02010600030101010101" pitchFamily="2" charset="-122"/>
                <a:cs typeface="Arial" panose="020B0604020202020204" pitchFamily="34" charset="0"/>
              </a:rPr>
              <a:t>…</a:t>
            </a:r>
            <a:r>
              <a:rPr lang="en-US" sz="1500" dirty="0" err="1">
                <a:effectLst/>
                <a:latin typeface="Times New Roman" panose="02020603050405020304" pitchFamily="18" charset="0"/>
                <a:ea typeface="SimSun" panose="02010600030101010101" pitchFamily="2" charset="-122"/>
                <a:cs typeface="Arial" panose="020B0604020202020204" pitchFamily="34" charset="0"/>
              </a:rPr>
              <a:t>để</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lý</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đối</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với</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các</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trường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hợp</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phát</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sinh</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trong</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thực</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tế</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mà</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chưa</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có</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chế</a:t>
            </a:r>
            <a:r>
              <a:rPr lang="en-US" sz="1500" dirty="0">
                <a:effectLst/>
                <a:latin typeface="Times New Roman" panose="02020603050405020304" pitchFamily="18" charset="0"/>
                <a:ea typeface="SimSun" panose="02010600030101010101" pitchFamily="2" charset="-122"/>
                <a:cs typeface="Arial" panose="020B0604020202020204" pitchFamily="34" charset="0"/>
              </a:rPr>
              <a:t> </a:t>
            </a:r>
            <a:r>
              <a:rPr lang="en-US" sz="1500" dirty="0" err="1">
                <a:effectLst/>
                <a:latin typeface="Times New Roman" panose="02020603050405020304" pitchFamily="18" charset="0"/>
                <a:ea typeface="SimSun" panose="02010600030101010101" pitchFamily="2" charset="-122"/>
                <a:cs typeface="Arial" panose="020B0604020202020204" pitchFamily="34" charset="0"/>
              </a:rPr>
              <a:t>tài</a:t>
            </a:r>
            <a:r>
              <a:rPr lang="en-US" sz="1500" dirty="0">
                <a:effectLst/>
                <a:latin typeface="Times New Roman" panose="02020603050405020304" pitchFamily="18" charset="0"/>
                <a:ea typeface="SimSun" panose="02010600030101010101" pitchFamily="2" charset="-122"/>
                <a:cs typeface="Arial" panose="020B0604020202020204" pitchFamily="34" charset="0"/>
              </a:rPr>
              <a:t>.</a:t>
            </a:r>
          </a:p>
          <a:p>
            <a:pPr indent="467995" algn="just">
              <a:spcBef>
                <a:spcPts val="300"/>
              </a:spcBef>
              <a:spcAft>
                <a:spcPts val="300"/>
              </a:spcAft>
            </a:pPr>
            <a:r>
              <a:rPr lang="en-US" sz="1500" dirty="0" err="1">
                <a:latin typeface="Times New Roman" panose="02020603050405020304" pitchFamily="18" charset="0"/>
                <a:ea typeface="SimSun" panose="02010600030101010101" pitchFamily="2" charset="-122"/>
                <a:cs typeface="Arial" panose="020B0604020202020204" pitchFamily="34" charset="0"/>
              </a:rPr>
              <a:t>Bổ</a:t>
            </a:r>
            <a:r>
              <a:rPr lang="en-US" sz="1500" dirty="0">
                <a:latin typeface="Times New Roman" panose="02020603050405020304" pitchFamily="18" charset="0"/>
                <a:ea typeface="SimSun" panose="02010600030101010101" pitchFamily="2" charset="-122"/>
                <a:cs typeface="Arial" panose="020B0604020202020204" pitchFamily="34" charset="0"/>
              </a:rPr>
              <a:t> sung </a:t>
            </a:r>
            <a:r>
              <a:rPr lang="en-US" sz="1500" dirty="0" err="1">
                <a:latin typeface="Times New Roman" panose="02020603050405020304" pitchFamily="18" charset="0"/>
                <a:ea typeface="SimSun" panose="02010600030101010101" pitchFamily="2" charset="-122"/>
                <a:cs typeface="Arial" panose="020B0604020202020204" pitchFamily="34" charset="0"/>
              </a:rPr>
              <a:t>Điều</a:t>
            </a:r>
            <a:r>
              <a:rPr lang="en-US" sz="1500" dirty="0">
                <a:latin typeface="Times New Roman" panose="02020603050405020304" pitchFamily="18" charset="0"/>
                <a:ea typeface="SimSun" panose="02010600030101010101" pitchFamily="2" charset="-122"/>
                <a:cs typeface="Arial" panose="020B0604020202020204" pitchFamily="34" charset="0"/>
              </a:rPr>
              <a:t> 27 vi </a:t>
            </a:r>
            <a:r>
              <a:rPr lang="en-US" sz="1500" dirty="0" err="1">
                <a:latin typeface="Times New Roman" panose="02020603050405020304" pitchFamily="18" charset="0"/>
                <a:ea typeface="SimSun" panose="02010600030101010101" pitchFamily="2" charset="-122"/>
                <a:cs typeface="Arial" panose="020B0604020202020204" pitchFamily="34" charset="0"/>
              </a:rPr>
              <a:t>phạm</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quy</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định</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về</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đưa</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chất</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thải</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vào</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Việt</a:t>
            </a:r>
            <a:r>
              <a:rPr lang="en-US" sz="1500" dirty="0">
                <a:latin typeface="Times New Roman" panose="02020603050405020304" pitchFamily="18" charset="0"/>
                <a:ea typeface="SimSun" panose="02010600030101010101" pitchFamily="2" charset="-122"/>
                <a:cs typeface="Arial" panose="020B0604020202020204" pitchFamily="34" charset="0"/>
              </a:rPr>
              <a:t> Nam </a:t>
            </a:r>
            <a:r>
              <a:rPr lang="en-US" sz="1500" dirty="0" err="1">
                <a:latin typeface="Times New Roman" panose="02020603050405020304" pitchFamily="18" charset="0"/>
                <a:ea typeface="SimSun" panose="02010600030101010101" pitchFamily="2" charset="-122"/>
                <a:cs typeface="Arial" panose="020B0604020202020204" pitchFamily="34" charset="0"/>
              </a:rPr>
              <a:t>với</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khối</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lượng</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dưới</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mức</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xử</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lý</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hình</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sự</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để</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đồng</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bộ</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với</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Bộ</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Luật</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hình</a:t>
            </a:r>
            <a:r>
              <a:rPr lang="en-US" sz="1500" dirty="0">
                <a:latin typeface="Times New Roman" panose="02020603050405020304" pitchFamily="18" charset="0"/>
                <a:ea typeface="SimSun" panose="02010600030101010101" pitchFamily="2" charset="-122"/>
                <a:cs typeface="Arial" panose="020B0604020202020204" pitchFamily="34" charset="0"/>
              </a:rPr>
              <a:t> </a:t>
            </a:r>
            <a:r>
              <a:rPr lang="en-US" sz="1500" dirty="0" err="1">
                <a:latin typeface="Times New Roman" panose="02020603050405020304" pitchFamily="18" charset="0"/>
                <a:ea typeface="SimSun" panose="02010600030101010101" pitchFamily="2" charset="-122"/>
                <a:cs typeface="Arial" panose="020B0604020202020204" pitchFamily="34" charset="0"/>
              </a:rPr>
              <a:t>sự</a:t>
            </a:r>
            <a:r>
              <a:rPr lang="en-US" sz="1500" dirty="0">
                <a:latin typeface="Times New Roman" panose="02020603050405020304" pitchFamily="18" charset="0"/>
                <a:ea typeface="SimSun" panose="02010600030101010101" pitchFamily="2" charset="-122"/>
                <a:cs typeface="Arial" panose="020B0604020202020204" pitchFamily="34" charset="0"/>
              </a:rPr>
              <a:t>.</a:t>
            </a:r>
            <a:endParaRPr lang="vi-VN" sz="1500" dirty="0">
              <a:effectLst/>
              <a:latin typeface="Arial" panose="020B0604020202020204" pitchFamily="34" charset="0"/>
              <a:ea typeface="SimSun" panose="02010600030101010101" pitchFamily="2" charset="-122"/>
            </a:endParaRPr>
          </a:p>
          <a:p>
            <a:pPr indent="467995" algn="just">
              <a:spcBef>
                <a:spcPts val="600"/>
              </a:spcBef>
              <a:spcAft>
                <a:spcPts val="600"/>
              </a:spcAft>
            </a:pPr>
            <a:endParaRPr lang="vi-VN" sz="1800" dirty="0">
              <a:effectLst/>
              <a:latin typeface="Arial" panose="020B0604020202020204" pitchFamily="34" charset="0"/>
              <a:ea typeface="SimSun" panose="02010600030101010101" pitchFamily="2" charset="-122"/>
            </a:endParaRPr>
          </a:p>
          <a:p>
            <a:pPr indent="457200" algn="just">
              <a:spcBef>
                <a:spcPts val="600"/>
              </a:spcBef>
              <a:spcAft>
                <a:spcPts val="600"/>
              </a:spcAft>
            </a:pPr>
            <a:endParaRPr lang="en-US" sz="1600" dirty="0">
              <a:latin typeface="Times New Roman" panose="02020603050405020304" pitchFamily="18" charset="0"/>
              <a:ea typeface="SimSun" panose="02010600030101010101" pitchFamily="2" charset="-122"/>
              <a:cs typeface="Times New Roman" panose="02020603050405020304" pitchFamily="18" charset="0"/>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3499913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1066800" y="609600"/>
            <a:ext cx="6324599" cy="990600"/>
          </a:xfrm>
        </p:spPr>
        <p:txBody>
          <a:bodyPr>
            <a:noAutofit/>
          </a:bodyPr>
          <a:lstStyle/>
          <a:p>
            <a:pPr algn="ctr"/>
            <a:r>
              <a:rPr lang="en-US" sz="2500" b="1" dirty="0">
                <a:effectLst/>
                <a:latin typeface="Times New Roman" panose="02020603050405020304" pitchFamily="18" charset="0"/>
                <a:ea typeface="SimSun" panose="02010600030101010101" pitchFamily="2" charset="-122"/>
              </a:rPr>
              <a:t>Vi </a:t>
            </a:r>
            <a:r>
              <a:rPr lang="en-US" sz="2500" b="1" dirty="0" err="1">
                <a:effectLst/>
                <a:latin typeface="Times New Roman" panose="02020603050405020304" pitchFamily="18" charset="0"/>
                <a:ea typeface="SimSun" panose="02010600030101010101" pitchFamily="2" charset="-122"/>
              </a:rPr>
              <a:t>phạm</a:t>
            </a:r>
            <a:r>
              <a:rPr lang="en-US" sz="2500" b="1" dirty="0">
                <a:effectLst/>
                <a:latin typeface="Times New Roman" panose="02020603050405020304" pitchFamily="18" charset="0"/>
                <a:ea typeface="SimSun" panose="02010600030101010101" pitchFamily="2" charset="-122"/>
              </a:rPr>
              <a:t> </a:t>
            </a:r>
            <a:r>
              <a:rPr lang="en-US" sz="2500" b="1" dirty="0" err="1">
                <a:effectLst/>
                <a:latin typeface="Times New Roman" panose="02020603050405020304" pitchFamily="18" charset="0"/>
                <a:ea typeface="SimSun" panose="02010600030101010101" pitchFamily="2" charset="-122"/>
              </a:rPr>
              <a:t>hành</a:t>
            </a:r>
            <a:r>
              <a:rPr lang="en-US" sz="2500" b="1" dirty="0">
                <a:effectLst/>
                <a:latin typeface="Times New Roman" panose="02020603050405020304" pitchFamily="18" charset="0"/>
                <a:ea typeface="SimSun" panose="02010600030101010101" pitchFamily="2" charset="-122"/>
              </a:rPr>
              <a:t> </a:t>
            </a:r>
            <a:r>
              <a:rPr lang="en-US" sz="2500" b="1" dirty="0" err="1">
                <a:effectLst/>
                <a:latin typeface="Times New Roman" panose="02020603050405020304" pitchFamily="18" charset="0"/>
                <a:ea typeface="SimSun" panose="02010600030101010101" pitchFamily="2" charset="-122"/>
              </a:rPr>
              <a:t>chính</a:t>
            </a:r>
            <a:r>
              <a:rPr lang="en-US" sz="2500" b="1" dirty="0">
                <a:effectLst/>
                <a:latin typeface="Times New Roman" panose="02020603050405020304" pitchFamily="18" charset="0"/>
                <a:ea typeface="SimSun" panose="02010600030101010101" pitchFamily="2" charset="-122"/>
              </a:rPr>
              <a:t> </a:t>
            </a:r>
            <a:r>
              <a:rPr lang="en-US" sz="2500" b="1" dirty="0" err="1">
                <a:effectLst/>
                <a:latin typeface="Times New Roman" panose="02020603050405020304" pitchFamily="18" charset="0"/>
                <a:ea typeface="Times New Roman" panose="02020603050405020304" pitchFamily="18" charset="0"/>
              </a:rPr>
              <a:t>về</a:t>
            </a:r>
            <a:r>
              <a:rPr lang="en-US" sz="2500" b="1" dirty="0">
                <a:effectLst/>
                <a:latin typeface="Times New Roman" panose="02020603050405020304" pitchFamily="18" charset="0"/>
                <a:ea typeface="Times New Roman" panose="02020603050405020304" pitchFamily="18" charset="0"/>
              </a:rPr>
              <a:t> BVMT </a:t>
            </a:r>
            <a:r>
              <a:rPr lang="en-US" sz="2500" b="1" dirty="0" err="1">
                <a:effectLst/>
                <a:latin typeface="Times New Roman" panose="02020603050405020304" pitchFamily="18" charset="0"/>
                <a:ea typeface="Times New Roman" panose="02020603050405020304" pitchFamily="18" charset="0"/>
              </a:rPr>
              <a:t>trong</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hoạt</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động</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nhập</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khẩu</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phế</a:t>
            </a:r>
            <a:r>
              <a:rPr lang="en-US" sz="2500" b="1" dirty="0">
                <a:effectLst/>
                <a:latin typeface="Times New Roman" panose="02020603050405020304" pitchFamily="18" charset="0"/>
                <a:ea typeface="Times New Roman" panose="02020603050405020304" pitchFamily="18" charset="0"/>
              </a:rPr>
              <a:t> </a:t>
            </a:r>
            <a:r>
              <a:rPr lang="en-US" sz="2500" b="1" dirty="0" err="1">
                <a:effectLst/>
                <a:latin typeface="Times New Roman" panose="02020603050405020304" pitchFamily="18" charset="0"/>
                <a:ea typeface="Times New Roman" panose="02020603050405020304" pitchFamily="18" charset="0"/>
              </a:rPr>
              <a:t>liệu</a:t>
            </a:r>
            <a:endParaRPr lang="vi-VN" sz="2500"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93D8D15C-F1E0-5A97-BDA7-6A008BF03FEA}"/>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685800" y="1981200"/>
            <a:ext cx="6934200" cy="34432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defTabSz="914400" eaLnBrk="0" fontAlgn="base" hangingPunct="0">
              <a:spcBef>
                <a:spcPct val="0"/>
              </a:spcBef>
              <a:spcAft>
                <a:spcPct val="0"/>
              </a:spcAft>
              <a:buClrTx/>
              <a:buSzTx/>
            </a:pPr>
            <a:r>
              <a:rPr lang="en-US" dirty="0" err="1">
                <a:latin typeface="Times New Roman" panose="02020603050405020304" pitchFamily="18" charset="0"/>
                <a:ea typeface="SimSun" panose="02010600030101010101" pitchFamily="2" charset="-122"/>
                <a:cs typeface="Arial" panose="020B0604020202020204" pitchFamily="34" charset="0"/>
              </a:rPr>
              <a:t>Đ</a:t>
            </a:r>
            <a:r>
              <a:rPr lang="en-US" sz="1800" dirty="0" err="1">
                <a:effectLst/>
                <a:latin typeface="Times New Roman" panose="02020603050405020304" pitchFamily="18" charset="0"/>
                <a:ea typeface="SimSun" panose="02010600030101010101" pitchFamily="2" charset="-122"/>
                <a:cs typeface="Arial" panose="020B0604020202020204" pitchFamily="34" charset="0"/>
              </a:rPr>
              <a:t>ã</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bổ</a:t>
            </a:r>
            <a:r>
              <a:rPr lang="en-US" sz="1800" dirty="0">
                <a:effectLst/>
                <a:latin typeface="Times New Roman" panose="02020603050405020304" pitchFamily="18" charset="0"/>
                <a:ea typeface="SimSun" panose="02010600030101010101" pitchFamily="2" charset="-122"/>
                <a:cs typeface="Arial" panose="020B0604020202020204" pitchFamily="34" charset="0"/>
              </a:rPr>
              <a:t> sung,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làm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rõ</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hành</a:t>
            </a:r>
            <a:r>
              <a:rPr lang="en-US" sz="1800" dirty="0">
                <a:effectLst/>
                <a:latin typeface="Times New Roman" panose="02020603050405020304" pitchFamily="18" charset="0"/>
                <a:ea typeface="SimSun" panose="02010600030101010101" pitchFamily="2" charset="-122"/>
                <a:cs typeface="Arial" panose="020B0604020202020204" pitchFamily="34" charset="0"/>
              </a:rPr>
              <a:t> vi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chuyển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giao</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phế</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nhập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khẩu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làm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nguyên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sản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xuất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trong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đó</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đã</a:t>
            </a:r>
            <a:r>
              <a:rPr lang="en-US" sz="1800" dirty="0">
                <a:effectLst/>
                <a:latin typeface="Times New Roman" panose="02020603050405020304" pitchFamily="18" charset="0"/>
                <a:ea typeface="SimSun" panose="02010600030101010101" pitchFamily="2" charset="-122"/>
                <a:cs typeface="Arial" panose="020B0604020202020204" pitchFamily="34" charset="0"/>
              </a:rPr>
              <a:t> chia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các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mức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tiền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theo</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khối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lượng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chủng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loại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phế</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vi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sắt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thép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giấy</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nhựa</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để</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đảm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bảo</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công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bằng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và</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áp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dụng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lý</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quả</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trong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thực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tiễn</a:t>
            </a:r>
            <a:r>
              <a:rPr lang="en-US" sz="1800" dirty="0">
                <a:effectLst/>
                <a:latin typeface="Times New Roman" panose="02020603050405020304" pitchFamily="18" charset="0"/>
                <a:ea typeface="SimSun" panose="02010600030101010101" pitchFamily="2" charset="-122"/>
                <a:cs typeface="Arial" panose="020B0604020202020204" pitchFamily="34" charset="0"/>
              </a:rPr>
              <a:t>;</a:t>
            </a:r>
          </a:p>
          <a:p>
            <a:pPr algn="just" defTabSz="914400" eaLnBrk="0" fontAlgn="base" hangingPunct="0">
              <a:spcBef>
                <a:spcPct val="0"/>
              </a:spcBef>
              <a:spcAft>
                <a:spcPct val="0"/>
              </a:spcAft>
              <a:buClrTx/>
              <a:buSzTx/>
            </a:pPr>
            <a:r>
              <a:rPr lang="en-US" sz="1800" dirty="0" err="1">
                <a:effectLst/>
                <a:latin typeface="Times New Roman" panose="02020603050405020304" pitchFamily="18" charset="0"/>
                <a:ea typeface="SimSun" panose="02010600030101010101" pitchFamily="2" charset="-122"/>
                <a:cs typeface="Arial" panose="020B0604020202020204" pitchFamily="34" charset="0"/>
              </a:rPr>
              <a:t>Đã</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bổ</a:t>
            </a:r>
            <a:r>
              <a:rPr lang="en-US" sz="1800" dirty="0">
                <a:effectLst/>
                <a:latin typeface="Times New Roman" panose="02020603050405020304" pitchFamily="18" charset="0"/>
                <a:ea typeface="SimSun" panose="02010600030101010101" pitchFamily="2" charset="-122"/>
                <a:cs typeface="Arial" panose="020B0604020202020204" pitchFamily="34" charset="0"/>
              </a:rPr>
              <a:t> sung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quy</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định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phạt</a:t>
            </a:r>
            <a:r>
              <a:rPr lang="en-US" sz="1800" dirty="0">
                <a:effectLst/>
                <a:latin typeface="Times New Roman" panose="02020603050405020304" pitchFamily="18" charset="0"/>
                <a:ea typeface="SimSun" panose="02010600030101010101" pitchFamily="2" charset="-122"/>
                <a:cs typeface="Arial" panose="020B0604020202020204" pitchFamily="34" charset="0"/>
              </a:rPr>
              <a:t> vi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đối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với</a:t>
            </a:r>
            <a:r>
              <a:rPr lang="en-US" sz="1800" dirty="0">
                <a:effectLst/>
                <a:latin typeface="Times New Roman" panose="02020603050405020304" pitchFamily="18" charset="0"/>
                <a:ea typeface="SimSun" panose="02010600030101010101" pitchFamily="2" charset="-122"/>
                <a:cs typeface="Arial" panose="020B0604020202020204" pitchFamily="34" charset="0"/>
              </a:rPr>
              <a:t> tổ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chức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giám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định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chất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lượng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phế</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nhập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khẩu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thì</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áp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dụng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theo</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Nghị</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định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phạt</a:t>
            </a:r>
            <a:r>
              <a:rPr lang="en-US" sz="1800" dirty="0">
                <a:effectLst/>
                <a:latin typeface="Times New Roman" panose="02020603050405020304" pitchFamily="18" charset="0"/>
                <a:ea typeface="SimSun" panose="02010600030101010101" pitchFamily="2" charset="-122"/>
                <a:cs typeface="Arial" panose="020B0604020202020204" pitchFamily="34" charset="0"/>
              </a:rPr>
              <a:t> vi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hành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chính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trong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lĩnh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vực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tiêu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chuẩn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đo</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lường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và</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chất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lượng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sản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phẩm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hàng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hóa</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để</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xử</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lý</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đối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với</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các</a:t>
            </a:r>
            <a:r>
              <a:rPr lang="en-US" sz="1800" dirty="0">
                <a:effectLst/>
                <a:latin typeface="Times New Roman" panose="02020603050405020304" pitchFamily="18" charset="0"/>
                <a:ea typeface="SimSun" panose="02010600030101010101" pitchFamily="2" charset="-122"/>
                <a:cs typeface="Arial" panose="020B0604020202020204" pitchFamily="34" charset="0"/>
              </a:rPr>
              <a:t> tổ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chức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có</a:t>
            </a:r>
            <a:r>
              <a:rPr lang="en-US" sz="1800" dirty="0">
                <a:effectLst/>
                <a:latin typeface="Times New Roman" panose="02020603050405020304" pitchFamily="18" charset="0"/>
                <a:ea typeface="SimSun" panose="02010600030101010101" pitchFamily="2" charset="-122"/>
                <a:cs typeface="Arial" panose="020B0604020202020204" pitchFamily="34" charset="0"/>
              </a:rPr>
              <a:t> vi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về</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kết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quả</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giám</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định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phân</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tích</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chất</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lượng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các</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lô</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hàng</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phế</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liệu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nhập</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r>
              <a:rPr lang="en-US" sz="1800" dirty="0" err="1">
                <a:effectLst/>
                <a:latin typeface="Times New Roman" panose="02020603050405020304" pitchFamily="18" charset="0"/>
                <a:ea typeface="SimSun" panose="02010600030101010101" pitchFamily="2" charset="-122"/>
                <a:cs typeface="Arial" panose="020B0604020202020204" pitchFamily="34" charset="0"/>
              </a:rPr>
              <a:t>khẩu</a:t>
            </a:r>
            <a:r>
              <a:rPr lang="en-US" sz="1800" dirty="0">
                <a:effectLst/>
                <a:latin typeface="Times New Roman" panose="02020603050405020304" pitchFamily="18" charset="0"/>
                <a:ea typeface="SimSun" panose="02010600030101010101" pitchFamily="2" charset="-122"/>
                <a:cs typeface="Arial" panose="020B0604020202020204" pitchFamily="34" charset="0"/>
              </a:rPr>
              <a:t>. </a:t>
            </a:r>
            <a:endParaRPr lang="vi-VN" sz="1800" dirty="0">
              <a:effectLst/>
              <a:latin typeface="Arial" panose="020B0604020202020204" pitchFamily="34" charset="0"/>
              <a:ea typeface="SimSun" panose="02010600030101010101" pitchFamily="2" charset="-122"/>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2990562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rmAutofit/>
          </a:bodyPr>
          <a:lstStyle/>
          <a:p>
            <a:pPr algn="ctr"/>
            <a:r>
              <a:rPr lang="en-US" sz="3600" b="1" dirty="0" err="1">
                <a:effectLst/>
                <a:latin typeface="Times New Roman" panose="02020603050405020304" pitchFamily="18" charset="0"/>
                <a:ea typeface="SimSun" panose="02010600030101010101" pitchFamily="2" charset="-122"/>
              </a:rPr>
              <a:t>Một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hành</a:t>
            </a:r>
            <a:r>
              <a:rPr lang="en-US" sz="3600" b="1" dirty="0">
                <a:effectLst/>
                <a:latin typeface="Times New Roman" panose="02020603050405020304" pitchFamily="18" charset="0"/>
                <a:ea typeface="SimSun" panose="02010600030101010101" pitchFamily="2" charset="-122"/>
              </a:rPr>
              <a:t> vi </a:t>
            </a:r>
            <a:r>
              <a:rPr lang="en-US" sz="3600" b="1" dirty="0" err="1">
                <a:effectLst/>
                <a:latin typeface="Times New Roman" panose="02020603050405020304" pitchFamily="18" charset="0"/>
                <a:ea typeface="SimSun" panose="02010600030101010101" pitchFamily="2" charset="-122"/>
              </a:rPr>
              <a:t>khác</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EB860E4-81F4-C212-DFD7-6EFC74F31E46}"/>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524000"/>
            <a:ext cx="6934200" cy="4814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endParaRPr lang="vi-VN" sz="1600" dirty="0">
              <a:effectLst/>
              <a:latin typeface="Arial" panose="020B0604020202020204" pitchFamily="34" charset="0"/>
              <a:ea typeface="SimSun" panose="02010600030101010101" pitchFamily="2" charset="-122"/>
            </a:endParaRPr>
          </a:p>
          <a:p>
            <a:pPr algn="just" defTabSz="914400" eaLnBrk="0" fontAlgn="base" hangingPunct="0">
              <a:spcBef>
                <a:spcPct val="0"/>
              </a:spcBef>
              <a:spcAft>
                <a:spcPct val="0"/>
              </a:spcAft>
              <a:buClrTx/>
              <a:buSzTx/>
            </a:pPr>
            <a:r>
              <a:rPr lang="en-US" spc="-10" dirty="0" err="1">
                <a:latin typeface="Times New Roman" panose="02020603050405020304" pitchFamily="18" charset="0"/>
                <a:ea typeface="SimSun" panose="02010600030101010101" pitchFamily="2" charset="-122"/>
              </a:rPr>
              <a:t>Phạt</a:t>
            </a:r>
            <a:r>
              <a:rPr lang="en-US" spc="-10" dirty="0">
                <a:latin typeface="Times New Roman" panose="02020603050405020304" pitchFamily="18" charset="0"/>
                <a:ea typeface="SimSun" panose="02010600030101010101" pitchFamily="2" charset="-122"/>
              </a:rPr>
              <a:t> </a:t>
            </a:r>
            <a:r>
              <a:rPr lang="en-US" spc="-10" dirty="0" err="1">
                <a:latin typeface="Times New Roman" panose="02020603050405020304" pitchFamily="18" charset="0"/>
                <a:ea typeface="SimSun" panose="02010600030101010101" pitchFamily="2" charset="-122"/>
              </a:rPr>
              <a:t>tiền</a:t>
            </a:r>
            <a:r>
              <a:rPr lang="en-US" spc="-10" dirty="0">
                <a:latin typeface="Times New Roman" panose="02020603050405020304" pitchFamily="18" charset="0"/>
                <a:ea typeface="SimSun" panose="02010600030101010101" pitchFamily="2" charset="-122"/>
              </a:rPr>
              <a:t> </a:t>
            </a:r>
            <a:r>
              <a:rPr lang="en-US" spc="-10" dirty="0" err="1">
                <a:latin typeface="Times New Roman" panose="02020603050405020304" pitchFamily="18" charset="0"/>
                <a:ea typeface="SimSun" panose="02010600030101010101" pitchFamily="2" charset="-122"/>
              </a:rPr>
              <a:t>từ</a:t>
            </a:r>
            <a:r>
              <a:rPr lang="en-US" spc="-10" dirty="0">
                <a:latin typeface="Times New Roman" panose="02020603050405020304" pitchFamily="18" charset="0"/>
                <a:ea typeface="SimSun" panose="02010600030101010101" pitchFamily="2" charset="-122"/>
              </a:rPr>
              <a:t> 2,5-3 </a:t>
            </a:r>
            <a:r>
              <a:rPr lang="en-US" spc="-10" dirty="0" err="1">
                <a:latin typeface="Times New Roman" panose="02020603050405020304" pitchFamily="18" charset="0"/>
                <a:ea typeface="SimSun" panose="02010600030101010101" pitchFamily="2" charset="-122"/>
              </a:rPr>
              <a:t>triệu</a:t>
            </a:r>
            <a:r>
              <a:rPr lang="en-US" spc="-10" dirty="0">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en-US" sz="1800" dirty="0" err="1">
                <a:effectLst/>
                <a:latin typeface="Times New Roman" panose="02020603050405020304" pitchFamily="18" charset="0"/>
                <a:ea typeface="Times New Roman" panose="02020603050405020304" pitchFamily="18" charset="0"/>
              </a:rPr>
              <a:t>đốt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ngoài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trời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phụ</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cây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trồng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cạnh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dân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cư</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sân</a:t>
            </a:r>
            <a:r>
              <a:rPr lang="en-US" sz="1800" dirty="0">
                <a:effectLst/>
                <a:latin typeface="Times New Roman" panose="02020603050405020304" pitchFamily="18" charset="0"/>
                <a:ea typeface="Times New Roman" panose="02020603050405020304" pitchFamily="18" charset="0"/>
              </a:rPr>
              <a:t> bay, </a:t>
            </a:r>
            <a:r>
              <a:rPr lang="en-US" sz="1800" dirty="0" err="1">
                <a:effectLst/>
                <a:latin typeface="Times New Roman" panose="02020603050405020304" pitchFamily="18" charset="0"/>
                <a:ea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tuyến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giao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chính</a:t>
            </a:r>
            <a:endParaRPr lang="en-US" sz="1800" spc="-10" dirty="0">
              <a:effectLst/>
              <a:latin typeface="Times New Roman" panose="02020603050405020304" pitchFamily="18" charset="0"/>
              <a:ea typeface="SimSun" panose="02010600030101010101" pitchFamily="2" charset="-122"/>
            </a:endParaRPr>
          </a:p>
          <a:p>
            <a:pPr algn="just"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a:t>
            </a:r>
            <a:r>
              <a:rPr lang="en-US" sz="1800" dirty="0">
                <a:effectLst/>
                <a:latin typeface="Times New Roman" panose="02020603050405020304" pitchFamily="18" charset="0"/>
                <a:ea typeface="Times New Roman" panose="02020603050405020304" pitchFamily="18" charset="0"/>
              </a:rPr>
              <a:t>10.</a:t>
            </a:r>
            <a:r>
              <a:rPr lang="vi-VN" sz="1800" dirty="0">
                <a:effectLst/>
                <a:latin typeface="Times New Roman" panose="02020603050405020304" pitchFamily="18" charset="0"/>
                <a:ea typeface="Times New Roman" panose="02020603050405020304" pitchFamily="18" charset="0"/>
              </a:rPr>
              <a:t>000.000 đồng đến </a:t>
            </a:r>
            <a:r>
              <a:rPr lang="en-US" sz="1800" dirty="0">
                <a:effectLst/>
                <a:latin typeface="Times New Roman" panose="02020603050405020304" pitchFamily="18" charset="0"/>
                <a:ea typeface="Times New Roman" panose="02020603050405020304" pitchFamily="18" charset="0"/>
              </a:rPr>
              <a:t>15.</a:t>
            </a:r>
            <a:r>
              <a:rPr lang="vi-VN" sz="1800" dirty="0">
                <a:effectLst/>
                <a:latin typeface="Times New Roman" panose="02020603050405020304" pitchFamily="18" charset="0"/>
                <a:ea typeface="Times New Roman" panose="02020603050405020304" pitchFamily="18" charset="0"/>
              </a:rPr>
              <a:t>000.000 đồng đối với hành vi vi phạm </a:t>
            </a:r>
            <a:r>
              <a:rPr lang="en-US" sz="1800" dirty="0">
                <a:effectLst/>
                <a:latin typeface="Times New Roman" panose="02020603050405020304" pitchFamily="18" charset="0"/>
                <a:ea typeface="Times New Roman" panose="02020603050405020304" pitchFamily="18" charset="0"/>
              </a:rPr>
              <a:t>k</a:t>
            </a:r>
            <a:r>
              <a:rPr lang="vi-VN" sz="1800" dirty="0">
                <a:effectLst/>
                <a:latin typeface="Times New Roman" panose="02020603050405020304" pitchFamily="18" charset="0"/>
                <a:ea typeface="Times New Roman" panose="02020603050405020304" pitchFamily="18" charset="0"/>
              </a:rPr>
              <a:t>hông công khai thông tin, dữ liệu về môi trường trong hoạt động sản xuất, kinh doanh, dịch vụ theo quy định</a:t>
            </a:r>
            <a:r>
              <a:rPr lang="en-US" sz="1800" dirty="0">
                <a:effectLst/>
                <a:latin typeface="Times New Roman" panose="02020603050405020304" pitchFamily="18" charset="0"/>
                <a:ea typeface="Times New Roman" panose="02020603050405020304" pitchFamily="18" charset="0"/>
              </a:rPr>
              <a:t>;</a:t>
            </a:r>
          </a:p>
          <a:p>
            <a:pPr algn="just"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a:t>
            </a:r>
            <a:r>
              <a:rPr lang="en-US" sz="1800" dirty="0">
                <a:effectLst/>
                <a:latin typeface="Times New Roman" panose="02020603050405020304" pitchFamily="18" charset="0"/>
                <a:ea typeface="Times New Roman" panose="02020603050405020304" pitchFamily="18" charset="0"/>
              </a:rPr>
              <a:t>15.</a:t>
            </a:r>
            <a:r>
              <a:rPr lang="vi-VN" sz="1800" dirty="0">
                <a:effectLst/>
                <a:latin typeface="Times New Roman" panose="02020603050405020304" pitchFamily="18" charset="0"/>
                <a:ea typeface="Times New Roman" panose="02020603050405020304" pitchFamily="18" charset="0"/>
              </a:rPr>
              <a:t>000.000 đồng đến </a:t>
            </a:r>
            <a:r>
              <a:rPr lang="en-US" sz="1800" dirty="0">
                <a:effectLst/>
                <a:latin typeface="Times New Roman" panose="02020603050405020304" pitchFamily="18" charset="0"/>
                <a:ea typeface="Times New Roman" panose="02020603050405020304" pitchFamily="18" charset="0"/>
              </a:rPr>
              <a:t>20.</a:t>
            </a:r>
            <a:r>
              <a:rPr lang="vi-VN" sz="1800" dirty="0">
                <a:effectLst/>
                <a:latin typeface="Times New Roman" panose="02020603050405020304" pitchFamily="18" charset="0"/>
                <a:ea typeface="Times New Roman" panose="02020603050405020304" pitchFamily="18" charset="0"/>
              </a:rPr>
              <a:t>000.000 đồng </a:t>
            </a:r>
            <a:r>
              <a:rPr lang="en-US" sz="1800" dirty="0" err="1">
                <a:effectLst/>
                <a:latin typeface="Times New Roman" panose="02020603050405020304" pitchFamily="18" charset="0"/>
                <a:ea typeface="Times New Roman" panose="02020603050405020304" pitchFamily="18" charset="0"/>
              </a:rPr>
              <a:t>đối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vi-VN" sz="1800" spc="-20" dirty="0">
                <a:effectLst/>
                <a:latin typeface="Times New Roman" panose="02020603050405020304" pitchFamily="18" charset="0"/>
                <a:ea typeface="Times New Roman" panose="02020603050405020304" pitchFamily="18" charset="0"/>
              </a:rPr>
              <a:t>không công khai kết quả quan trắc chất thải </a:t>
            </a:r>
            <a:r>
              <a:rPr lang="en-US" sz="1800" spc="-20" dirty="0" err="1">
                <a:effectLst/>
                <a:latin typeface="Times New Roman" panose="02020603050405020304" pitchFamily="18" charset="0"/>
                <a:ea typeface="Times New Roman" panose="02020603050405020304" pitchFamily="18" charset="0"/>
              </a:rPr>
              <a:t>của</a:t>
            </a:r>
            <a:r>
              <a:rPr lang="en-US" sz="1800" spc="-20" dirty="0">
                <a:effectLst/>
                <a:latin typeface="Times New Roman" panose="02020603050405020304" pitchFamily="18" charset="0"/>
                <a:ea typeface="Times New Roman" panose="02020603050405020304" pitchFamily="18" charset="0"/>
              </a:rPr>
              <a:t> </a:t>
            </a:r>
            <a:r>
              <a:rPr lang="vi-VN" sz="1800" spc="-20" dirty="0">
                <a:effectLst/>
                <a:latin typeface="Times New Roman" panose="02020603050405020304" pitchFamily="18" charset="0"/>
                <a:ea typeface="Times New Roman" panose="02020603050405020304" pitchFamily="18" charset="0"/>
              </a:rPr>
              <a:t>dự án đầu tư, cơ sở, khu sản xuất, kinh doanh, dịch vụ tập trung, cụm công nghiệp theo quy định của pháp luật;</a:t>
            </a:r>
          </a:p>
          <a:p>
            <a:pPr algn="just"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a:t>
            </a:r>
            <a:r>
              <a:rPr lang="en-US" sz="1800" dirty="0">
                <a:effectLst/>
                <a:latin typeface="Times New Roman" panose="02020603050405020304" pitchFamily="18" charset="0"/>
                <a:ea typeface="Times New Roman" panose="02020603050405020304" pitchFamily="18" charset="0"/>
              </a:rPr>
              <a:t>15.</a:t>
            </a:r>
            <a:r>
              <a:rPr lang="vi-VN" sz="1800" dirty="0">
                <a:effectLst/>
                <a:latin typeface="Times New Roman" panose="02020603050405020304" pitchFamily="18" charset="0"/>
                <a:ea typeface="Times New Roman" panose="02020603050405020304" pitchFamily="18" charset="0"/>
              </a:rPr>
              <a:t>000.000 đồng đến </a:t>
            </a:r>
            <a:r>
              <a:rPr lang="en-US" sz="1800" dirty="0">
                <a:effectLst/>
                <a:latin typeface="Times New Roman" panose="02020603050405020304" pitchFamily="18" charset="0"/>
                <a:ea typeface="Times New Roman" panose="02020603050405020304" pitchFamily="18" charset="0"/>
              </a:rPr>
              <a:t>20.</a:t>
            </a:r>
            <a:r>
              <a:rPr lang="vi-VN" sz="1800" dirty="0">
                <a:effectLst/>
                <a:latin typeface="Times New Roman" panose="02020603050405020304" pitchFamily="18" charset="0"/>
                <a:ea typeface="Times New Roman" panose="02020603050405020304" pitchFamily="18" charset="0"/>
              </a:rPr>
              <a:t>000.000 đồng đối với hành vi </a:t>
            </a:r>
            <a:r>
              <a:rPr lang="en-US" sz="1800" dirty="0">
                <a:effectLst/>
                <a:latin typeface="Times New Roman" panose="02020603050405020304" pitchFamily="18" charset="0"/>
                <a:ea typeface="Times New Roman" panose="02020603050405020304" pitchFamily="18" charset="0"/>
              </a:rPr>
              <a:t>k</a:t>
            </a:r>
            <a:r>
              <a:rPr lang="vi-VN" sz="1800" dirty="0">
                <a:effectLst/>
                <a:latin typeface="Times New Roman" panose="02020603050405020304" pitchFamily="18" charset="0"/>
                <a:ea typeface="Times New Roman" panose="02020603050405020304" pitchFamily="18" charset="0"/>
              </a:rPr>
              <a:t>hông cung cấp thông tin, dữ liệu về môi trường trong hoạt động sản xuất, kinh doanh, dịch vụ theo quy định</a:t>
            </a:r>
            <a:endParaRPr lang="vi-VN" sz="1800" spc="-20" dirty="0">
              <a:effectLst/>
              <a:latin typeface="Times New Roman" panose="02020603050405020304" pitchFamily="18" charset="0"/>
              <a:ea typeface="Times New Roman" panose="02020603050405020304" pitchFamily="18" charset="0"/>
            </a:endParaRPr>
          </a:p>
          <a:p>
            <a:pPr marL="0" indent="0" defTabSz="914400" eaLnBrk="0" fontAlgn="base" hangingPunct="0">
              <a:spcBef>
                <a:spcPct val="0"/>
              </a:spcBef>
              <a:spcAft>
                <a:spcPct val="0"/>
              </a:spcAft>
              <a:buClrTx/>
              <a:buSzTx/>
              <a:buNone/>
            </a:pPr>
            <a:endParaRPr lang="en-US" sz="1800" spc="-10" dirty="0">
              <a:effectLst/>
              <a:latin typeface="Times New Roman" panose="02020603050405020304" pitchFamily="18" charset="0"/>
              <a:ea typeface="SimSun" panose="02010600030101010101" pitchFamily="2" charset="-122"/>
            </a:endParaRPr>
          </a:p>
          <a:p>
            <a:pPr defTabSz="914400" eaLnBrk="0" fontAlgn="base" hangingPunct="0">
              <a:spcBef>
                <a:spcPct val="0"/>
              </a:spcBef>
              <a:spcAft>
                <a:spcPct val="0"/>
              </a:spcAft>
              <a:buClrTx/>
              <a:buSzTx/>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969890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rmAutofit/>
          </a:bodyPr>
          <a:lstStyle/>
          <a:p>
            <a:pPr algn="ctr"/>
            <a:r>
              <a:rPr lang="en-US" sz="3600" b="1" dirty="0" err="1">
                <a:effectLst/>
                <a:latin typeface="Times New Roman" panose="02020603050405020304" pitchFamily="18" charset="0"/>
                <a:ea typeface="SimSun" panose="02010600030101010101" pitchFamily="2" charset="-122"/>
              </a:rPr>
              <a:t>Một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hành</a:t>
            </a:r>
            <a:r>
              <a:rPr lang="en-US" sz="3600" b="1" dirty="0">
                <a:effectLst/>
                <a:latin typeface="Times New Roman" panose="02020603050405020304" pitchFamily="18" charset="0"/>
                <a:ea typeface="SimSun" panose="02010600030101010101" pitchFamily="2" charset="-122"/>
              </a:rPr>
              <a:t> vi </a:t>
            </a:r>
            <a:r>
              <a:rPr lang="en-US" sz="3600" b="1" dirty="0" err="1">
                <a:effectLst/>
                <a:latin typeface="Times New Roman" panose="02020603050405020304" pitchFamily="18" charset="0"/>
                <a:ea typeface="SimSun" panose="02010600030101010101" pitchFamily="2" charset="-122"/>
              </a:rPr>
              <a:t>khác</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15C2747C-A8E7-B1F0-28DF-8AD15EC02993}"/>
              </a:ext>
            </a:extLst>
          </p:cNvPr>
          <p:cNvSpPr>
            <a:spLocks noGrp="1"/>
          </p:cNvSpPr>
          <p:nvPr>
            <p:ph type="sldNum" sz="quarter" idx="12"/>
          </p:nvPr>
        </p:nvSpPr>
        <p:spPr/>
        <p:txBody>
          <a:bodyPr/>
          <a:lstStyle/>
          <a:p>
            <a:fld id="{B6F15528-21DE-4FAA-801E-634DDDAF4B2B}" type="slidenum">
              <a:rPr lang="en-US" smtClean="0"/>
              <a:pPr/>
              <a:t>41</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295400"/>
            <a:ext cx="6934200" cy="50434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endParaRPr lang="vi-VN" sz="1600" dirty="0">
              <a:effectLst/>
              <a:latin typeface="Arial" panose="020B0604020202020204" pitchFamily="34" charset="0"/>
              <a:ea typeface="SimSun" panose="02010600030101010101" pitchFamily="2" charset="-122"/>
            </a:endParaRPr>
          </a:p>
          <a:p>
            <a:pPr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60.000.000 đồng đến 80.000.000 đồng đối với các hành vi </a:t>
            </a:r>
            <a:r>
              <a:rPr lang="en-US" sz="1800" dirty="0" err="1">
                <a:effectLst/>
                <a:latin typeface="Times New Roman" panose="02020603050405020304" pitchFamily="18" charset="0"/>
                <a:ea typeface="Times New Roman" panose="02020603050405020304" pitchFamily="18" charset="0"/>
              </a:rPr>
              <a:t>chỉnh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sửa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tin </a:t>
            </a:r>
            <a:r>
              <a:rPr lang="en-US" sz="1800" dirty="0" err="1">
                <a:effectLst/>
                <a:latin typeface="Times New Roman" panose="02020603050405020304" pitchFamily="18" charset="0"/>
                <a:ea typeface="Times New Roman" panose="02020603050405020304" pitchFamily="18" charset="0"/>
              </a:rPr>
              <a:t>dữ</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rPr>
              <a:t>tẩy xóa dữ liệu, thông tin về môi trường, kết quả quan trắc môi trường</a:t>
            </a:r>
            <a:r>
              <a:rPr lang="vi-VN" sz="1800" dirty="0">
                <a:solidFill>
                  <a:schemeClr val="tx1"/>
                </a:solidFill>
                <a:latin typeface="Times New Roman" panose="02020603050405020304" pitchFamily="18" charset="0"/>
                <a:ea typeface="Times New Roman" panose="02020603050405020304" pitchFamily="18" charset="0"/>
              </a:rPr>
              <a:t>;</a:t>
            </a:r>
            <a:endParaRPr lang="vi-VN" dirty="0">
              <a:solidFill>
                <a:schemeClr val="tx1"/>
              </a:solidFill>
              <a:latin typeface="Times New Roman" panose="02020603050405020304" pitchFamily="18" charset="0"/>
              <a:ea typeface="Times New Roman" panose="02020603050405020304" pitchFamily="18" charset="0"/>
            </a:endParaRPr>
          </a:p>
          <a:p>
            <a:pPr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a:t>
            </a:r>
            <a:r>
              <a:rPr lang="en-US" sz="1800" dirty="0">
                <a:effectLst/>
                <a:latin typeface="Times New Roman" panose="02020603050405020304" pitchFamily="18" charset="0"/>
                <a:ea typeface="Times New Roman" panose="02020603050405020304" pitchFamily="18" charset="0"/>
              </a:rPr>
              <a:t>100.</a:t>
            </a:r>
            <a:r>
              <a:rPr lang="vi-VN" sz="1800" dirty="0">
                <a:effectLst/>
                <a:latin typeface="Times New Roman" panose="02020603050405020304" pitchFamily="18" charset="0"/>
                <a:ea typeface="Times New Roman" panose="02020603050405020304" pitchFamily="18" charset="0"/>
              </a:rPr>
              <a:t>000.000 đồng đến </a:t>
            </a:r>
            <a:r>
              <a:rPr lang="en-US" sz="1800" dirty="0">
                <a:effectLst/>
                <a:latin typeface="Times New Roman" panose="02020603050405020304" pitchFamily="18" charset="0"/>
                <a:ea typeface="Times New Roman" panose="02020603050405020304" pitchFamily="18" charset="0"/>
              </a:rPr>
              <a:t>150.</a:t>
            </a:r>
            <a:r>
              <a:rPr lang="vi-VN" sz="1800" dirty="0">
                <a:effectLst/>
                <a:latin typeface="Times New Roman" panose="02020603050405020304" pitchFamily="18" charset="0"/>
                <a:ea typeface="Times New Roman" panose="02020603050405020304" pitchFamily="18" charset="0"/>
              </a:rPr>
              <a:t>000.000 đồng </a:t>
            </a:r>
            <a:r>
              <a:rPr lang="en-US" sz="1800" dirty="0" err="1">
                <a:effectLst/>
                <a:latin typeface="Times New Roman" panose="02020603050405020304" pitchFamily="18" charset="0"/>
                <a:ea typeface="Times New Roman" panose="02020603050405020304" pitchFamily="18" charset="0"/>
              </a:rPr>
              <a:t>đối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en-US" sz="1800" dirty="0" err="1">
                <a:effectLst/>
                <a:latin typeface="Times New Roman" panose="02020603050405020304" pitchFamily="18" charset="0"/>
                <a:ea typeface="Times New Roman" panose="02020603050405020304" pitchFamily="18" charset="0"/>
              </a:rPr>
              <a:t>gian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dối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cung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tin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trong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hợp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khai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thông</a:t>
            </a:r>
            <a:r>
              <a:rPr lang="en-US" sz="1800" dirty="0">
                <a:effectLst/>
                <a:latin typeface="Times New Roman" panose="02020603050405020304" pitchFamily="18" charset="0"/>
                <a:ea typeface="Times New Roman" panose="02020603050405020304" pitchFamily="18" charset="0"/>
              </a:rPr>
              <a:t> tin </a:t>
            </a:r>
            <a:r>
              <a:rPr lang="en-US" sz="1800" dirty="0" err="1">
                <a:effectLst/>
                <a:latin typeface="Times New Roman" panose="02020603050405020304" pitchFamily="18" charset="0"/>
                <a:ea typeface="Times New Roman" panose="02020603050405020304" pitchFamily="18" charset="0"/>
              </a:rPr>
              <a:t>cho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đồng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a:t>
            </a:r>
          </a:p>
          <a:p>
            <a:pPr defTabSz="914400" eaLnBrk="0" fontAlgn="base" hangingPunct="0">
              <a:spcBef>
                <a:spcPct val="0"/>
              </a:spcBef>
              <a:spcAft>
                <a:spcPct val="0"/>
              </a:spcAft>
              <a:buClrTx/>
              <a:buSzTx/>
            </a:pPr>
            <a:r>
              <a:rPr lang="vi-VN" sz="1800" dirty="0">
                <a:effectLst/>
                <a:latin typeface="Times New Roman" panose="02020603050405020304" pitchFamily="18" charset="0"/>
                <a:ea typeface="Times New Roman" panose="02020603050405020304" pitchFamily="18" charset="0"/>
              </a:rPr>
              <a:t>Phạt tiền từ </a:t>
            </a:r>
            <a:r>
              <a:rPr lang="en-US" sz="1800" dirty="0">
                <a:effectLst/>
                <a:latin typeface="Times New Roman" panose="02020603050405020304" pitchFamily="18" charset="0"/>
                <a:ea typeface="Times New Roman" panose="02020603050405020304" pitchFamily="18" charset="0"/>
              </a:rPr>
              <a:t>100.</a:t>
            </a:r>
            <a:r>
              <a:rPr lang="vi-VN" sz="1800" dirty="0">
                <a:effectLst/>
                <a:latin typeface="Times New Roman" panose="02020603050405020304" pitchFamily="18" charset="0"/>
                <a:ea typeface="Times New Roman" panose="02020603050405020304" pitchFamily="18" charset="0"/>
              </a:rPr>
              <a:t>000.000 đồng đến </a:t>
            </a:r>
            <a:r>
              <a:rPr lang="en-US" sz="1800" dirty="0">
                <a:effectLst/>
                <a:latin typeface="Times New Roman" panose="02020603050405020304" pitchFamily="18" charset="0"/>
                <a:ea typeface="Times New Roman" panose="02020603050405020304" pitchFamily="18" charset="0"/>
              </a:rPr>
              <a:t>150.</a:t>
            </a:r>
            <a:r>
              <a:rPr lang="vi-VN" sz="1800" dirty="0">
                <a:effectLst/>
                <a:latin typeface="Times New Roman" panose="02020603050405020304" pitchFamily="18" charset="0"/>
                <a:ea typeface="Times New Roman" panose="02020603050405020304" pitchFamily="18" charset="0"/>
              </a:rPr>
              <a:t>000.000 đồng đối với hành vi </a:t>
            </a:r>
            <a:r>
              <a:rPr lang="en-US" sz="1800" dirty="0">
                <a:effectLst/>
                <a:latin typeface="Times New Roman" panose="02020603050405020304" pitchFamily="18" charset="0"/>
                <a:ea typeface="Times New Roman" panose="02020603050405020304" pitchFamily="18" charset="0"/>
              </a:rPr>
              <a:t>c</a:t>
            </a:r>
            <a:r>
              <a:rPr lang="vi-VN" sz="1800" dirty="0">
                <a:effectLst/>
                <a:latin typeface="Times New Roman" panose="02020603050405020304" pitchFamily="18" charset="0"/>
                <a:ea typeface="Times New Roman" panose="02020603050405020304" pitchFamily="18" charset="0"/>
              </a:rPr>
              <a:t>ung cấp dữ liệu, thông tin về môi trường, kết quả quan trắc môi trường không trung thực cho cơ quan nhà nước có thẩm quyền theo quy 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trắc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nước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khí</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đúng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tế</a:t>
            </a:r>
            <a:r>
              <a:rPr lang="en-US" sz="1800" dirty="0">
                <a:effectLst/>
                <a:latin typeface="Times New Roman" panose="02020603050405020304" pitchFamily="18" charset="0"/>
                <a:ea typeface="Times New Roman" panose="02020603050405020304" pitchFamily="18" charset="0"/>
              </a:rPr>
              <a:t> ô </a:t>
            </a:r>
            <a:r>
              <a:rPr lang="en-US" sz="1800" dirty="0" err="1">
                <a:effectLst/>
                <a:latin typeface="Times New Roman" panose="02020603050405020304" pitchFamily="18" charset="0"/>
                <a:ea typeface="Times New Roman" panose="02020603050405020304" pitchFamily="18" charset="0"/>
              </a:rPr>
              <a:t>nhiễm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án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sở</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xuất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kinh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doanh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dịch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vụ</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trung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cụm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nghiệp</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dirty="0">
              <a:solidFill>
                <a:schemeClr val="tx1"/>
              </a:solidFill>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2363054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rmAutofit/>
          </a:bodyPr>
          <a:lstStyle/>
          <a:p>
            <a:pPr algn="ct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Một</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số</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hành</a:t>
            </a:r>
            <a:r>
              <a:rPr lang="en-US" sz="3600" b="1" dirty="0">
                <a:effectLst/>
                <a:latin typeface="Times New Roman" panose="02020603050405020304" pitchFamily="18" charset="0"/>
                <a:ea typeface="SimSun" panose="02010600030101010101" pitchFamily="2" charset="-122"/>
              </a:rPr>
              <a:t> vi </a:t>
            </a:r>
            <a:r>
              <a:rPr lang="en-US" sz="3600" b="1" dirty="0" err="1">
                <a:effectLst/>
                <a:latin typeface="Times New Roman" panose="02020603050405020304" pitchFamily="18" charset="0"/>
                <a:ea typeface="SimSun" panose="02010600030101010101" pitchFamily="2" charset="-122"/>
              </a:rPr>
              <a:t>khác</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813FF6E4-236B-F7F7-7DE3-6DF0EDE684DE}"/>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371600"/>
            <a:ext cx="6934200" cy="49672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endParaRPr lang="vi-VN" sz="1600" dirty="0">
              <a:effectLst/>
              <a:latin typeface="Arial" panose="020B0604020202020204" pitchFamily="34" charset="0"/>
              <a:ea typeface="SimSun" panose="02010600030101010101" pitchFamily="2" charset="-122"/>
            </a:endParaRPr>
          </a:p>
          <a:p>
            <a:pPr indent="450215" algn="just">
              <a:spcBef>
                <a:spcPts val="600"/>
              </a:spcBef>
              <a:spcAft>
                <a:spcPts val="600"/>
              </a:spcAft>
            </a:pP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xử</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phạt</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phạm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chính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vệ</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trong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lý</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ô </a:t>
            </a:r>
            <a:r>
              <a:rPr lang="en-US" sz="1800" dirty="0" err="1">
                <a:effectLst/>
                <a:latin typeface="Times New Roman" panose="02020603050405020304" pitchFamily="18" charset="0"/>
                <a:ea typeface="Times New Roman" panose="02020603050405020304" pitchFamily="18" charset="0"/>
              </a:rPr>
              <a:t>nhiễm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phân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hủy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nguyên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nhiên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liệu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hóa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chứa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ô </a:t>
            </a:r>
            <a:r>
              <a:rPr lang="en-US" sz="1800" dirty="0" err="1">
                <a:effectLst/>
                <a:latin typeface="Times New Roman" panose="02020603050405020304" pitchFamily="18" charset="0"/>
                <a:ea typeface="Times New Roman" panose="02020603050405020304" pitchFamily="18" charset="0"/>
              </a:rPr>
              <a:t>nhiễm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phân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hủy</a:t>
            </a:r>
            <a:r>
              <a:rPr lang="en-US" sz="1800" dirty="0">
                <a:effectLst/>
                <a:latin typeface="Times New Roman" panose="02020603050405020304" pitchFamily="18" charset="0"/>
                <a:ea typeface="Times New Roman" panose="02020603050405020304" pitchFamily="18" charset="0"/>
              </a:rPr>
              <a:t>; </a:t>
            </a:r>
          </a:p>
          <a:p>
            <a:pPr indent="450215" algn="just">
              <a:spcBef>
                <a:spcPts val="600"/>
              </a:spcBef>
              <a:spcAft>
                <a:spcPts val="600"/>
              </a:spcAft>
            </a:pPr>
            <a:r>
              <a:rPr lang="en-US" dirty="0">
                <a:latin typeface="Times New Roman" panose="02020603050405020304" pitchFamily="18" charset="0"/>
                <a:ea typeface="Times New Roman" panose="02020603050405020304" pitchFamily="18" charset="0"/>
              </a:rPr>
              <a:t>V</a:t>
            </a:r>
            <a:r>
              <a:rPr lang="en-US" sz="1800" dirty="0">
                <a:effectLst/>
                <a:latin typeface="Times New Roman" panose="02020603050405020304" pitchFamily="18" charset="0"/>
                <a:ea typeface="Times New Roman" panose="02020603050405020304" pitchFamily="18" charset="0"/>
              </a:rPr>
              <a:t>i </a:t>
            </a:r>
            <a:r>
              <a:rPr lang="en-US" sz="1800" dirty="0" err="1">
                <a:effectLst/>
                <a:latin typeface="Times New Roman" panose="02020603050405020304" pitchFamily="18" charset="0"/>
                <a:ea typeface="Times New Roman" panose="02020603050405020304" pitchFamily="18" charset="0"/>
              </a:rPr>
              <a:t>phạm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trách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nhiệm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tái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chế</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gom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xử</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lý</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thải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tổ </a:t>
            </a:r>
            <a:r>
              <a:rPr lang="en-US" sz="1800" dirty="0" err="1">
                <a:effectLst/>
                <a:latin typeface="Times New Roman" panose="02020603050405020304" pitchFamily="18" charset="0"/>
                <a:ea typeface="Times New Roman" panose="02020603050405020304" pitchFamily="18" charset="0"/>
              </a:rPr>
              <a:t>chức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nhân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xuất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nhập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khẩu</a:t>
            </a:r>
            <a:r>
              <a:rPr lang="en-US" sz="1800" dirty="0">
                <a:effectLst/>
                <a:latin typeface="Times New Roman" panose="02020603050405020304" pitchFamily="18" charset="0"/>
                <a:ea typeface="Times New Roman" panose="02020603050405020304" pitchFamily="18" charset="0"/>
              </a:rPr>
              <a:t>; </a:t>
            </a:r>
          </a:p>
          <a:p>
            <a:pPr indent="450215" algn="just">
              <a:spcBef>
                <a:spcPts val="600"/>
              </a:spcBef>
              <a:spcAft>
                <a:spcPts val="600"/>
              </a:spcAft>
            </a:pPr>
            <a:r>
              <a:rPr lang="en-US" dirty="0">
                <a:latin typeface="Times New Roman" panose="02020603050405020304" pitchFamily="18" charset="0"/>
                <a:ea typeface="SimSun" panose="02010600030101010101" pitchFamily="2" charset="-122"/>
              </a:rPr>
              <a:t>V</a:t>
            </a:r>
            <a:r>
              <a:rPr lang="en-US" sz="1800" dirty="0">
                <a:effectLst/>
                <a:latin typeface="Times New Roman" panose="02020603050405020304" pitchFamily="18" charset="0"/>
                <a:ea typeface="SimSun" panose="02010600030101010101" pitchFamily="2" charset="-122"/>
              </a:rPr>
              <a:t>i </a:t>
            </a:r>
            <a:r>
              <a:rPr lang="en-US" sz="1800" dirty="0" err="1">
                <a:effectLst/>
                <a:latin typeface="Times New Roman" panose="02020603050405020304" pitchFamily="18" charset="0"/>
                <a:ea typeface="SimSun" panose="02010600030101010101" pitchFamily="2" charset="-122"/>
              </a:rPr>
              <a:t>phạm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về</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giảm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nhẹ</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phát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thải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khí</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nhà</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kính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phạm</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về</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bảo</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vệ</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tầng</a:t>
            </a:r>
            <a:r>
              <a:rPr lang="en-US" sz="1800" dirty="0">
                <a:effectLst/>
                <a:latin typeface="Times New Roman" panose="02020603050405020304" pitchFamily="18" charset="0"/>
                <a:ea typeface="SimSun" panose="02010600030101010101" pitchFamily="2" charset="-122"/>
              </a:rPr>
              <a:t> ô-</a:t>
            </a:r>
            <a:r>
              <a:rPr lang="en-US" sz="1800" dirty="0" err="1">
                <a:effectLst/>
                <a:latin typeface="Times New Roman" panose="02020603050405020304" pitchFamily="18" charset="0"/>
                <a:ea typeface="SimSun" panose="02010600030101010101" pitchFamily="2" charset="-122"/>
              </a:rPr>
              <a:t>dôn</a:t>
            </a:r>
            <a:r>
              <a:rPr lang="en-US" dirty="0">
                <a:latin typeface="Times New Roman" panose="02020603050405020304" pitchFamily="18" charset="0"/>
                <a:ea typeface="SimSun" panose="02010600030101010101" pitchFamily="2" charset="-122"/>
              </a:rPr>
              <a:t>;</a:t>
            </a:r>
            <a:endParaRPr lang="en-US" sz="1800" dirty="0">
              <a:effectLst/>
              <a:latin typeface="Times New Roman" panose="02020603050405020304" pitchFamily="18" charset="0"/>
              <a:ea typeface="SimSun" panose="02010600030101010101" pitchFamily="2" charset="-122"/>
            </a:endParaRPr>
          </a:p>
          <a:p>
            <a:pPr indent="450215" algn="just">
              <a:spcBef>
                <a:spcPts val="600"/>
              </a:spcBef>
              <a:spcAft>
                <a:spcPts val="600"/>
              </a:spcAft>
            </a:pPr>
            <a:r>
              <a:rPr lang="en-US" dirty="0">
                <a:latin typeface="Times New Roman" panose="02020603050405020304" pitchFamily="18" charset="0"/>
                <a:ea typeface="SimSun" panose="02010600030101010101" pitchFamily="2" charset="-122"/>
              </a:rPr>
              <a:t>Vi </a:t>
            </a:r>
            <a:r>
              <a:rPr lang="en-US" dirty="0" err="1">
                <a:latin typeface="Times New Roman" panose="02020603050405020304" pitchFamily="18" charset="0"/>
                <a:ea typeface="SimSun" panose="02010600030101010101" pitchFamily="2" charset="-122"/>
              </a:rPr>
              <a:t>phạm</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các</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quy</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định</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về</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quản</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lý</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bảo</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vệ</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môi</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trường</a:t>
            </a:r>
            <a:r>
              <a:rPr lang="en-US" dirty="0">
                <a:latin typeface="Times New Roman" panose="02020603050405020304" pitchFamily="18" charset="0"/>
                <a:ea typeface="SimSun" panose="02010600030101010101" pitchFamily="2" charset="-122"/>
              </a:rPr>
              <a:t> di </a:t>
            </a:r>
            <a:r>
              <a:rPr lang="en-US" dirty="0" err="1">
                <a:latin typeface="Times New Roman" panose="02020603050405020304" pitchFamily="18" charset="0"/>
                <a:ea typeface="SimSun" panose="02010600030101010101" pitchFamily="2" charset="-122"/>
              </a:rPr>
              <a:t>sản</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thiên</a:t>
            </a:r>
            <a:r>
              <a:rPr lang="en-US" dirty="0">
                <a:latin typeface="Times New Roman" panose="02020603050405020304" pitchFamily="18" charset="0"/>
                <a:ea typeface="SimSun" panose="02010600030101010101" pitchFamily="2" charset="-122"/>
              </a:rPr>
              <a:t> </a:t>
            </a:r>
            <a:r>
              <a:rPr lang="en-US" dirty="0" err="1">
                <a:latin typeface="Times New Roman" panose="02020603050405020304" pitchFamily="18" charset="0"/>
                <a:ea typeface="SimSun" panose="02010600030101010101" pitchFamily="2" charset="-122"/>
              </a:rPr>
              <a:t>nhiên</a:t>
            </a:r>
            <a:r>
              <a:rPr lang="en-US" dirty="0">
                <a:latin typeface="Times New Roman" panose="02020603050405020304" pitchFamily="18" charset="0"/>
                <a:ea typeface="SimSun" panose="02010600030101010101" pitchFamily="2" charset="-122"/>
              </a:rPr>
              <a:t>; </a:t>
            </a:r>
            <a:r>
              <a:rPr lang="vi-VN" sz="1800" dirty="0">
                <a:effectLst/>
                <a:latin typeface="Times New Roman" panose="02020603050405020304" pitchFamily="18" charset="0"/>
                <a:ea typeface="Times New Roman" panose="02020603050405020304" pitchFamily="18" charset="0"/>
              </a:rPr>
              <a:t>Vi phạm quy định về chi trả dịch vụ hệ sinh thái tự nhiên;</a:t>
            </a:r>
            <a:endParaRPr lang="en-US" sz="1800" dirty="0">
              <a:effectLst/>
              <a:latin typeface="Times New Roman" panose="02020603050405020304" pitchFamily="18" charset="0"/>
              <a:ea typeface="SimSun" panose="02010600030101010101" pitchFamily="2" charset="-122"/>
            </a:endParaRPr>
          </a:p>
          <a:p>
            <a:pPr indent="450215" algn="just">
              <a:spcBef>
                <a:spcPts val="600"/>
              </a:spcBef>
              <a:spcAft>
                <a:spcPts val="600"/>
              </a:spcAft>
            </a:pP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hành</a:t>
            </a:r>
            <a:r>
              <a:rPr lang="en-US" sz="1800" dirty="0">
                <a:effectLst/>
                <a:latin typeface="Times New Roman" panose="02020603050405020304" pitchFamily="18" charset="0"/>
                <a:ea typeface="SimSun" panose="02010600030101010101" pitchFamily="2" charset="-122"/>
              </a:rPr>
              <a:t> vi </a:t>
            </a:r>
            <a:r>
              <a:rPr lang="en-US" sz="1800" dirty="0" err="1">
                <a:effectLst/>
                <a:latin typeface="Times New Roman" panose="02020603050405020304" pitchFamily="18" charset="0"/>
                <a:ea typeface="SimSun" panose="02010600030101010101" pitchFamily="2" charset="-122"/>
              </a:rPr>
              <a:t>mới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tại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các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Điều</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này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được</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căn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cứ</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theo</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tại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Luật</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Bảo</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vệ</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môi</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trường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và</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Nghị</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Thông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tư</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hướng</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dẫn</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quy</a:t>
            </a:r>
            <a:r>
              <a:rPr lang="en-US" sz="1800" dirty="0">
                <a:effectLst/>
                <a:latin typeface="Times New Roman" panose="02020603050405020304" pitchFamily="18" charset="0"/>
                <a:ea typeface="SimSun" panose="02010600030101010101" pitchFamily="2" charset="-122"/>
              </a:rPr>
              <a:t> </a:t>
            </a:r>
            <a:r>
              <a:rPr lang="en-US" sz="1800" dirty="0" err="1">
                <a:effectLst/>
                <a:latin typeface="Times New Roman" panose="02020603050405020304" pitchFamily="18" charset="0"/>
                <a:ea typeface="SimSun" panose="02010600030101010101" pitchFamily="2" charset="-122"/>
              </a:rPr>
              <a:t>định</a:t>
            </a:r>
            <a:r>
              <a:rPr lang="en-US" sz="1800" dirty="0">
                <a:effectLst/>
                <a:latin typeface="Times New Roman" panose="02020603050405020304" pitchFamily="18" charset="0"/>
                <a:ea typeface="SimSun" panose="02010600030101010101" pitchFamily="2" charset="-122"/>
              </a:rPr>
              <a:t> chi </a:t>
            </a:r>
            <a:r>
              <a:rPr lang="en-US" sz="1800" dirty="0" err="1">
                <a:effectLst/>
                <a:latin typeface="Times New Roman" panose="02020603050405020304" pitchFamily="18" charset="0"/>
                <a:ea typeface="SimSun" panose="02010600030101010101" pitchFamily="2" charset="-122"/>
              </a:rPr>
              <a:t>tiết</a:t>
            </a:r>
            <a:r>
              <a:rPr lang="en-US" sz="1800" dirty="0">
                <a:effectLst/>
                <a:latin typeface="Times New Roman" panose="02020603050405020304" pitchFamily="18" charset="0"/>
                <a:ea typeface="SimSun" panose="02010600030101010101" pitchFamily="2" charset="-122"/>
              </a:rPr>
              <a:t>.</a:t>
            </a:r>
            <a:endParaRPr lang="vi-VN" sz="1800" dirty="0">
              <a:effectLst/>
              <a:latin typeface="Arial" panose="020B0604020202020204" pitchFamily="34" charset="0"/>
              <a:ea typeface="SimSun" panose="02010600030101010101" pitchFamily="2" charset="-122"/>
            </a:endParaRPr>
          </a:p>
          <a:p>
            <a:pPr marL="0" lvl="0" indent="450850" defTabSz="914400" eaLnBrk="0" fontAlgn="base" hangingPunct="0">
              <a:spcBef>
                <a:spcPct val="0"/>
              </a:spcBef>
              <a:spcAft>
                <a:spcPct val="0"/>
              </a:spcAft>
              <a:buClrTx/>
              <a:buSzTx/>
              <a:buNone/>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8817686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09599" y="609600"/>
            <a:ext cx="6629402" cy="990600"/>
          </a:xfrm>
        </p:spPr>
        <p:txBody>
          <a:bodyPr>
            <a:normAutofit/>
          </a:bodyPr>
          <a:lstStyle/>
          <a:p>
            <a:pPr algn="ctr"/>
            <a:r>
              <a:rPr lang="en-US" sz="3600" b="1" dirty="0" err="1">
                <a:effectLst/>
                <a:latin typeface="Times New Roman" panose="02020603050405020304" pitchFamily="18" charset="0"/>
                <a:ea typeface="SimSun" panose="02010600030101010101" pitchFamily="2" charset="-122"/>
              </a:rPr>
              <a:t>Quy</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chuyển</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tiếp</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C5926CB5-AC7D-DAEF-175F-ED1E4C769CC8}"/>
              </a:ext>
            </a:extLst>
          </p:cNvPr>
          <p:cNvSpPr>
            <a:spLocks noGrp="1"/>
          </p:cNvSpPr>
          <p:nvPr>
            <p:ph type="sldNum" sz="quarter" idx="12"/>
          </p:nvPr>
        </p:nvSpPr>
        <p:spPr/>
        <p:txBody>
          <a:bodyPr/>
          <a:lstStyle/>
          <a:p>
            <a:fld id="{B6F15528-21DE-4FAA-801E-634DDDAF4B2B}" type="slidenum">
              <a:rPr lang="en-US" smtClean="0"/>
              <a:pPr/>
              <a:t>43</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524000"/>
            <a:ext cx="6934200" cy="48148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600"/>
              </a:spcBef>
              <a:spcAft>
                <a:spcPts val="600"/>
              </a:spcAft>
              <a:buNone/>
            </a:pPr>
            <a:endParaRPr lang="vi-VN" sz="1600" dirty="0">
              <a:effectLst/>
              <a:latin typeface="Arial" panose="020B0604020202020204" pitchFamily="34" charset="0"/>
              <a:ea typeface="SimSun" panose="02010600030101010101" pitchFamily="2" charset="-122"/>
            </a:endParaRPr>
          </a:p>
          <a:p>
            <a:pPr defTabSz="914400" eaLnBrk="0" fontAlgn="base" hangingPunct="0">
              <a:spcBef>
                <a:spcPct val="0"/>
              </a:spcBef>
              <a:spcAft>
                <a:spcPct val="0"/>
              </a:spcAft>
              <a:buClrTx/>
              <a:buSzTx/>
            </a:pPr>
            <a:r>
              <a:rPr lang="vi-VN" dirty="0">
                <a:solidFill>
                  <a:schemeClr val="tx1"/>
                </a:solidFill>
                <a:latin typeface="Times New Roman" panose="02020603050405020304" pitchFamily="18" charset="0"/>
                <a:ea typeface="Times New Roman" panose="02020603050405020304" pitchFamily="18" charset="0"/>
              </a:rPr>
              <a:t>Quy định chuyển tiếp: </a:t>
            </a:r>
          </a:p>
          <a:p>
            <a:pPr indent="450215" algn="just">
              <a:lnSpc>
                <a:spcPct val="115000"/>
              </a:lnSpc>
              <a:spcBef>
                <a:spcPts val="600"/>
              </a:spcBef>
              <a:spcAft>
                <a:spcPts val="600"/>
              </a:spcAft>
            </a:pPr>
            <a:r>
              <a:rPr lang="vi-VN" sz="1800" dirty="0">
                <a:effectLst/>
                <a:latin typeface="Times New Roman" panose="02020603050405020304" pitchFamily="18" charset="0"/>
                <a:ea typeface="Times New Roman" panose="02020603050405020304" pitchFamily="18" charset="0"/>
              </a:rPr>
              <a:t>1. Các hành vi vi phạm hành chính về bảo vệ môi trường xảy ra trước ngày Nghị định này có hiệu lực mà bị phát hiện hoặc xem xét ra quyết định xử phạt khi Nghị định này đã có hiệu lực thì xử phạt theo Nghị định số 155/2016/NĐ-CP; Nghị định số 55/2021/NĐ-CP, trừ trường hợp Nghị định này không quy định trách nhiệm pháp lý hoặc quy định trách nhiệm pháp lý nhẹ hơn đối với hành v</a:t>
            </a:r>
            <a:r>
              <a:rPr lang="en-US" sz="1800" dirty="0" err="1">
                <a:effectLst/>
                <a:latin typeface="Times New Roman" panose="02020603050405020304" pitchFamily="18" charset="0"/>
                <a:ea typeface="Times New Roman" panose="02020603050405020304" pitchFamily="18" charset="0"/>
              </a:rPr>
              <a:t>i</a:t>
            </a:r>
            <a:r>
              <a:rPr lang="vi-VN" sz="1800" dirty="0">
                <a:effectLst/>
                <a:latin typeface="Times New Roman" panose="02020603050405020304" pitchFamily="18" charset="0"/>
                <a:ea typeface="Times New Roman" panose="02020603050405020304" pitchFamily="18" charset="0"/>
              </a:rPr>
              <a:t> xảy ra thì áp dụng Nghị định này.</a:t>
            </a:r>
            <a:endParaRPr lang="vi-VN" sz="1800" dirty="0">
              <a:effectLst/>
              <a:latin typeface="Calibri" panose="020F0502020204030204" pitchFamily="34" charset="0"/>
              <a:ea typeface="Calibri" panose="020F0502020204030204" pitchFamily="34" charset="0"/>
            </a:endParaRPr>
          </a:p>
          <a:p>
            <a:pPr indent="450215" algn="just">
              <a:lnSpc>
                <a:spcPct val="115000"/>
              </a:lnSpc>
              <a:spcBef>
                <a:spcPts val="600"/>
              </a:spcBef>
              <a:spcAft>
                <a:spcPts val="600"/>
              </a:spcAft>
            </a:pPr>
            <a:r>
              <a:rPr lang="en-US" sz="1800" dirty="0">
                <a:effectLst/>
                <a:latin typeface="Times New Roman" panose="02020603050405020304" pitchFamily="18" charset="0"/>
                <a:ea typeface="Times New Roman" panose="02020603050405020304" pitchFamily="18" charset="0"/>
              </a:rPr>
              <a:t>2. </a:t>
            </a:r>
            <a:r>
              <a:rPr lang="en-US" sz="1800" dirty="0" err="1">
                <a:effectLst/>
                <a:latin typeface="Times New Roman" panose="02020603050405020304" pitchFamily="18" charset="0"/>
                <a:ea typeface="Times New Roman" panose="02020603050405020304" pitchFamily="18" charset="0"/>
              </a:rPr>
              <a:t>Quyết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đánh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được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phê</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duyệt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phê</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duyệt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kết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đánh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giá</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xem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xét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en-US" sz="1800" dirty="0" err="1">
                <a:effectLst/>
                <a:latin typeface="Times New Roman" panose="02020603050405020304" pitchFamily="18" charset="0"/>
                <a:ea typeface="Times New Roman" panose="02020603050405020304" pitchFamily="18" charset="0"/>
              </a:rPr>
              <a:t>vi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phạm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tại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Nghị</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này</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dirty="0">
              <a:solidFill>
                <a:schemeClr val="tx1"/>
              </a:solidFill>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4128555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1F8-7409-836D-DBCC-7C7EBB832529}"/>
              </a:ext>
            </a:extLst>
          </p:cNvPr>
          <p:cNvSpPr>
            <a:spLocks noGrp="1"/>
          </p:cNvSpPr>
          <p:nvPr>
            <p:ph type="title"/>
          </p:nvPr>
        </p:nvSpPr>
        <p:spPr>
          <a:xfrm>
            <a:off x="685800" y="519112"/>
            <a:ext cx="6629402" cy="990600"/>
          </a:xfrm>
        </p:spPr>
        <p:txBody>
          <a:bodyPr>
            <a:normAutofit/>
          </a:bodyPr>
          <a:lstStyle/>
          <a:p>
            <a:pPr algn="ctr"/>
            <a:r>
              <a:rPr lang="en-US" sz="3600" b="1" dirty="0" err="1">
                <a:effectLst/>
                <a:latin typeface="Times New Roman" panose="02020603050405020304" pitchFamily="18" charset="0"/>
                <a:ea typeface="SimSun" panose="02010600030101010101" pitchFamily="2" charset="-122"/>
              </a:rPr>
              <a:t>Quy</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định</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chuyển</a:t>
            </a:r>
            <a:r>
              <a:rPr lang="en-US" sz="3600" b="1" dirty="0">
                <a:effectLst/>
                <a:latin typeface="Times New Roman" panose="02020603050405020304" pitchFamily="18" charset="0"/>
                <a:ea typeface="SimSun" panose="02010600030101010101" pitchFamily="2" charset="-122"/>
              </a:rPr>
              <a:t> </a:t>
            </a:r>
            <a:r>
              <a:rPr lang="en-US" sz="3600" b="1" dirty="0" err="1">
                <a:effectLst/>
                <a:latin typeface="Times New Roman" panose="02020603050405020304" pitchFamily="18" charset="0"/>
                <a:ea typeface="SimSun" panose="02010600030101010101" pitchFamily="2" charset="-122"/>
              </a:rPr>
              <a:t>tiếp</a:t>
            </a:r>
            <a:endParaRPr lang="vi-VN"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FDA87B40-92EA-3F0E-BDBA-D6459F36C5CD}"/>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3" name="Subtitle 2">
            <a:extLst>
              <a:ext uri="{FF2B5EF4-FFF2-40B4-BE49-F238E27FC236}">
                <a16:creationId xmlns:a16="http://schemas.microsoft.com/office/drawing/2014/main" id="{CCD86E18-A6FE-BFB9-9420-ADDD463D3D43}"/>
              </a:ext>
            </a:extLst>
          </p:cNvPr>
          <p:cNvSpPr txBox="1">
            <a:spLocks/>
          </p:cNvSpPr>
          <p:nvPr/>
        </p:nvSpPr>
        <p:spPr>
          <a:xfrm>
            <a:off x="762000" y="1752600"/>
            <a:ext cx="8229600" cy="45862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endParaRPr lang="en-US" altLang="ko-KR" sz="20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
        <p:nvSpPr>
          <p:cNvPr id="8" name="Subtitle 2">
            <a:extLst>
              <a:ext uri="{FF2B5EF4-FFF2-40B4-BE49-F238E27FC236}">
                <a16:creationId xmlns:a16="http://schemas.microsoft.com/office/drawing/2014/main" id="{37B01D13-4DAC-F1BF-7B60-2CAE27BDBD2F}"/>
              </a:ext>
            </a:extLst>
          </p:cNvPr>
          <p:cNvSpPr txBox="1">
            <a:spLocks/>
          </p:cNvSpPr>
          <p:nvPr/>
        </p:nvSpPr>
        <p:spPr>
          <a:xfrm>
            <a:off x="762000" y="1371600"/>
            <a:ext cx="6934200" cy="496728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450215" algn="just">
              <a:lnSpc>
                <a:spcPct val="115000"/>
              </a:lnSpc>
              <a:spcBef>
                <a:spcPts val="600"/>
              </a:spcBef>
              <a:spcAft>
                <a:spcPts val="600"/>
              </a:spcAft>
            </a:pPr>
            <a:r>
              <a:rPr lang="en-US" sz="1800" dirty="0">
                <a:effectLst/>
                <a:latin typeface="Times New Roman" panose="02020603050405020304" pitchFamily="18" charset="0"/>
                <a:ea typeface="Times New Roman" panose="02020603050405020304" pitchFamily="18" charset="0"/>
              </a:rPr>
              <a:t>3. </a:t>
            </a:r>
            <a:r>
              <a:rPr lang="en-US" sz="1800" dirty="0" err="1">
                <a:effectLst/>
                <a:latin typeface="Times New Roman" panose="02020603050405020304" pitchFamily="18" charset="0"/>
                <a:ea typeface="Times New Roman" panose="02020603050405020304" pitchFamily="18" charset="0"/>
              </a:rPr>
              <a:t>Giấy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phép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thành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phần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đã</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được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giấy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phép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xem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xét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en-US" sz="1800" dirty="0" err="1">
                <a:effectLst/>
                <a:latin typeface="Times New Roman" panose="02020603050405020304" pitchFamily="18" charset="0"/>
                <a:ea typeface="Times New Roman" panose="02020603050405020304" pitchFamily="18" charset="0"/>
              </a:rPr>
              <a:t>vi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phạm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tại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Nghị</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này</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indent="450215" algn="just">
              <a:lnSpc>
                <a:spcPct val="115000"/>
              </a:lnSpc>
              <a:spcBef>
                <a:spcPts val="600"/>
              </a:spcBef>
              <a:spcAft>
                <a:spcPts val="600"/>
              </a:spcAft>
            </a:pPr>
            <a:r>
              <a:rPr lang="en-US" sz="1800" dirty="0">
                <a:effectLst/>
                <a:latin typeface="Times New Roman" panose="02020603050405020304" pitchFamily="18" charset="0"/>
                <a:ea typeface="Times New Roman" panose="02020603050405020304" pitchFamily="18" charset="0"/>
              </a:rPr>
              <a:t>4. </a:t>
            </a:r>
            <a:r>
              <a:rPr lang="en-US" sz="1800" dirty="0" err="1">
                <a:effectLst/>
                <a:latin typeface="Times New Roman" panose="02020603050405020304" pitchFamily="18" charset="0"/>
                <a:ea typeface="Times New Roman" panose="02020603050405020304" pitchFamily="18" charset="0"/>
              </a:rPr>
              <a:t>Kế</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hoạch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vệ</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môi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được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nhận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bản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đương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khi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xem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xét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xác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vi </a:t>
            </a:r>
            <a:r>
              <a:rPr lang="en-US" sz="1800" dirty="0" err="1">
                <a:effectLst/>
                <a:latin typeface="Times New Roman" panose="02020603050405020304" pitchFamily="18" charset="0"/>
                <a:ea typeface="Times New Roman" panose="02020603050405020304" pitchFamily="18" charset="0"/>
              </a:rPr>
              <a:t>vi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phạm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tại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Nghị</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này</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indent="450215" algn="just">
              <a:lnSpc>
                <a:spcPct val="115000"/>
              </a:lnSpc>
              <a:spcBef>
                <a:spcPts val="600"/>
              </a:spcBef>
              <a:spcAft>
                <a:spcPts val="600"/>
              </a:spcAft>
            </a:pPr>
            <a:r>
              <a:rPr lang="en-US" sz="1800" dirty="0">
                <a:effectLst/>
                <a:latin typeface="Times New Roman" panose="02020603050405020304" pitchFamily="18" charset="0"/>
                <a:ea typeface="Times New Roman" panose="02020603050405020304" pitchFamily="18" charset="0"/>
              </a:rPr>
              <a:t>a) GPMT </a:t>
            </a:r>
            <a:r>
              <a:rPr lang="en-US" sz="1800" dirty="0" err="1">
                <a:effectLst/>
                <a:latin typeface="Times New Roman" panose="02020603050405020304" pitchFamily="18" charset="0"/>
                <a:ea typeface="Times New Roman" panose="02020603050405020304" pitchFamily="18" charset="0"/>
              </a:rPr>
              <a:t>thuộc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quyền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UBND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tỉnh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trong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hợp</a:t>
            </a:r>
            <a:r>
              <a:rPr lang="en-US" sz="1800" dirty="0">
                <a:effectLst/>
                <a:latin typeface="Times New Roman" panose="02020603050405020304" pitchFamily="18" charset="0"/>
                <a:ea typeface="Times New Roman" panose="02020603050405020304" pitchFamily="18" charset="0"/>
              </a:rPr>
              <a:t> KHMT </a:t>
            </a:r>
            <a:r>
              <a:rPr lang="en-US" sz="1800" dirty="0" err="1">
                <a:effectLst/>
                <a:latin typeface="Times New Roman" panose="02020603050405020304" pitchFamily="18" charset="0"/>
                <a:ea typeface="Times New Roman" panose="02020603050405020304" pitchFamily="18" charset="0"/>
              </a:rPr>
              <a:t>thuộc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quyền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CQCM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BVMT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tỉnh</a:t>
            </a:r>
            <a:r>
              <a:rPr lang="en-US" sz="1800" dirty="0">
                <a:effectLst/>
                <a:latin typeface="Times New Roman" panose="02020603050405020304" pitchFamily="18" charset="0"/>
                <a:ea typeface="Times New Roman" panose="02020603050405020304" pitchFamily="18" charset="0"/>
              </a:rPr>
              <a:t>;</a:t>
            </a:r>
          </a:p>
          <a:p>
            <a:pPr indent="450215" algn="just">
              <a:lnSpc>
                <a:spcPct val="115000"/>
              </a:lnSpc>
              <a:spcBef>
                <a:spcPts val="600"/>
              </a:spcBef>
              <a:spcAft>
                <a:spcPts val="600"/>
              </a:spcAft>
            </a:pPr>
            <a:r>
              <a:rPr lang="en-US" dirty="0">
                <a:latin typeface="Times New Roman" panose="02020603050405020304" pitchFamily="18" charset="0"/>
                <a:ea typeface="Times New Roman" panose="02020603050405020304" pitchFamily="18" charset="0"/>
              </a:rPr>
              <a:t>b) </a:t>
            </a:r>
            <a:r>
              <a:rPr lang="en-US" sz="1800" dirty="0">
                <a:effectLst/>
                <a:latin typeface="Times New Roman" panose="02020603050405020304" pitchFamily="18" charset="0"/>
                <a:ea typeface="Times New Roman" panose="02020603050405020304" pitchFamily="18" charset="0"/>
              </a:rPr>
              <a:t>GPMT </a:t>
            </a:r>
            <a:r>
              <a:rPr lang="en-US" sz="1800" dirty="0" err="1">
                <a:effectLst/>
                <a:latin typeface="Times New Roman" panose="02020603050405020304" pitchFamily="18" charset="0"/>
                <a:ea typeface="Times New Roman" panose="02020603050405020304" pitchFamily="18" charset="0"/>
              </a:rPr>
              <a:t>thuộc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quyền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UBND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huyện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trong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trường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hợp</a:t>
            </a:r>
            <a:r>
              <a:rPr lang="en-US" sz="1800" dirty="0">
                <a:effectLst/>
                <a:latin typeface="Times New Roman" panose="02020603050405020304" pitchFamily="18" charset="0"/>
                <a:ea typeface="Times New Roman" panose="02020603050405020304" pitchFamily="18" charset="0"/>
              </a:rPr>
              <a:t> KHMT </a:t>
            </a:r>
            <a:r>
              <a:rPr lang="en-US" sz="1800" dirty="0" err="1">
                <a:effectLst/>
                <a:latin typeface="Times New Roman" panose="02020603050405020304" pitchFamily="18" charset="0"/>
                <a:ea typeface="Times New Roman" panose="02020603050405020304" pitchFamily="18" charset="0"/>
              </a:rPr>
              <a:t>thuộc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thẩm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quyền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rPr>
              <a:t> CQCM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BVMT </a:t>
            </a:r>
            <a:r>
              <a:rPr lang="en-US" sz="1800" dirty="0" err="1">
                <a:effectLst/>
                <a:latin typeface="Times New Roman" panose="02020603050405020304" pitchFamily="18" charset="0"/>
                <a:ea typeface="Times New Roman" panose="02020603050405020304" pitchFamily="18" charset="0"/>
              </a:rPr>
              <a:t>cấp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huyện</a:t>
            </a:r>
            <a:r>
              <a:rPr lang="en-US" sz="1800" dirty="0">
                <a:effectLst/>
                <a:latin typeface="Times New Roman" panose="02020603050405020304" pitchFamily="18" charset="0"/>
                <a:ea typeface="Times New Roman" panose="02020603050405020304" pitchFamily="18" charset="0"/>
              </a:rPr>
              <a:t>;</a:t>
            </a: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sz="1800" dirty="0">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vi-VN" dirty="0">
              <a:solidFill>
                <a:schemeClr val="tx1"/>
              </a:solidFill>
              <a:effectLst/>
              <a:latin typeface="Calibri" panose="020F0502020204030204" pitchFamily="34" charset="0"/>
              <a:ea typeface="Calibri" panose="020F0502020204030204" pitchFamily="34" charset="0"/>
            </a:endParaRPr>
          </a:p>
          <a:p>
            <a:pPr defTabSz="914400" eaLnBrk="0" fontAlgn="base" hangingPunct="0">
              <a:spcBef>
                <a:spcPct val="0"/>
              </a:spcBef>
              <a:spcAft>
                <a:spcPct val="0"/>
              </a:spcAft>
              <a:buClrTx/>
              <a:buSzTx/>
            </a:pPr>
            <a:endParaRPr lang="en-US" altLang="ko-KR" sz="1600" dirty="0">
              <a:solidFill>
                <a:schemeClr val="tx1"/>
              </a:solidFill>
              <a:latin typeface="Times New Roman" panose="02020603050405020304" pitchFamily="18" charset="0"/>
              <a:ea typeface="굴림" panose="020B0600000101010101" pitchFamily="34" charset="-127"/>
              <a:cs typeface="Times New Roman" panose="02020603050405020304" pitchFamily="18" charset="0"/>
            </a:endParaRPr>
          </a:p>
        </p:txBody>
      </p:sp>
    </p:spTree>
    <p:extLst>
      <p:ext uri="{BB962C8B-B14F-4D97-AF65-F5344CB8AC3E}">
        <p14:creationId xmlns:p14="http://schemas.microsoft.com/office/powerpoint/2010/main" val="1857709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DF22-340A-48AC-5DA7-DBE8C4A76A8D}"/>
              </a:ext>
            </a:extLst>
          </p:cNvPr>
          <p:cNvSpPr>
            <a:spLocks noGrp="1"/>
          </p:cNvSpPr>
          <p:nvPr>
            <p:ph type="title"/>
          </p:nvPr>
        </p:nvSpPr>
        <p:spPr>
          <a:xfrm>
            <a:off x="609600" y="2209800"/>
            <a:ext cx="6629401" cy="2286000"/>
          </a:xfrm>
          <a:solidFill>
            <a:schemeClr val="bg1"/>
          </a:solidFill>
        </p:spPr>
        <p:txBody>
          <a:bodyPr>
            <a:normAutofit fontScale="90000"/>
          </a:bodyPr>
          <a:lstStyle/>
          <a:p>
            <a:pPr algn="ctr"/>
            <a:r>
              <a:rPr lang="en-US" b="1" dirty="0">
                <a:latin typeface="Times New Roman" panose="02020603050405020304" pitchFamily="18" charset="0"/>
                <a:cs typeface="Times New Roman" panose="02020603050405020304" pitchFamily="18" charset="0"/>
              </a:rPr>
              <a:t>PHẦN III: </a:t>
            </a:r>
            <a:br>
              <a:rPr lang="en-US" dirty="0">
                <a:latin typeface="Times New Roman" panose="02020603050405020304" pitchFamily="18" charset="0"/>
                <a:cs typeface="Times New Roman" panose="02020603050405020304" pitchFamily="18" charset="0"/>
              </a:rPr>
            </a:br>
            <a:r>
              <a:rPr lang="en-US" sz="3600" b="1" kern="1200" dirty="0">
                <a:solidFill>
                  <a:srgbClr val="92D050"/>
                </a:solidFill>
                <a:latin typeface="Times New Roman" panose="02020603050405020304" pitchFamily="18" charset="0"/>
                <a:ea typeface="+mn-ea"/>
                <a:cs typeface="Times New Roman" panose="02020603050405020304" pitchFamily="18" charset="0"/>
              </a:rPr>
              <a:t>Th</a:t>
            </a:r>
            <a:r>
              <a:rPr lang="vi-VN" sz="3600" b="1" kern="1200" dirty="0">
                <a:solidFill>
                  <a:srgbClr val="92D050"/>
                </a:solidFill>
                <a:latin typeface="Times New Roman" panose="02020603050405020304" pitchFamily="18" charset="0"/>
                <a:ea typeface="+mn-ea"/>
                <a:cs typeface="Times New Roman" panose="02020603050405020304" pitchFamily="18" charset="0"/>
              </a:rPr>
              <a:t>ảo luận</a:t>
            </a:r>
            <a:br>
              <a:rPr lang="vi-VN" sz="3600" b="1" kern="1200" dirty="0">
                <a:solidFill>
                  <a:srgbClr val="92D050"/>
                </a:solidFill>
                <a:latin typeface="Times New Roman" panose="02020603050405020304" pitchFamily="18" charset="0"/>
                <a:ea typeface="+mn-ea"/>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vi-VN" b="1" dirty="0">
                <a:latin typeface="Times New Roman" panose="02020603050405020304" pitchFamily="18" charset="0"/>
                <a:cs typeface="Times New Roman" panose="02020603050405020304" pitchFamily="18" charset="0"/>
              </a:rPr>
            </a:br>
            <a:endParaRPr lang="vi-VN" b="1"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2BD81B50-DAF1-7A47-847D-6F9B0B7F543F}"/>
              </a:ext>
            </a:extLst>
          </p:cNvPr>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938148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676400"/>
            <a:ext cx="6400800" cy="3474720"/>
          </a:xfrm>
        </p:spPr>
        <p:txBody>
          <a:bodyPr>
            <a:normAutofit/>
          </a:bodyPr>
          <a:lstStyle/>
          <a:p>
            <a:pPr marL="45720" indent="0" algn="ctr">
              <a:buNone/>
            </a:pPr>
            <a:r>
              <a:rPr lang="en-US" sz="3600" b="1" dirty="0">
                <a:solidFill>
                  <a:srgbClr val="0000CC"/>
                </a:solidFill>
                <a:latin typeface="Times New Roman" pitchFamily="18" charset="0"/>
                <a:cs typeface="Times New Roman" pitchFamily="18" charset="0"/>
              </a:rPr>
              <a:t>TRÂN TRỌNG CẢM ƠN!</a:t>
            </a:r>
          </a:p>
        </p:txBody>
      </p:sp>
      <p:sp>
        <p:nvSpPr>
          <p:cNvPr id="6" name="Slide Number Placeholder 5">
            <a:extLst>
              <a:ext uri="{FF2B5EF4-FFF2-40B4-BE49-F238E27FC236}">
                <a16:creationId xmlns:a16="http://schemas.microsoft.com/office/drawing/2014/main" id="{5753D729-CD2D-A187-ADE1-8988D17445EA}"/>
              </a:ext>
            </a:extLst>
          </p:cNvPr>
          <p:cNvSpPr>
            <a:spLocks noGrp="1"/>
          </p:cNvSpPr>
          <p:nvPr>
            <p:ph type="sldNum" sz="quarter" idx="12"/>
          </p:nvPr>
        </p:nvSpPr>
        <p:spPr/>
        <p:txBody>
          <a:bodyPr/>
          <a:lstStyle/>
          <a:p>
            <a:fld id="{B6F15528-21DE-4FAA-801E-634DDDAF4B2B}" type="slidenum">
              <a:rPr lang="en-US" smtClean="0"/>
              <a:pPr/>
              <a:t>46</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437644"/>
            <a:ext cx="7772400" cy="2265579"/>
          </a:xfrm>
          <a:prstGeom prst="rect">
            <a:avLst/>
          </a:prstGeom>
        </p:spPr>
      </p:pic>
    </p:spTree>
    <p:extLst>
      <p:ext uri="{BB962C8B-B14F-4D97-AF65-F5344CB8AC3E}">
        <p14:creationId xmlns:p14="http://schemas.microsoft.com/office/powerpoint/2010/main" val="3943992244"/>
      </p:ext>
    </p:extLst>
  </p:cSld>
  <p:clrMapOvr>
    <a:masterClrMapping/>
  </p:clrMapOvr>
  <p:transition spd="slow">
    <p:wheel spokes="1"/>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26084579F570BB4A92F084D93C888CCF" ma:contentTypeVersion="1" ma:contentTypeDescription="Tải lên hình ảnh hoặc ảnh chụp." ma:contentTypeScope="" ma:versionID="4790ff9c8b0011c8f21eded4da48ecaa">
  <xsd:schema xmlns:xsd="http://www.w3.org/2001/XMLSchema" xmlns:p="http://schemas.microsoft.com/office/2006/metadata/properties" xmlns:ns1="http://schemas.microsoft.com/sharepoint/v3" xmlns:ns2="63f82c29-fac6-496d-be17-7989c11b8557" targetNamespace="http://schemas.microsoft.com/office/2006/metadata/properties" ma:root="true" ma:fieldsID="69ef5e373fd5d5056ce25cb9e4d851af" ns1:_="" ns2:_="">
    <xsd:import namespace="http://schemas.microsoft.com/sharepoint/v3"/>
    <xsd:import namespace="63f82c29-fac6-496d-be17-7989c11b8557"/>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63f82c29-fac6-496d-be17-7989c11b8557"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h_x1ecd_n_x0020_h_x00ec_nh xmlns="63f82c29-fac6-496d-be17-7989c11b8557" xsi:nil="true"/>
    <ImageCreateDate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5CD42C74-50D6-4C77-B6C2-02AF5E8D90BC}"/>
</file>

<file path=customXml/itemProps2.xml><?xml version="1.0" encoding="utf-8"?>
<ds:datastoreItem xmlns:ds="http://schemas.openxmlformats.org/officeDocument/2006/customXml" ds:itemID="{4B25D798-1773-44B2-96C0-2E9042C8F2C0}"/>
</file>

<file path=customXml/itemProps3.xml><?xml version="1.0" encoding="utf-8"?>
<ds:datastoreItem xmlns:ds="http://schemas.openxmlformats.org/officeDocument/2006/customXml" ds:itemID="{60E08A71-F579-40E0-AAF6-48AD30115BE2}"/>
</file>

<file path=docProps/app.xml><?xml version="1.0" encoding="utf-8"?>
<Properties xmlns="http://schemas.openxmlformats.org/officeDocument/2006/extended-properties" xmlns:vt="http://schemas.openxmlformats.org/officeDocument/2006/docPropsVTypes">
  <Template>Facet</Template>
  <TotalTime>7385</TotalTime>
  <Words>7946</Words>
  <Application>Microsoft Office PowerPoint</Application>
  <PresentationFormat>On-screen Show (4:3)</PresentationFormat>
  <Paragraphs>275</Paragraphs>
  <Slides>46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Times New Roman</vt:lpstr>
      <vt:lpstr>Trebuchet MS</vt:lpstr>
      <vt:lpstr>Wingdings</vt:lpstr>
      <vt:lpstr>Wingdings 3</vt:lpstr>
      <vt:lpstr>Facet</vt:lpstr>
      <vt:lpstr>CHUYÊN ĐỀ GIỚI THIỆU CÁC QUY ĐỊNH VỀ XỬ PHẠT  VI PHẠM HÀNH CHÍNH TRONG LĨNH VỰC  BẢO VỆ MÔI TRƯỜNG</vt:lpstr>
      <vt:lpstr>NỘI DUNG TRAO ĐỔI </vt:lpstr>
      <vt:lpstr>PHẦN I:  NHỮNG ĐIỂM MỚI CẦN LƯU Ý VỀ XPVPHC TẠI LUẬT XỬ LÝ VI PHẠM HÀNH CHÍNH SỬA ĐỔI NĂM 2020    </vt:lpstr>
      <vt:lpstr>Văn bản quy định chung về XPVPHC</vt:lpstr>
      <vt:lpstr>Về thời hạn lập Biên bản vi phạm hành chính</vt:lpstr>
      <vt:lpstr>Về địa điểm lập Biên bản vi phạm hành chính</vt:lpstr>
      <vt:lpstr>Về thời hạn ban hành Quyết định XPVPHC (Điều 66 Luật XLVPHC)</vt:lpstr>
      <vt:lpstr>Một số lưu ý khác </vt:lpstr>
      <vt:lpstr>PHẦN II:  NHỮNG ĐIỂM MỚI VỀ XỬ PHẠT VI PHẠM HÀNH CHÍNH TẠI NGHỊ ĐỊNH SỐ 45/2022/NĐ-CP NGÀY 07/7/2022 CỦA CHÍNH PHỦ   </vt:lpstr>
      <vt:lpstr>Giới thiệu về Nghị định số 45/2022/NĐ-CP ngày 07/7/2022</vt:lpstr>
      <vt:lpstr>Tổng quan chung về Nghị định</vt:lpstr>
      <vt:lpstr>Nội dung quy định mới</vt:lpstr>
      <vt:lpstr>Các nội dung kế thừa Nghị định số 155/2016/NĐ-CP và Nghị định số 55/2021/NĐ-CP</vt:lpstr>
      <vt:lpstr>Điểm mới về mức xử phạt, biện pháp xử phạt bổ sung  và biện pháp khắc phục hậu quả</vt:lpstr>
      <vt:lpstr>Về mức xử phạt tại Nghị định số 45/2022/NĐ-CP</vt:lpstr>
      <vt:lpstr>Về biện pháp xử phạt bổ sung  (Điều 4 NĐ45)</vt:lpstr>
      <vt:lpstr>Bổ sung cách tính số lợi bất hợp pháp (Điều 4 NĐ45)</vt:lpstr>
      <vt:lpstr>Bổ sung cách tính số lợi bất hợp pháp </vt:lpstr>
      <vt:lpstr>Bổ sung quy định thời điểm để tính thời hiệu XPVPHC đối với từng hành vi  (Điều 5 NĐ45)</vt:lpstr>
      <vt:lpstr>Bổ sung quy định về mức tiền và thẩm quyền xử phạt (Điều 6 NĐ45)</vt:lpstr>
      <vt:lpstr>Bổ sung quy định về việc sử dụng kết quả, dữ liệu thu được từ phương tiện, thiết bị kỹ thuật (Điều 8 NĐ45)</vt:lpstr>
      <vt:lpstr>Thẩm quyền xử phạt vi phạm hành chính </vt:lpstr>
      <vt:lpstr>Chuyển hồ sơ vụ việc có dấu hiệu tội phạm về môi trường để truy cứu trách nhiệm hình sự (Điều 68 NĐ45)</vt:lpstr>
      <vt:lpstr>Thủ tục tước quyền sử dụng giấy phép, bị đình chỉ hoạt động hoặc bị buộc áp dụng biện pháp KPHQ (Điều 69)</vt:lpstr>
      <vt:lpstr>Kiểm tra, thanh tra và xác nhận đã khắc phục xong hậu quả vi phạm hành chính (Điều 70)</vt:lpstr>
      <vt:lpstr>Bổ sung thẩm quyền lập Biên bản vi phạm hành chính</vt:lpstr>
      <vt:lpstr>Các hành vi vi phạm hành chính tại Chương II Nghị định 45/2022/NĐ-CP</vt:lpstr>
      <vt:lpstr>Vi phạm quy định về thực hiện đăng ký môi trường (Điều 9 NĐ45)</vt:lpstr>
      <vt:lpstr>Về quy định xử phạt vi phạm hành chính về đánh giá tác động môi trường (Điều 10)</vt:lpstr>
      <vt:lpstr>Về quy định xử phạt vi phạm hành chính về đánh giá tác động môi trường (Điều 10)</vt:lpstr>
      <vt:lpstr>Về vi phạm quy định về Giấy phép môi trường (Điều 11)</vt:lpstr>
      <vt:lpstr>Về vi phạm quy định về Giấy phép môi trường (Điều 11)</vt:lpstr>
      <vt:lpstr>Về vi phạm quy định vận hành thử nghiệm (Điều 12)</vt:lpstr>
      <vt:lpstr>Vi phạm quy định về BVMT tại cơ sở sản xuất, kinh doanh, dịch vụ tập trung,  cụm công nghiệp, làng nghề (Điều 15)</vt:lpstr>
      <vt:lpstr>Vi phạm quy định về quan trắc, giám sát môi trường (Điều 16)</vt:lpstr>
      <vt:lpstr>Vi phạm quy định về hoạt động dịch vụ quan trắc môi trường (Điều 17)</vt:lpstr>
      <vt:lpstr>Vi phạm quy định về BVMT nơi công cộng, khu đô thị, khu dân cư (Điều 25)</vt:lpstr>
      <vt:lpstr>Vi phạm các quy định về quản lý chất thải</vt:lpstr>
      <vt:lpstr>Vi phạm hành chính về BVMT trong hoạt động nhập khẩu phế liệu</vt:lpstr>
      <vt:lpstr>Một số hành vi khác</vt:lpstr>
      <vt:lpstr>Một số hành vi khác</vt:lpstr>
      <vt:lpstr> Một số hành vi khác</vt:lpstr>
      <vt:lpstr>Quy định chuyển tiếp</vt:lpstr>
      <vt:lpstr>Quy định chuyển tiếp</vt:lpstr>
      <vt:lpstr>PHẦN III:  Thảo luận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GIỚI THIỆU TỔNG QUAN CHUNG VỀ CÁC QUY ĐỊNH CỦA LUẬT BẢO VỆ MÔI TRƯỜNG 2020 VÀ CÁC VĂN BẢN HƯỚNG DẪN THI HÀNH LUẬT TRONG LĨNH VỰC MÔI TRƯỜNG</dc:title>
  <dc:creator>Littlefairy</dc:creator>
  <cp:keywords/>
  <cp:lastModifiedBy>Thuy Nguyen</cp:lastModifiedBy>
  <cp:revision>91</cp:revision>
  <cp:lastPrinted>2022-05-06T10:42:48Z</cp:lastPrinted>
  <dcterms:created xsi:type="dcterms:W3CDTF">2006-08-16T00:00:00Z</dcterms:created>
  <dcterms:modified xsi:type="dcterms:W3CDTF">2022-09-27T03:40:17Z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0x0101020026084579F570BB4A92F084D93C888CCF</vt:lpwstr>
  </property>
</Properties>
</file>