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customXml/itemProps1.xml" ContentType="application/vnd.openxmlformats-officedocument.customXmlProperties+xml"/>
  <Default Extension="rels" ContentType="application/vnd.openxmlformats-package.relationship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xml" ContentType="application/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tableStyles.xml" ContentType="application/vnd.openxmlformats-officedocument.presentationml.tableStyl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docProps/custom.xml" ContentType="application/vnd.openxmlformats-officedocument.custom-properties+xml"/>
  <Override PartName="/docProps/core.xml" ContentType="application/vnd.openxmlformats-package.core-properties+xml"/>
  <Override PartName="/ppt/viewProps.xml" ContentType="application/vnd.openxmlformats-officedocument.presentationml.viewProps+xml"/>
  <Default Extension="jpg" ContentType="image/jp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customXml/itemProps2.xml" ContentType="application/vnd.openxmlformats-officedocument.customXml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x="9906000" cy="6858000"/>
  <p:notesSz cx="9906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customXml" Target="../customXml/item3.xml"/><Relationship Id="rId3" Type="http://schemas.openxmlformats.org/officeDocument/2006/relationships/viewProps" Target="view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customXml" Target="../customXml/item2.xml"/><Relationship Id="rId2" Type="http://schemas.openxmlformats.org/officeDocument/2006/relationships/theme" Target="theme/theme1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customXml" Target="../customXml/item1.xml"/><Relationship Id="rId5" Type="http://schemas.openxmlformats.org/officeDocument/2006/relationships/tableStyles" Target="tableStyles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presProps" Target="presProps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42950" y="2125980"/>
            <a:ext cx="84201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85900" y="3840480"/>
            <a:ext cx="69342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95300" y="1577340"/>
            <a:ext cx="430911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01590" y="1577340"/>
            <a:ext cx="430911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06612" y="1173988"/>
            <a:ext cx="5692775" cy="360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72226" y="1286486"/>
            <a:ext cx="8310880" cy="4442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368040" y="6377940"/>
            <a:ext cx="31699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95300" y="6377940"/>
            <a:ext cx="22783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132320" y="6377940"/>
            <a:ext cx="22783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01080" y="1256284"/>
            <a:ext cx="2462530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NỘI</a:t>
            </a:r>
            <a:r>
              <a:rPr dirty="0" spc="-40"/>
              <a:t> </a:t>
            </a:r>
            <a:r>
              <a:rPr dirty="0" spc="-5"/>
              <a:t>DUNG</a:t>
            </a:r>
            <a:r>
              <a:rPr dirty="0" spc="-30"/>
              <a:t> </a:t>
            </a:r>
            <a:r>
              <a:rPr dirty="0" spc="-5"/>
              <a:t>CHÍNH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20569" y="1579371"/>
            <a:ext cx="5725160" cy="4942205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260350" indent="-247650">
              <a:lnSpc>
                <a:spcPct val="100000"/>
              </a:lnSpc>
              <a:spcBef>
                <a:spcPts val="459"/>
              </a:spcBef>
              <a:buAutoNum type="romanUcPeriod"/>
              <a:tabLst>
                <a:tab pos="260350" algn="l"/>
              </a:tabLst>
            </a:pPr>
            <a:r>
              <a:rPr dirty="0" sz="2200" spc="-5" b="1">
                <a:latin typeface="Times New Roman"/>
                <a:cs typeface="Times New Roman"/>
              </a:rPr>
              <a:t>GIẤY</a:t>
            </a:r>
            <a:r>
              <a:rPr dirty="0" sz="2200" spc="-9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PHÉP</a:t>
            </a:r>
            <a:r>
              <a:rPr dirty="0" sz="2200" spc="-12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MÔI</a:t>
            </a:r>
            <a:r>
              <a:rPr dirty="0" sz="2200" spc="-5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TRƯỜNG</a:t>
            </a:r>
            <a:r>
              <a:rPr dirty="0" sz="2200" spc="-1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(GPMT)</a:t>
            </a:r>
            <a:endParaRPr sz="2200">
              <a:latin typeface="Times New Roman"/>
              <a:cs typeface="Times New Roman"/>
            </a:endParaRPr>
          </a:p>
          <a:p>
            <a:pPr lvl="1" marL="1206500" indent="-280035">
              <a:lnSpc>
                <a:spcPct val="100000"/>
              </a:lnSpc>
              <a:spcBef>
                <a:spcPts val="360"/>
              </a:spcBef>
              <a:buAutoNum type="arabicPeriod"/>
              <a:tabLst>
                <a:tab pos="1206500" algn="l"/>
              </a:tabLst>
            </a:pPr>
            <a:r>
              <a:rPr dirty="0" sz="2200" spc="-5" b="1">
                <a:latin typeface="Times New Roman"/>
                <a:cs typeface="Times New Roman"/>
              </a:rPr>
              <a:t>Đối</a:t>
            </a:r>
            <a:r>
              <a:rPr dirty="0" sz="2200" spc="-1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tượng</a:t>
            </a:r>
            <a:r>
              <a:rPr dirty="0" sz="2200" spc="-20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phải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có</a:t>
            </a:r>
            <a:r>
              <a:rPr dirty="0" sz="2200" spc="-15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GPMT</a:t>
            </a:r>
            <a:endParaRPr sz="2200">
              <a:latin typeface="Times New Roman"/>
              <a:cs typeface="Times New Roman"/>
            </a:endParaRPr>
          </a:p>
          <a:p>
            <a:pPr lvl="1" marL="1201420" indent="-275590">
              <a:lnSpc>
                <a:spcPct val="100000"/>
              </a:lnSpc>
              <a:spcBef>
                <a:spcPts val="360"/>
              </a:spcBef>
              <a:buAutoNum type="arabicPeriod"/>
              <a:tabLst>
                <a:tab pos="1202055" algn="l"/>
              </a:tabLst>
            </a:pPr>
            <a:r>
              <a:rPr dirty="0" sz="2200" spc="-5" b="1">
                <a:latin typeface="Times New Roman"/>
                <a:cs typeface="Times New Roman"/>
              </a:rPr>
              <a:t>Thẩm</a:t>
            </a:r>
            <a:r>
              <a:rPr dirty="0" sz="2200" spc="-1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quyền</a:t>
            </a:r>
            <a:r>
              <a:rPr dirty="0" sz="2200" spc="-1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cấp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GPMT</a:t>
            </a:r>
            <a:endParaRPr sz="2200">
              <a:latin typeface="Times New Roman"/>
              <a:cs typeface="Times New Roman"/>
            </a:endParaRPr>
          </a:p>
          <a:p>
            <a:pPr lvl="1" marL="1201420" indent="-275590">
              <a:lnSpc>
                <a:spcPct val="100000"/>
              </a:lnSpc>
              <a:spcBef>
                <a:spcPts val="360"/>
              </a:spcBef>
              <a:buAutoNum type="arabicPeriod"/>
              <a:tabLst>
                <a:tab pos="1202055" algn="l"/>
              </a:tabLst>
            </a:pPr>
            <a:r>
              <a:rPr dirty="0" sz="2200" spc="-5" b="1">
                <a:latin typeface="Times New Roman"/>
                <a:cs typeface="Times New Roman"/>
              </a:rPr>
              <a:t>Thời</a:t>
            </a:r>
            <a:r>
              <a:rPr dirty="0" sz="2200" spc="-2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điểm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cấp</a:t>
            </a:r>
            <a:r>
              <a:rPr dirty="0" sz="2200" spc="-15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GPMT</a:t>
            </a:r>
            <a:endParaRPr sz="2200">
              <a:latin typeface="Times New Roman"/>
              <a:cs typeface="Times New Roman"/>
            </a:endParaRPr>
          </a:p>
          <a:p>
            <a:pPr lvl="1" marL="1201420" indent="-275590">
              <a:lnSpc>
                <a:spcPct val="100000"/>
              </a:lnSpc>
              <a:spcBef>
                <a:spcPts val="265"/>
              </a:spcBef>
              <a:buAutoNum type="arabicPeriod"/>
              <a:tabLst>
                <a:tab pos="1202055" algn="l"/>
              </a:tabLst>
            </a:pPr>
            <a:r>
              <a:rPr dirty="0" sz="2200" spc="-5" b="1">
                <a:latin typeface="Times New Roman"/>
                <a:cs typeface="Times New Roman"/>
              </a:rPr>
              <a:t>Thành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phần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hồ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sơ</a:t>
            </a:r>
            <a:r>
              <a:rPr dirty="0" sz="2200" spc="-20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đề</a:t>
            </a:r>
            <a:r>
              <a:rPr dirty="0" sz="2200" spc="-15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nghị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cấp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GPMT</a:t>
            </a:r>
            <a:endParaRPr sz="2200">
              <a:latin typeface="Times New Roman"/>
              <a:cs typeface="Times New Roman"/>
            </a:endParaRPr>
          </a:p>
          <a:p>
            <a:pPr lvl="1" marL="1206500" indent="-280035">
              <a:lnSpc>
                <a:spcPct val="100000"/>
              </a:lnSpc>
              <a:spcBef>
                <a:spcPts val="359"/>
              </a:spcBef>
              <a:buAutoNum type="arabicPeriod"/>
              <a:tabLst>
                <a:tab pos="1206500" algn="l"/>
              </a:tabLst>
            </a:pPr>
            <a:r>
              <a:rPr dirty="0" sz="2200" spc="-5" b="1">
                <a:latin typeface="Times New Roman"/>
                <a:cs typeface="Times New Roman"/>
              </a:rPr>
              <a:t>Nội</a:t>
            </a:r>
            <a:r>
              <a:rPr dirty="0" sz="2200" spc="-20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dung</a:t>
            </a:r>
            <a:r>
              <a:rPr dirty="0" sz="2200" spc="-1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của</a:t>
            </a:r>
            <a:r>
              <a:rPr dirty="0" sz="2200" spc="-2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GPMT</a:t>
            </a:r>
            <a:endParaRPr sz="2200">
              <a:latin typeface="Times New Roman"/>
              <a:cs typeface="Times New Roman"/>
            </a:endParaRPr>
          </a:p>
          <a:p>
            <a:pPr lvl="1" marL="1201420" indent="-275590">
              <a:lnSpc>
                <a:spcPct val="100000"/>
              </a:lnSpc>
              <a:spcBef>
                <a:spcPts val="359"/>
              </a:spcBef>
              <a:buAutoNum type="arabicPeriod"/>
              <a:tabLst>
                <a:tab pos="1202055" algn="l"/>
              </a:tabLst>
            </a:pPr>
            <a:r>
              <a:rPr dirty="0" sz="2200" spc="-5" b="1">
                <a:latin typeface="Times New Roman"/>
                <a:cs typeface="Times New Roman"/>
              </a:rPr>
              <a:t>Tổ</a:t>
            </a:r>
            <a:r>
              <a:rPr dirty="0" sz="2200" spc="-2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chức</a:t>
            </a:r>
            <a:r>
              <a:rPr dirty="0" sz="2200" spc="-25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thẩm</a:t>
            </a:r>
            <a:r>
              <a:rPr dirty="0" sz="2200" spc="-15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định</a:t>
            </a:r>
            <a:endParaRPr sz="2200">
              <a:latin typeface="Times New Roman"/>
              <a:cs typeface="Times New Roman"/>
            </a:endParaRPr>
          </a:p>
          <a:p>
            <a:pPr lvl="1" marL="1201420" indent="-275590">
              <a:lnSpc>
                <a:spcPct val="100000"/>
              </a:lnSpc>
              <a:spcBef>
                <a:spcPts val="359"/>
              </a:spcBef>
              <a:buAutoNum type="arabicPeriod"/>
              <a:tabLst>
                <a:tab pos="1202055" algn="l"/>
              </a:tabLst>
            </a:pPr>
            <a:r>
              <a:rPr dirty="0" sz="2200" spc="-5" b="1">
                <a:latin typeface="Times New Roman"/>
                <a:cs typeface="Times New Roman"/>
              </a:rPr>
              <a:t>Vận</a:t>
            </a:r>
            <a:r>
              <a:rPr dirty="0" sz="2200" spc="-15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hành</a:t>
            </a:r>
            <a:r>
              <a:rPr dirty="0" sz="2200" spc="-15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thử</a:t>
            </a:r>
            <a:r>
              <a:rPr dirty="0" sz="2200" spc="-1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nghiệm</a:t>
            </a:r>
            <a:endParaRPr sz="2200">
              <a:latin typeface="Times New Roman"/>
              <a:cs typeface="Times New Roman"/>
            </a:endParaRPr>
          </a:p>
          <a:p>
            <a:pPr marL="369570" indent="-357505">
              <a:lnSpc>
                <a:spcPct val="100000"/>
              </a:lnSpc>
              <a:spcBef>
                <a:spcPts val="260"/>
              </a:spcBef>
              <a:buAutoNum type="romanUcPeriod"/>
              <a:tabLst>
                <a:tab pos="370205" algn="l"/>
              </a:tabLst>
            </a:pPr>
            <a:r>
              <a:rPr dirty="0" sz="2200" spc="-5" b="1">
                <a:latin typeface="Times New Roman"/>
                <a:cs typeface="Times New Roman"/>
              </a:rPr>
              <a:t>Đăng</a:t>
            </a:r>
            <a:r>
              <a:rPr dirty="0" sz="2200" spc="-25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ký</a:t>
            </a:r>
            <a:r>
              <a:rPr dirty="0" sz="2200" spc="-15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môi</a:t>
            </a:r>
            <a:r>
              <a:rPr dirty="0" sz="2200" spc="-1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trường</a:t>
            </a:r>
            <a:endParaRPr sz="2200">
              <a:latin typeface="Times New Roman"/>
              <a:cs typeface="Times New Roman"/>
            </a:endParaRPr>
          </a:p>
          <a:p>
            <a:pPr marL="477520" indent="-465455">
              <a:lnSpc>
                <a:spcPct val="100000"/>
              </a:lnSpc>
              <a:spcBef>
                <a:spcPts val="360"/>
              </a:spcBef>
              <a:buAutoNum type="romanUcPeriod"/>
              <a:tabLst>
                <a:tab pos="478155" algn="l"/>
              </a:tabLst>
            </a:pPr>
            <a:r>
              <a:rPr dirty="0" sz="2200" spc="-5" b="1">
                <a:latin typeface="Times New Roman"/>
                <a:cs typeface="Times New Roman"/>
              </a:rPr>
              <a:t>Các</a:t>
            </a:r>
            <a:r>
              <a:rPr dirty="0" sz="2200" spc="-15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quy</a:t>
            </a:r>
            <a:r>
              <a:rPr dirty="0" sz="2200" spc="-5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định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mới </a:t>
            </a:r>
            <a:r>
              <a:rPr dirty="0" sz="2200" b="1">
                <a:latin typeface="Times New Roman"/>
                <a:cs typeface="Times New Roman"/>
              </a:rPr>
              <a:t>về</a:t>
            </a:r>
            <a:r>
              <a:rPr dirty="0" sz="2200" spc="-15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quản</a:t>
            </a:r>
            <a:r>
              <a:rPr dirty="0" sz="2200" spc="-5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lý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chất </a:t>
            </a:r>
            <a:r>
              <a:rPr dirty="0" sz="2200" b="1">
                <a:latin typeface="Times New Roman"/>
                <a:cs typeface="Times New Roman"/>
              </a:rPr>
              <a:t>thải</a:t>
            </a:r>
            <a:endParaRPr sz="2200">
              <a:latin typeface="Times New Roman"/>
              <a:cs typeface="Times New Roman"/>
            </a:endParaRPr>
          </a:p>
          <a:p>
            <a:pPr lvl="1" marL="1206500" indent="-280035">
              <a:lnSpc>
                <a:spcPct val="100000"/>
              </a:lnSpc>
              <a:spcBef>
                <a:spcPts val="360"/>
              </a:spcBef>
              <a:buAutoNum type="arabicPeriod"/>
              <a:tabLst>
                <a:tab pos="1206500" algn="l"/>
              </a:tabLst>
            </a:pPr>
            <a:r>
              <a:rPr dirty="0" sz="2200" spc="-5" b="1">
                <a:latin typeface="Times New Roman"/>
                <a:cs typeface="Times New Roman"/>
              </a:rPr>
              <a:t>CTRSH</a:t>
            </a:r>
            <a:endParaRPr sz="2200">
              <a:latin typeface="Times New Roman"/>
              <a:cs typeface="Times New Roman"/>
            </a:endParaRPr>
          </a:p>
          <a:p>
            <a:pPr lvl="1" marL="1206500" indent="-280035">
              <a:lnSpc>
                <a:spcPct val="100000"/>
              </a:lnSpc>
              <a:spcBef>
                <a:spcPts val="360"/>
              </a:spcBef>
              <a:buAutoNum type="arabicPeriod"/>
              <a:tabLst>
                <a:tab pos="1206500" algn="l"/>
              </a:tabLst>
            </a:pPr>
            <a:r>
              <a:rPr dirty="0" sz="2200" spc="-10" b="1">
                <a:latin typeface="Times New Roman"/>
                <a:cs typeface="Times New Roman"/>
              </a:rPr>
              <a:t>CTRCNTT</a:t>
            </a:r>
            <a:endParaRPr sz="2200">
              <a:latin typeface="Times New Roman"/>
              <a:cs typeface="Times New Roman"/>
            </a:endParaRPr>
          </a:p>
          <a:p>
            <a:pPr lvl="1" marL="1206500" indent="-280035">
              <a:lnSpc>
                <a:spcPct val="100000"/>
              </a:lnSpc>
              <a:spcBef>
                <a:spcPts val="265"/>
              </a:spcBef>
              <a:buAutoNum type="arabicPeriod"/>
              <a:tabLst>
                <a:tab pos="1206500" algn="l"/>
              </a:tabLst>
            </a:pPr>
            <a:r>
              <a:rPr dirty="0" sz="2200" spc="-10" b="1">
                <a:latin typeface="Times New Roman"/>
                <a:cs typeface="Times New Roman"/>
              </a:rPr>
              <a:t>CTNH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41765" y="6421628"/>
            <a:ext cx="102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898989"/>
                </a:solidFill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1066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I.</a:t>
            </a:r>
            <a:r>
              <a:rPr dirty="0" spc="-10"/>
              <a:t> </a:t>
            </a:r>
            <a:r>
              <a:rPr dirty="0" spc="-5"/>
              <a:t>QUY</a:t>
            </a:r>
            <a:r>
              <a:rPr dirty="0" spc="-90"/>
              <a:t> </a:t>
            </a:r>
            <a:r>
              <a:rPr dirty="0" spc="-5"/>
              <a:t>ĐỊNH</a:t>
            </a:r>
            <a:r>
              <a:rPr dirty="0" spc="-45"/>
              <a:t> </a:t>
            </a:r>
            <a:r>
              <a:rPr dirty="0" spc="-5"/>
              <a:t>VỀ</a:t>
            </a:r>
            <a:r>
              <a:rPr dirty="0" spc="-15"/>
              <a:t> </a:t>
            </a:r>
            <a:r>
              <a:rPr dirty="0" spc="-5"/>
              <a:t>GIẤY</a:t>
            </a:r>
            <a:r>
              <a:rPr dirty="0" spc="-85"/>
              <a:t> </a:t>
            </a:r>
            <a:r>
              <a:rPr dirty="0" spc="-5"/>
              <a:t>PHÉP</a:t>
            </a:r>
            <a:r>
              <a:rPr dirty="0" spc="-125"/>
              <a:t> </a:t>
            </a:r>
            <a:r>
              <a:rPr dirty="0" spc="-5"/>
              <a:t>MÔI</a:t>
            </a:r>
            <a:r>
              <a:rPr dirty="0" spc="-55"/>
              <a:t> </a:t>
            </a:r>
            <a:r>
              <a:rPr dirty="0" spc="-5"/>
              <a:t>TRƯỜNG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73825" y="1658619"/>
            <a:ext cx="8942705" cy="4765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2453640" marR="2446655" indent="356870">
              <a:lnSpc>
                <a:spcPct val="110000"/>
              </a:lnSpc>
              <a:spcBef>
                <a:spcPts val="100"/>
              </a:spcBef>
            </a:pPr>
            <a:r>
              <a:rPr dirty="0" sz="2200" b="1">
                <a:latin typeface="Times New Roman"/>
                <a:cs typeface="Times New Roman"/>
              </a:rPr>
              <a:t>1. </a:t>
            </a:r>
            <a:r>
              <a:rPr dirty="0" sz="2200" spc="-5" b="1">
                <a:latin typeface="Times New Roman"/>
                <a:cs typeface="Times New Roman"/>
              </a:rPr>
              <a:t>Đối tượng </a:t>
            </a:r>
            <a:r>
              <a:rPr dirty="0" sz="2200" b="1">
                <a:latin typeface="Times New Roman"/>
                <a:cs typeface="Times New Roman"/>
              </a:rPr>
              <a:t>phải </a:t>
            </a:r>
            <a:r>
              <a:rPr dirty="0" sz="2200" spc="-5" b="1">
                <a:latin typeface="Times New Roman"/>
                <a:cs typeface="Times New Roman"/>
              </a:rPr>
              <a:t>có </a:t>
            </a:r>
            <a:r>
              <a:rPr dirty="0" sz="2200" b="1">
                <a:latin typeface="Times New Roman"/>
                <a:cs typeface="Times New Roman"/>
              </a:rPr>
              <a:t>GPMT </a:t>
            </a:r>
            <a:r>
              <a:rPr dirty="0" sz="2200" spc="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(Điều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39</a:t>
            </a:r>
            <a:r>
              <a:rPr dirty="0" sz="2200" spc="-5" b="1">
                <a:latin typeface="Times New Roman"/>
                <a:cs typeface="Times New Roman"/>
              </a:rPr>
              <a:t> Luật Bảo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vệ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môi</a:t>
            </a:r>
            <a:r>
              <a:rPr dirty="0" sz="2200" spc="-5" b="1">
                <a:latin typeface="Times New Roman"/>
                <a:cs typeface="Times New Roman"/>
              </a:rPr>
              <a:t> trường)</a:t>
            </a:r>
            <a:endParaRPr sz="2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89700"/>
              </a:lnSpc>
              <a:spcBef>
                <a:spcPts val="630"/>
              </a:spcBef>
              <a:buChar char="-"/>
              <a:tabLst>
                <a:tab pos="202565" algn="l"/>
              </a:tabLst>
            </a:pPr>
            <a:r>
              <a:rPr dirty="0" sz="2200" spc="-5">
                <a:latin typeface="Times New Roman"/>
                <a:cs typeface="Times New Roman"/>
              </a:rPr>
              <a:t>Dự</a:t>
            </a:r>
            <a:r>
              <a:rPr dirty="0" sz="2200" spc="19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án</a:t>
            </a:r>
            <a:r>
              <a:rPr dirty="0" sz="2200" spc="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đầu</a:t>
            </a:r>
            <a:r>
              <a:rPr dirty="0" sz="2200" spc="2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tư</a:t>
            </a:r>
            <a:r>
              <a:rPr dirty="0" sz="2200" spc="19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nhóm</a:t>
            </a:r>
            <a:r>
              <a:rPr dirty="0" sz="2200" spc="2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I,</a:t>
            </a:r>
            <a:r>
              <a:rPr dirty="0" sz="2200" spc="204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nhóm</a:t>
            </a:r>
            <a:r>
              <a:rPr dirty="0" sz="2200" spc="204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II</a:t>
            </a:r>
            <a:r>
              <a:rPr dirty="0" sz="2200" spc="204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và</a:t>
            </a:r>
            <a:r>
              <a:rPr dirty="0" sz="2200" spc="19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nhóm</a:t>
            </a:r>
            <a:r>
              <a:rPr dirty="0" sz="2200" spc="204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III</a:t>
            </a:r>
            <a:r>
              <a:rPr dirty="0" sz="2200" spc="21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có</a:t>
            </a:r>
            <a:r>
              <a:rPr dirty="0" sz="2200" spc="204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phát</a:t>
            </a:r>
            <a:r>
              <a:rPr dirty="0" sz="2200" spc="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sinh</a:t>
            </a:r>
            <a:r>
              <a:rPr dirty="0" sz="2200" spc="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nước</a:t>
            </a:r>
            <a:r>
              <a:rPr dirty="0" sz="2200" spc="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thải,</a:t>
            </a:r>
            <a:r>
              <a:rPr dirty="0" sz="2200" spc="204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bụi,</a:t>
            </a:r>
            <a:r>
              <a:rPr dirty="0" sz="2200" spc="204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khí </a:t>
            </a:r>
            <a:r>
              <a:rPr dirty="0" sz="2200" spc="-54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 </a:t>
            </a:r>
            <a:r>
              <a:rPr dirty="0" sz="2200">
                <a:latin typeface="Times New Roman"/>
                <a:cs typeface="Times New Roman"/>
              </a:rPr>
              <a:t>xả ra môi </a:t>
            </a:r>
            <a:r>
              <a:rPr dirty="0" sz="2200" spc="-5">
                <a:latin typeface="Times New Roman"/>
                <a:cs typeface="Times New Roman"/>
              </a:rPr>
              <a:t>trường phải được </a:t>
            </a:r>
            <a:r>
              <a:rPr dirty="0" sz="2200">
                <a:latin typeface="Times New Roman"/>
                <a:cs typeface="Times New Roman"/>
              </a:rPr>
              <a:t>xử lý </a:t>
            </a:r>
            <a:r>
              <a:rPr dirty="0" sz="2200" spc="-5">
                <a:latin typeface="Times New Roman"/>
                <a:cs typeface="Times New Roman"/>
              </a:rPr>
              <a:t>hoặc phát </a:t>
            </a:r>
            <a:r>
              <a:rPr dirty="0" sz="2200">
                <a:latin typeface="Times New Roman"/>
                <a:cs typeface="Times New Roman"/>
              </a:rPr>
              <a:t>sinh </a:t>
            </a:r>
            <a:r>
              <a:rPr dirty="0" sz="2200" spc="-5">
                <a:latin typeface="Times New Roman"/>
                <a:cs typeface="Times New Roman"/>
              </a:rPr>
              <a:t>chất thải </a:t>
            </a:r>
            <a:r>
              <a:rPr dirty="0" sz="2200">
                <a:latin typeface="Times New Roman"/>
                <a:cs typeface="Times New Roman"/>
              </a:rPr>
              <a:t>nguy </a:t>
            </a:r>
            <a:r>
              <a:rPr dirty="0" sz="2200" spc="-5">
                <a:latin typeface="Times New Roman"/>
                <a:cs typeface="Times New Roman"/>
              </a:rPr>
              <a:t>hại phải 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được quản </a:t>
            </a:r>
            <a:r>
              <a:rPr dirty="0" sz="2200">
                <a:latin typeface="Times New Roman"/>
                <a:cs typeface="Times New Roman"/>
              </a:rPr>
              <a:t>lý </a:t>
            </a:r>
            <a:r>
              <a:rPr dirty="0" sz="2200" spc="-5">
                <a:latin typeface="Times New Roman"/>
                <a:cs typeface="Times New Roman"/>
              </a:rPr>
              <a:t>theo </a:t>
            </a:r>
            <a:r>
              <a:rPr dirty="0" sz="2200">
                <a:latin typeface="Times New Roman"/>
                <a:cs typeface="Times New Roman"/>
              </a:rPr>
              <a:t>quy định về </a:t>
            </a:r>
            <a:r>
              <a:rPr dirty="0" sz="2200" spc="-5">
                <a:latin typeface="Times New Roman"/>
                <a:cs typeface="Times New Roman"/>
              </a:rPr>
              <a:t>quản </a:t>
            </a:r>
            <a:r>
              <a:rPr dirty="0" sz="2200">
                <a:latin typeface="Times New Roman"/>
                <a:cs typeface="Times New Roman"/>
              </a:rPr>
              <a:t>lý </a:t>
            </a:r>
            <a:r>
              <a:rPr dirty="0" sz="2200" spc="-5">
                <a:latin typeface="Times New Roman"/>
                <a:cs typeface="Times New Roman"/>
              </a:rPr>
              <a:t>chất</a:t>
            </a:r>
            <a:r>
              <a:rPr dirty="0" sz="2200" spc="54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</a:t>
            </a:r>
            <a:r>
              <a:rPr dirty="0" sz="2200" spc="5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khi đi </a:t>
            </a:r>
            <a:r>
              <a:rPr dirty="0" sz="2200" spc="-5">
                <a:latin typeface="Times New Roman"/>
                <a:cs typeface="Times New Roman"/>
              </a:rPr>
              <a:t>vào vận hành chính 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thức.</a:t>
            </a:r>
            <a:endParaRPr sz="2200">
              <a:latin typeface="Times New Roman"/>
              <a:cs typeface="Times New Roman"/>
            </a:endParaRPr>
          </a:p>
          <a:p>
            <a:pPr algn="just" marL="12700" marR="5080">
              <a:lnSpc>
                <a:spcPts val="2400"/>
              </a:lnSpc>
              <a:spcBef>
                <a:spcPts val="640"/>
              </a:spcBef>
              <a:buChar char="-"/>
              <a:tabLst>
                <a:tab pos="196850" algn="l"/>
              </a:tabLst>
            </a:pPr>
            <a:r>
              <a:rPr dirty="0" sz="2200" spc="-5">
                <a:latin typeface="Times New Roman"/>
                <a:cs typeface="Times New Roman"/>
              </a:rPr>
              <a:t>Dự án đầu tư, cơ </a:t>
            </a:r>
            <a:r>
              <a:rPr dirty="0" sz="2200">
                <a:latin typeface="Times New Roman"/>
                <a:cs typeface="Times New Roman"/>
              </a:rPr>
              <a:t>sở, khu sản </a:t>
            </a:r>
            <a:r>
              <a:rPr dirty="0" sz="2200" spc="-5">
                <a:latin typeface="Times New Roman"/>
                <a:cs typeface="Times New Roman"/>
              </a:rPr>
              <a:t>xuất, </a:t>
            </a:r>
            <a:r>
              <a:rPr dirty="0" sz="2200">
                <a:latin typeface="Times New Roman"/>
                <a:cs typeface="Times New Roman"/>
              </a:rPr>
              <a:t>kinh </a:t>
            </a:r>
            <a:r>
              <a:rPr dirty="0" sz="2200" spc="-5">
                <a:latin typeface="Times New Roman"/>
                <a:cs typeface="Times New Roman"/>
              </a:rPr>
              <a:t>doanh, dịch </a:t>
            </a:r>
            <a:r>
              <a:rPr dirty="0" sz="2200">
                <a:latin typeface="Times New Roman"/>
                <a:cs typeface="Times New Roman"/>
              </a:rPr>
              <a:t>vụ </a:t>
            </a:r>
            <a:r>
              <a:rPr dirty="0" sz="2200" spc="-5">
                <a:latin typeface="Times New Roman"/>
                <a:cs typeface="Times New Roman"/>
              </a:rPr>
              <a:t>tập </a:t>
            </a:r>
            <a:r>
              <a:rPr dirty="0" sz="2200">
                <a:latin typeface="Times New Roman"/>
                <a:cs typeface="Times New Roman"/>
              </a:rPr>
              <a:t>trung, </a:t>
            </a:r>
            <a:r>
              <a:rPr dirty="0" sz="2200" spc="-5">
                <a:latin typeface="Times New Roman"/>
                <a:cs typeface="Times New Roman"/>
              </a:rPr>
              <a:t>cụm công 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nghiệp hoạt </a:t>
            </a:r>
            <a:r>
              <a:rPr dirty="0" sz="2200">
                <a:latin typeface="Times New Roman"/>
                <a:cs typeface="Times New Roman"/>
              </a:rPr>
              <a:t>động </a:t>
            </a:r>
            <a:r>
              <a:rPr dirty="0" sz="2200" spc="-5">
                <a:latin typeface="Times New Roman"/>
                <a:cs typeface="Times New Roman"/>
              </a:rPr>
              <a:t>trước ngày </a:t>
            </a:r>
            <a:r>
              <a:rPr dirty="0" sz="2200">
                <a:latin typeface="Times New Roman"/>
                <a:cs typeface="Times New Roman"/>
              </a:rPr>
              <a:t>Luật </a:t>
            </a:r>
            <a:r>
              <a:rPr dirty="0" sz="2200" spc="-5">
                <a:latin typeface="Times New Roman"/>
                <a:cs typeface="Times New Roman"/>
              </a:rPr>
              <a:t>này có hiệu lực </a:t>
            </a:r>
            <a:r>
              <a:rPr dirty="0" sz="2200">
                <a:latin typeface="Times New Roman"/>
                <a:cs typeface="Times New Roman"/>
              </a:rPr>
              <a:t>thi </a:t>
            </a:r>
            <a:r>
              <a:rPr dirty="0" sz="2200" spc="-5">
                <a:latin typeface="Times New Roman"/>
                <a:cs typeface="Times New Roman"/>
              </a:rPr>
              <a:t>hành có tiêu chí </a:t>
            </a:r>
            <a:r>
              <a:rPr dirty="0" sz="2200">
                <a:latin typeface="Times New Roman"/>
                <a:cs typeface="Times New Roman"/>
              </a:rPr>
              <a:t>về môi 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trường </a:t>
            </a:r>
            <a:r>
              <a:rPr dirty="0" sz="2200">
                <a:latin typeface="Times New Roman"/>
                <a:cs typeface="Times New Roman"/>
              </a:rPr>
              <a:t>như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đối </a:t>
            </a:r>
            <a:r>
              <a:rPr dirty="0" sz="2200" spc="-5">
                <a:latin typeface="Times New Roman"/>
                <a:cs typeface="Times New Roman"/>
              </a:rPr>
              <a:t>tượng</a:t>
            </a:r>
            <a:r>
              <a:rPr dirty="0" sz="2200">
                <a:latin typeface="Times New Roman"/>
                <a:cs typeface="Times New Roman"/>
              </a:rPr>
              <a:t> quy định </a:t>
            </a:r>
            <a:r>
              <a:rPr dirty="0" sz="2200" spc="-5">
                <a:latin typeface="Times New Roman"/>
                <a:cs typeface="Times New Roman"/>
              </a:rPr>
              <a:t>tại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khoản</a:t>
            </a:r>
            <a:r>
              <a:rPr dirty="0" sz="2200">
                <a:latin typeface="Times New Roman"/>
                <a:cs typeface="Times New Roman"/>
              </a:rPr>
              <a:t> 1 </a:t>
            </a:r>
            <a:r>
              <a:rPr dirty="0" sz="2200" spc="-5">
                <a:latin typeface="Times New Roman"/>
                <a:cs typeface="Times New Roman"/>
              </a:rPr>
              <a:t>Điều </a:t>
            </a:r>
            <a:r>
              <a:rPr dirty="0" sz="2200" spc="-40">
                <a:latin typeface="Times New Roman"/>
                <a:cs typeface="Times New Roman"/>
              </a:rPr>
              <a:t>này.</a:t>
            </a:r>
            <a:endParaRPr sz="2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225"/>
              </a:spcBef>
            </a:pPr>
            <a:r>
              <a:rPr dirty="0" sz="2200" b="1" i="1">
                <a:latin typeface="Times New Roman"/>
                <a:cs typeface="Times New Roman"/>
              </a:rPr>
              <a:t>Lưu</a:t>
            </a:r>
            <a:r>
              <a:rPr dirty="0" sz="2200" spc="-45" b="1" i="1">
                <a:latin typeface="Times New Roman"/>
                <a:cs typeface="Times New Roman"/>
              </a:rPr>
              <a:t> </a:t>
            </a:r>
            <a:r>
              <a:rPr dirty="0" sz="2200" spc="-5" b="1" i="1">
                <a:latin typeface="Times New Roman"/>
                <a:cs typeface="Times New Roman"/>
              </a:rPr>
              <a:t>ý:</a:t>
            </a:r>
            <a:endParaRPr sz="2200">
              <a:latin typeface="Times New Roman"/>
              <a:cs typeface="Times New Roman"/>
            </a:endParaRPr>
          </a:p>
          <a:p>
            <a:pPr algn="just" marL="12700" marR="5080">
              <a:lnSpc>
                <a:spcPts val="2400"/>
              </a:lnSpc>
              <a:spcBef>
                <a:spcPts val="640"/>
              </a:spcBef>
              <a:buChar char="-"/>
              <a:tabLst>
                <a:tab pos="207645" algn="l"/>
              </a:tabLst>
            </a:pPr>
            <a:r>
              <a:rPr dirty="0" sz="2200" spc="-5">
                <a:latin typeface="Times New Roman"/>
                <a:cs typeface="Times New Roman"/>
              </a:rPr>
              <a:t>Nước thải đấu </a:t>
            </a:r>
            <a:r>
              <a:rPr dirty="0" sz="2200">
                <a:latin typeface="Times New Roman"/>
                <a:cs typeface="Times New Roman"/>
              </a:rPr>
              <a:t>nối </a:t>
            </a:r>
            <a:r>
              <a:rPr dirty="0" sz="2200" spc="-5">
                <a:latin typeface="Times New Roman"/>
                <a:cs typeface="Times New Roman"/>
              </a:rPr>
              <a:t>vào </a:t>
            </a:r>
            <a:r>
              <a:rPr dirty="0" sz="2200">
                <a:latin typeface="Times New Roman"/>
                <a:cs typeface="Times New Roman"/>
              </a:rPr>
              <a:t>hệ thống xử lý </a:t>
            </a:r>
            <a:r>
              <a:rPr dirty="0" sz="2200" spc="-5">
                <a:latin typeface="Times New Roman"/>
                <a:cs typeface="Times New Roman"/>
              </a:rPr>
              <a:t>nước thải tập </a:t>
            </a:r>
            <a:r>
              <a:rPr dirty="0" sz="2200">
                <a:latin typeface="Times New Roman"/>
                <a:cs typeface="Times New Roman"/>
              </a:rPr>
              <a:t>trung không thuộc đối 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tượng cấp phép;</a:t>
            </a:r>
            <a:endParaRPr sz="2200">
              <a:latin typeface="Times New Roman"/>
              <a:cs typeface="Times New Roman"/>
            </a:endParaRPr>
          </a:p>
          <a:p>
            <a:pPr algn="just" marL="12700" marR="5080">
              <a:lnSpc>
                <a:spcPts val="2300"/>
              </a:lnSpc>
              <a:spcBef>
                <a:spcPts val="680"/>
              </a:spcBef>
              <a:buChar char="-"/>
              <a:tabLst>
                <a:tab pos="186055" algn="l"/>
              </a:tabLst>
            </a:pPr>
            <a:r>
              <a:rPr dirty="0" sz="2200" spc="-25">
                <a:latin typeface="Times New Roman"/>
                <a:cs typeface="Times New Roman"/>
              </a:rPr>
              <a:t>Đối với </a:t>
            </a:r>
            <a:r>
              <a:rPr dirty="0" sz="2200" spc="-15">
                <a:latin typeface="Times New Roman"/>
                <a:cs typeface="Times New Roman"/>
              </a:rPr>
              <a:t>dự </a:t>
            </a:r>
            <a:r>
              <a:rPr dirty="0" sz="2200" spc="-20">
                <a:latin typeface="Times New Roman"/>
                <a:cs typeface="Times New Roman"/>
              </a:rPr>
              <a:t>án </a:t>
            </a:r>
            <a:r>
              <a:rPr dirty="0" sz="2200" spc="-25">
                <a:latin typeface="Times New Roman"/>
                <a:cs typeface="Times New Roman"/>
              </a:rPr>
              <a:t>đầu tư, </a:t>
            </a:r>
            <a:r>
              <a:rPr dirty="0" sz="2200" spc="-20">
                <a:latin typeface="Times New Roman"/>
                <a:cs typeface="Times New Roman"/>
              </a:rPr>
              <a:t>cơ sở </a:t>
            </a:r>
            <a:r>
              <a:rPr dirty="0" sz="2200" spc="-25">
                <a:latin typeface="Times New Roman"/>
                <a:cs typeface="Times New Roman"/>
              </a:rPr>
              <a:t>thuộc nhóm </a:t>
            </a:r>
            <a:r>
              <a:rPr dirty="0" sz="2200" spc="-15">
                <a:latin typeface="Times New Roman"/>
                <a:cs typeface="Times New Roman"/>
              </a:rPr>
              <a:t>I, </a:t>
            </a:r>
            <a:r>
              <a:rPr dirty="0" sz="2200" spc="-25">
                <a:latin typeface="Times New Roman"/>
                <a:cs typeface="Times New Roman"/>
              </a:rPr>
              <a:t>nhóm </a:t>
            </a:r>
            <a:r>
              <a:rPr dirty="0" sz="2200" spc="-20">
                <a:latin typeface="Times New Roman"/>
                <a:cs typeface="Times New Roman"/>
              </a:rPr>
              <a:t>II, </a:t>
            </a:r>
            <a:r>
              <a:rPr dirty="0" sz="2200" spc="-25">
                <a:latin typeface="Times New Roman"/>
                <a:cs typeface="Times New Roman"/>
              </a:rPr>
              <a:t>nhóm </a:t>
            </a:r>
            <a:r>
              <a:rPr dirty="0" sz="2200" spc="-20">
                <a:latin typeface="Times New Roman"/>
                <a:cs typeface="Times New Roman"/>
              </a:rPr>
              <a:t>III có </a:t>
            </a:r>
            <a:r>
              <a:rPr dirty="0" sz="2200" spc="-25">
                <a:latin typeface="Times New Roman"/>
                <a:cs typeface="Times New Roman"/>
              </a:rPr>
              <a:t>phát sinh </a:t>
            </a:r>
            <a:r>
              <a:rPr dirty="0" sz="2200" spc="-35">
                <a:latin typeface="Times New Roman"/>
                <a:cs typeface="Times New Roman"/>
              </a:rPr>
              <a:t>chất 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thải</a:t>
            </a:r>
            <a:r>
              <a:rPr dirty="0" sz="2200" spc="10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nguy</a:t>
            </a:r>
            <a:r>
              <a:rPr dirty="0" sz="2200" spc="11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hại</a:t>
            </a:r>
            <a:r>
              <a:rPr dirty="0" sz="2200" spc="114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với</a:t>
            </a:r>
            <a:r>
              <a:rPr dirty="0" sz="2200" spc="11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tổng</a:t>
            </a:r>
            <a:r>
              <a:rPr dirty="0" sz="2200" spc="11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khối</a:t>
            </a:r>
            <a:r>
              <a:rPr dirty="0" sz="2200" spc="114">
                <a:latin typeface="Times New Roman"/>
                <a:cs typeface="Times New Roman"/>
              </a:rPr>
              <a:t> </a:t>
            </a:r>
            <a:r>
              <a:rPr dirty="0" sz="2200" spc="-30">
                <a:latin typeface="Times New Roman"/>
                <a:cs typeface="Times New Roman"/>
              </a:rPr>
              <a:t>lượng</a:t>
            </a:r>
            <a:r>
              <a:rPr dirty="0" sz="2200" spc="110">
                <a:latin typeface="Times New Roman"/>
                <a:cs typeface="Times New Roman"/>
              </a:rPr>
              <a:t> </a:t>
            </a:r>
            <a:r>
              <a:rPr dirty="0" sz="2200" spc="-15">
                <a:latin typeface="Times New Roman"/>
                <a:cs typeface="Times New Roman"/>
              </a:rPr>
              <a:t>từ</a:t>
            </a:r>
            <a:r>
              <a:rPr dirty="0" sz="2200" spc="10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1.200</a:t>
            </a:r>
            <a:r>
              <a:rPr dirty="0" sz="2200" spc="110">
                <a:latin typeface="Times New Roman"/>
                <a:cs typeface="Times New Roman"/>
              </a:rPr>
              <a:t> </a:t>
            </a:r>
            <a:r>
              <a:rPr dirty="0" sz="2200" spc="-30">
                <a:latin typeface="Times New Roman"/>
                <a:cs typeface="Times New Roman"/>
              </a:rPr>
              <a:t>kg/năm</a:t>
            </a:r>
            <a:r>
              <a:rPr dirty="0" sz="2200" spc="114">
                <a:latin typeface="Times New Roman"/>
                <a:cs typeface="Times New Roman"/>
              </a:rPr>
              <a:t> </a:t>
            </a:r>
            <a:r>
              <a:rPr dirty="0" sz="2200" spc="-20">
                <a:latin typeface="Times New Roman"/>
                <a:cs typeface="Times New Roman"/>
              </a:rPr>
              <a:t>trở</a:t>
            </a:r>
            <a:r>
              <a:rPr dirty="0" sz="2200" spc="10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lên</a:t>
            </a:r>
            <a:r>
              <a:rPr dirty="0" sz="2200" spc="11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hoặc</a:t>
            </a:r>
            <a:r>
              <a:rPr dirty="0" sz="2200" spc="110">
                <a:latin typeface="Times New Roman"/>
                <a:cs typeface="Times New Roman"/>
              </a:rPr>
              <a:t> </a:t>
            </a:r>
            <a:r>
              <a:rPr dirty="0" sz="2200" spc="-15">
                <a:latin typeface="Times New Roman"/>
                <a:cs typeface="Times New Roman"/>
              </a:rPr>
              <a:t>từ</a:t>
            </a:r>
            <a:r>
              <a:rPr dirty="0" sz="2200" spc="110">
                <a:latin typeface="Times New Roman"/>
                <a:cs typeface="Times New Roman"/>
              </a:rPr>
              <a:t> </a:t>
            </a:r>
            <a:r>
              <a:rPr dirty="0" sz="2200" spc="-20">
                <a:latin typeface="Times New Roman"/>
                <a:cs typeface="Times New Roman"/>
              </a:rPr>
              <a:t>100</a:t>
            </a:r>
            <a:r>
              <a:rPr dirty="0" sz="2200" spc="110">
                <a:latin typeface="Times New Roman"/>
                <a:cs typeface="Times New Roman"/>
              </a:rPr>
              <a:t> </a:t>
            </a:r>
            <a:r>
              <a:rPr dirty="0" sz="2200" spc="-35">
                <a:latin typeface="Times New Roman"/>
                <a:cs typeface="Times New Roman"/>
              </a:rPr>
              <a:t>kg/tháng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3825" y="6367779"/>
            <a:ext cx="6339205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-20">
                <a:latin typeface="Times New Roman"/>
                <a:cs typeface="Times New Roman"/>
              </a:rPr>
              <a:t>trở</a:t>
            </a:r>
            <a:r>
              <a:rPr dirty="0" sz="2200" spc="-7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lên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trong</a:t>
            </a:r>
            <a:r>
              <a:rPr dirty="0" sz="2200" spc="-70">
                <a:latin typeface="Times New Roman"/>
                <a:cs typeface="Times New Roman"/>
              </a:rPr>
              <a:t> </a:t>
            </a:r>
            <a:r>
              <a:rPr dirty="0" sz="2200" spc="-20">
                <a:latin typeface="Times New Roman"/>
                <a:cs typeface="Times New Roman"/>
              </a:rPr>
              <a:t>quá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trình</a:t>
            </a:r>
            <a:r>
              <a:rPr dirty="0" sz="2200" spc="-7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vận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hành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thuộc</a:t>
            </a:r>
            <a:r>
              <a:rPr dirty="0" sz="2200" spc="-70">
                <a:latin typeface="Times New Roman"/>
                <a:cs typeface="Times New Roman"/>
              </a:rPr>
              <a:t> </a:t>
            </a:r>
            <a:r>
              <a:rPr dirty="0" sz="2200" spc="-20">
                <a:latin typeface="Times New Roman"/>
                <a:cs typeface="Times New Roman"/>
              </a:rPr>
              <a:t>đối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 spc="-30">
                <a:latin typeface="Times New Roman"/>
                <a:cs typeface="Times New Roman"/>
              </a:rPr>
              <a:t>tượng</a:t>
            </a:r>
            <a:r>
              <a:rPr dirty="0" sz="2200" spc="-7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cấp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phép.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41765" y="6421628"/>
            <a:ext cx="102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898989"/>
                </a:solidFill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1066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39721" y="1100835"/>
            <a:ext cx="5692775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I.</a:t>
            </a:r>
            <a:r>
              <a:rPr dirty="0" spc="-10"/>
              <a:t> </a:t>
            </a:r>
            <a:r>
              <a:rPr dirty="0" spc="-5"/>
              <a:t>QUY</a:t>
            </a:r>
            <a:r>
              <a:rPr dirty="0" spc="-90"/>
              <a:t> </a:t>
            </a:r>
            <a:r>
              <a:rPr dirty="0" spc="-5"/>
              <a:t>ĐỊNH</a:t>
            </a:r>
            <a:r>
              <a:rPr dirty="0" spc="-45"/>
              <a:t> </a:t>
            </a:r>
            <a:r>
              <a:rPr dirty="0" spc="-5"/>
              <a:t>VỀ</a:t>
            </a:r>
            <a:r>
              <a:rPr dirty="0" spc="-15"/>
              <a:t> </a:t>
            </a:r>
            <a:r>
              <a:rPr dirty="0" spc="-5"/>
              <a:t>GIẤY</a:t>
            </a:r>
            <a:r>
              <a:rPr dirty="0" spc="-85"/>
              <a:t> </a:t>
            </a:r>
            <a:r>
              <a:rPr dirty="0" spc="-5"/>
              <a:t>PHÉP</a:t>
            </a:r>
            <a:r>
              <a:rPr dirty="0" spc="-125"/>
              <a:t> </a:t>
            </a:r>
            <a:r>
              <a:rPr dirty="0" spc="-5"/>
              <a:t>MÔI</a:t>
            </a:r>
            <a:r>
              <a:rPr dirty="0" spc="-55"/>
              <a:t> </a:t>
            </a:r>
            <a:r>
              <a:rPr dirty="0" spc="-5"/>
              <a:t>TRƯỜNG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26489" y="1564131"/>
            <a:ext cx="7652384" cy="44697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08480" marR="1802130" indent="423545">
              <a:lnSpc>
                <a:spcPct val="110000"/>
              </a:lnSpc>
              <a:spcBef>
                <a:spcPts val="100"/>
              </a:spcBef>
            </a:pPr>
            <a:r>
              <a:rPr dirty="0" sz="2200" b="1">
                <a:latin typeface="Times New Roman"/>
                <a:cs typeface="Times New Roman"/>
              </a:rPr>
              <a:t>2. </a:t>
            </a:r>
            <a:r>
              <a:rPr dirty="0" sz="2200" spc="-5" b="1">
                <a:latin typeface="Times New Roman"/>
                <a:cs typeface="Times New Roman"/>
              </a:rPr>
              <a:t>Thẩm quyền cấp </a:t>
            </a:r>
            <a:r>
              <a:rPr dirty="0" sz="2200" b="1">
                <a:latin typeface="Times New Roman"/>
                <a:cs typeface="Times New Roman"/>
              </a:rPr>
              <a:t>GPMT </a:t>
            </a:r>
            <a:r>
              <a:rPr dirty="0" sz="2200" spc="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(Điều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41</a:t>
            </a:r>
            <a:r>
              <a:rPr dirty="0" sz="2200" spc="-5" b="1">
                <a:latin typeface="Times New Roman"/>
                <a:cs typeface="Times New Roman"/>
              </a:rPr>
              <a:t> Luật Bảo</a:t>
            </a:r>
            <a:r>
              <a:rPr dirty="0" sz="2200" spc="-15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vệ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môi</a:t>
            </a:r>
            <a:r>
              <a:rPr dirty="0" sz="2200" spc="-5" b="1">
                <a:latin typeface="Times New Roman"/>
                <a:cs typeface="Times New Roman"/>
              </a:rPr>
              <a:t> trường)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00">
              <a:latin typeface="Times New Roman"/>
              <a:cs typeface="Times New Roman"/>
            </a:endParaRPr>
          </a:p>
          <a:p>
            <a:pPr marL="545465">
              <a:lnSpc>
                <a:spcPct val="100000"/>
              </a:lnSpc>
            </a:pPr>
            <a:r>
              <a:rPr dirty="0" sz="2200">
                <a:latin typeface="Times New Roman"/>
                <a:cs typeface="Times New Roman"/>
              </a:rPr>
              <a:t>1.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Bộ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Tài</a:t>
            </a:r>
            <a:r>
              <a:rPr dirty="0" sz="2200" spc="-5">
                <a:latin typeface="Times New Roman"/>
                <a:cs typeface="Times New Roman"/>
              </a:rPr>
              <a:t> nguyên </a:t>
            </a:r>
            <a:r>
              <a:rPr dirty="0" sz="2200">
                <a:latin typeface="Times New Roman"/>
                <a:cs typeface="Times New Roman"/>
              </a:rPr>
              <a:t>và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Môi</a:t>
            </a:r>
            <a:r>
              <a:rPr dirty="0" sz="2200" spc="-5">
                <a:latin typeface="Times New Roman"/>
                <a:cs typeface="Times New Roman"/>
              </a:rPr>
              <a:t> trường:</a:t>
            </a:r>
            <a:endParaRPr sz="2200">
              <a:latin typeface="Times New Roman"/>
              <a:cs typeface="Times New Roman"/>
            </a:endParaRPr>
          </a:p>
          <a:p>
            <a:pPr algn="just" marL="12700" marR="5080" indent="533400">
              <a:lnSpc>
                <a:spcPts val="2280"/>
              </a:lnSpc>
              <a:spcBef>
                <a:spcPts val="735"/>
              </a:spcBef>
              <a:buChar char="-"/>
              <a:tabLst>
                <a:tab pos="751205" algn="l"/>
              </a:tabLst>
            </a:pPr>
            <a:r>
              <a:rPr dirty="0" sz="2200" spc="-5">
                <a:latin typeface="Times New Roman"/>
                <a:cs typeface="Times New Roman"/>
              </a:rPr>
              <a:t>Các </a:t>
            </a:r>
            <a:r>
              <a:rPr dirty="0" sz="2200">
                <a:latin typeface="Times New Roman"/>
                <a:cs typeface="Times New Roman"/>
              </a:rPr>
              <a:t>dự </a:t>
            </a:r>
            <a:r>
              <a:rPr dirty="0" sz="2200" spc="-5">
                <a:latin typeface="Times New Roman"/>
                <a:cs typeface="Times New Roman"/>
              </a:rPr>
              <a:t>án, cơ </a:t>
            </a:r>
            <a:r>
              <a:rPr dirty="0" sz="2200">
                <a:latin typeface="Times New Roman"/>
                <a:cs typeface="Times New Roman"/>
              </a:rPr>
              <a:t>sở đã </a:t>
            </a:r>
            <a:r>
              <a:rPr dirty="0" sz="2200" spc="-5">
                <a:latin typeface="Times New Roman"/>
                <a:cs typeface="Times New Roman"/>
              </a:rPr>
              <a:t>được Bộ TN&amp;MT </a:t>
            </a:r>
            <a:r>
              <a:rPr dirty="0" sz="2200">
                <a:latin typeface="Times New Roman"/>
                <a:cs typeface="Times New Roman"/>
              </a:rPr>
              <a:t>phê </a:t>
            </a:r>
            <a:r>
              <a:rPr dirty="0" sz="2200" spc="-5">
                <a:latin typeface="Times New Roman"/>
                <a:cs typeface="Times New Roman"/>
              </a:rPr>
              <a:t>duyệt báo cáo 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ĐTM;</a:t>
            </a:r>
            <a:endParaRPr sz="2200">
              <a:latin typeface="Times New Roman"/>
              <a:cs typeface="Times New Roman"/>
            </a:endParaRPr>
          </a:p>
          <a:p>
            <a:pPr algn="just" marL="12700" marR="5080" indent="533400">
              <a:lnSpc>
                <a:spcPct val="90000"/>
              </a:lnSpc>
              <a:spcBef>
                <a:spcPts val="610"/>
              </a:spcBef>
              <a:buChar char="-"/>
              <a:tabLst>
                <a:tab pos="711835" algn="l"/>
              </a:tabLst>
            </a:pPr>
            <a:r>
              <a:rPr dirty="0" sz="2200" spc="-5">
                <a:latin typeface="Times New Roman"/>
                <a:cs typeface="Times New Roman"/>
              </a:rPr>
              <a:t>Đối tượng </a:t>
            </a:r>
            <a:r>
              <a:rPr dirty="0" sz="2200">
                <a:latin typeface="Times New Roman"/>
                <a:cs typeface="Times New Roman"/>
              </a:rPr>
              <a:t>quy định </a:t>
            </a:r>
            <a:r>
              <a:rPr dirty="0" sz="2200" spc="-5">
                <a:latin typeface="Times New Roman"/>
                <a:cs typeface="Times New Roman"/>
              </a:rPr>
              <a:t>tại Điều </a:t>
            </a:r>
            <a:r>
              <a:rPr dirty="0" sz="2200">
                <a:latin typeface="Times New Roman"/>
                <a:cs typeface="Times New Roman"/>
              </a:rPr>
              <a:t>39 Luật </a:t>
            </a:r>
            <a:r>
              <a:rPr dirty="0" sz="2200" spc="-5">
                <a:latin typeface="Times New Roman"/>
                <a:cs typeface="Times New Roman"/>
              </a:rPr>
              <a:t>BVMT nằm </a:t>
            </a:r>
            <a:r>
              <a:rPr dirty="0" sz="2200">
                <a:latin typeface="Times New Roman"/>
                <a:cs typeface="Times New Roman"/>
              </a:rPr>
              <a:t>trên địa </a:t>
            </a:r>
            <a:r>
              <a:rPr dirty="0" sz="2200" spc="-5">
                <a:latin typeface="Times New Roman"/>
                <a:cs typeface="Times New Roman"/>
              </a:rPr>
              <a:t>bàn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từ 02 </a:t>
            </a:r>
            <a:r>
              <a:rPr dirty="0" sz="2200" spc="-5">
                <a:latin typeface="Times New Roman"/>
                <a:cs typeface="Times New Roman"/>
              </a:rPr>
              <a:t>đơn </a:t>
            </a:r>
            <a:r>
              <a:rPr dirty="0" sz="2200">
                <a:latin typeface="Times New Roman"/>
                <a:cs typeface="Times New Roman"/>
              </a:rPr>
              <a:t>vị </a:t>
            </a:r>
            <a:r>
              <a:rPr dirty="0" sz="2200" spc="-5">
                <a:latin typeface="Times New Roman"/>
                <a:cs typeface="Times New Roman"/>
              </a:rPr>
              <a:t>hành chính cấp </a:t>
            </a:r>
            <a:r>
              <a:rPr dirty="0" sz="2200">
                <a:latin typeface="Times New Roman"/>
                <a:cs typeface="Times New Roman"/>
              </a:rPr>
              <a:t>tỉnh trở </a:t>
            </a:r>
            <a:r>
              <a:rPr dirty="0" sz="2200" spc="-5">
                <a:latin typeface="Times New Roman"/>
                <a:cs typeface="Times New Roman"/>
              </a:rPr>
              <a:t>lên hoặc nằm </a:t>
            </a:r>
            <a:r>
              <a:rPr dirty="0" sz="2200">
                <a:latin typeface="Times New Roman"/>
                <a:cs typeface="Times New Roman"/>
              </a:rPr>
              <a:t>trên vùng </a:t>
            </a:r>
            <a:r>
              <a:rPr dirty="0" sz="2200" spc="-5">
                <a:latin typeface="Times New Roman"/>
                <a:cs typeface="Times New Roman"/>
              </a:rPr>
              <a:t>biển 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chưa xác </a:t>
            </a:r>
            <a:r>
              <a:rPr dirty="0" sz="2200">
                <a:latin typeface="Times New Roman"/>
                <a:cs typeface="Times New Roman"/>
              </a:rPr>
              <a:t>định </a:t>
            </a:r>
            <a:r>
              <a:rPr dirty="0" sz="2200" spc="-5">
                <a:latin typeface="Times New Roman"/>
                <a:cs typeface="Times New Roman"/>
              </a:rPr>
              <a:t>trách nhiệm quản </a:t>
            </a:r>
            <a:r>
              <a:rPr dirty="0" sz="2200">
                <a:latin typeface="Times New Roman"/>
                <a:cs typeface="Times New Roman"/>
              </a:rPr>
              <a:t>lý </a:t>
            </a:r>
            <a:r>
              <a:rPr dirty="0" sz="2200" spc="-5">
                <a:latin typeface="Times New Roman"/>
                <a:cs typeface="Times New Roman"/>
              </a:rPr>
              <a:t>hành chính của UBND cấp </a:t>
            </a:r>
            <a:r>
              <a:rPr dirty="0" sz="2200">
                <a:latin typeface="Times New Roman"/>
                <a:cs typeface="Times New Roman"/>
              </a:rPr>
              <a:t>tỉnh; 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cơ sở có NKPL </a:t>
            </a:r>
            <a:r>
              <a:rPr dirty="0" sz="2200">
                <a:latin typeface="Times New Roman"/>
                <a:cs typeface="Times New Roman"/>
              </a:rPr>
              <a:t>từ </a:t>
            </a:r>
            <a:r>
              <a:rPr dirty="0" sz="2200" spc="-5">
                <a:latin typeface="Times New Roman"/>
                <a:cs typeface="Times New Roman"/>
              </a:rPr>
              <a:t>nước ngoài làm nguyên liệu sản xuất, cơ </a:t>
            </a:r>
            <a:r>
              <a:rPr dirty="0" sz="2200">
                <a:latin typeface="Times New Roman"/>
                <a:cs typeface="Times New Roman"/>
              </a:rPr>
              <a:t>sở </a:t>
            </a:r>
            <a:r>
              <a:rPr dirty="0" sz="2200" spc="-5">
                <a:latin typeface="Times New Roman"/>
                <a:cs typeface="Times New Roman"/>
              </a:rPr>
              <a:t>thực 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hiện dịch</a:t>
            </a:r>
            <a:r>
              <a:rPr dirty="0" sz="2200">
                <a:latin typeface="Times New Roman"/>
                <a:cs typeface="Times New Roman"/>
              </a:rPr>
              <a:t> vụ xử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lý </a:t>
            </a:r>
            <a:r>
              <a:rPr dirty="0" sz="2200" spc="-5">
                <a:latin typeface="Times New Roman"/>
                <a:cs typeface="Times New Roman"/>
              </a:rPr>
              <a:t>CTNH.</a:t>
            </a:r>
            <a:endParaRPr sz="2200">
              <a:latin typeface="Times New Roman"/>
              <a:cs typeface="Times New Roman"/>
            </a:endParaRPr>
          </a:p>
          <a:p>
            <a:pPr algn="just" marL="12700" marR="5080" indent="533400">
              <a:lnSpc>
                <a:spcPts val="2400"/>
              </a:lnSpc>
              <a:spcBef>
                <a:spcPts val="640"/>
              </a:spcBef>
            </a:pPr>
            <a:r>
              <a:rPr dirty="0" sz="2200">
                <a:latin typeface="Times New Roman"/>
                <a:cs typeface="Times New Roman"/>
              </a:rPr>
              <a:t>2. </a:t>
            </a:r>
            <a:r>
              <a:rPr dirty="0" sz="2200" spc="-5">
                <a:latin typeface="Times New Roman"/>
                <a:cs typeface="Times New Roman"/>
              </a:rPr>
              <a:t>Bộ Quốc </a:t>
            </a:r>
            <a:r>
              <a:rPr dirty="0" sz="2200">
                <a:latin typeface="Times New Roman"/>
                <a:cs typeface="Times New Roman"/>
              </a:rPr>
              <a:t>phòng, </a:t>
            </a:r>
            <a:r>
              <a:rPr dirty="0" sz="2200" spc="-5">
                <a:latin typeface="Times New Roman"/>
                <a:cs typeface="Times New Roman"/>
              </a:rPr>
              <a:t>Bộ Công an: Các </a:t>
            </a:r>
            <a:r>
              <a:rPr dirty="0" sz="2200">
                <a:latin typeface="Times New Roman"/>
                <a:cs typeface="Times New Roman"/>
              </a:rPr>
              <a:t>dự </a:t>
            </a:r>
            <a:r>
              <a:rPr dirty="0" sz="2200" spc="-5">
                <a:latin typeface="Times New Roman"/>
                <a:cs typeface="Times New Roman"/>
              </a:rPr>
              <a:t>án, cơ sở </a:t>
            </a:r>
            <a:r>
              <a:rPr dirty="0" sz="2200">
                <a:latin typeface="Times New Roman"/>
                <a:cs typeface="Times New Roman"/>
              </a:rPr>
              <a:t>thuộc bí </a:t>
            </a:r>
            <a:r>
              <a:rPr dirty="0" sz="2200" spc="-5">
                <a:latin typeface="Times New Roman"/>
                <a:cs typeface="Times New Roman"/>
              </a:rPr>
              <a:t>mật </a:t>
            </a:r>
            <a:r>
              <a:rPr dirty="0" sz="2200">
                <a:latin typeface="Times New Roman"/>
                <a:cs typeface="Times New Roman"/>
              </a:rPr>
              <a:t> nhà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nước </a:t>
            </a:r>
            <a:r>
              <a:rPr dirty="0" sz="2200">
                <a:latin typeface="Times New Roman"/>
                <a:cs typeface="Times New Roman"/>
              </a:rPr>
              <a:t>về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quốc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phòng, </a:t>
            </a:r>
            <a:r>
              <a:rPr dirty="0" sz="2200" spc="-5">
                <a:latin typeface="Times New Roman"/>
                <a:cs typeface="Times New Roman"/>
              </a:rPr>
              <a:t>an</a:t>
            </a:r>
            <a:r>
              <a:rPr dirty="0" sz="2200">
                <a:latin typeface="Times New Roman"/>
                <a:cs typeface="Times New Roman"/>
              </a:rPr>
              <a:t> ninh.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41765" y="6421628"/>
            <a:ext cx="102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898989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1066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96179" y="1076452"/>
            <a:ext cx="5692775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I.</a:t>
            </a:r>
            <a:r>
              <a:rPr dirty="0" spc="-10"/>
              <a:t> </a:t>
            </a:r>
            <a:r>
              <a:rPr dirty="0" spc="-5"/>
              <a:t>QUY</a:t>
            </a:r>
            <a:r>
              <a:rPr dirty="0" spc="-90"/>
              <a:t> </a:t>
            </a:r>
            <a:r>
              <a:rPr dirty="0" spc="-5"/>
              <a:t>ĐỊNH</a:t>
            </a:r>
            <a:r>
              <a:rPr dirty="0" spc="-45"/>
              <a:t> </a:t>
            </a:r>
            <a:r>
              <a:rPr dirty="0" spc="-5"/>
              <a:t>VỀ</a:t>
            </a:r>
            <a:r>
              <a:rPr dirty="0" spc="-15"/>
              <a:t> </a:t>
            </a:r>
            <a:r>
              <a:rPr dirty="0" spc="-5"/>
              <a:t>GIẤY</a:t>
            </a:r>
            <a:r>
              <a:rPr dirty="0" spc="-85"/>
              <a:t> </a:t>
            </a:r>
            <a:r>
              <a:rPr dirty="0" spc="-5"/>
              <a:t>PHÉP</a:t>
            </a:r>
            <a:r>
              <a:rPr dirty="0" spc="-125"/>
              <a:t> </a:t>
            </a:r>
            <a:r>
              <a:rPr dirty="0" spc="-5"/>
              <a:t>MÔI</a:t>
            </a:r>
            <a:r>
              <a:rPr dirty="0" spc="-55"/>
              <a:t> </a:t>
            </a:r>
            <a:r>
              <a:rPr dirty="0" spc="-5"/>
              <a:t>TRƯỜNG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649583" y="1841500"/>
            <a:ext cx="4584700" cy="763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74955" marR="5080" indent="-262890">
              <a:lnSpc>
                <a:spcPct val="110000"/>
              </a:lnSpc>
              <a:spcBef>
                <a:spcPts val="100"/>
              </a:spcBef>
            </a:pPr>
            <a:r>
              <a:rPr dirty="0" sz="2200" b="1">
                <a:latin typeface="Times New Roman"/>
                <a:cs typeface="Times New Roman"/>
              </a:rPr>
              <a:t>2.</a:t>
            </a:r>
            <a:r>
              <a:rPr dirty="0" sz="2200" spc="-5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Thẩm quyền cấp </a:t>
            </a:r>
            <a:r>
              <a:rPr dirty="0" sz="2200" b="1">
                <a:latin typeface="Times New Roman"/>
                <a:cs typeface="Times New Roman"/>
              </a:rPr>
              <a:t>GPMT</a:t>
            </a:r>
            <a:r>
              <a:rPr dirty="0" sz="2200" spc="-50" b="1">
                <a:latin typeface="Times New Roman"/>
                <a:cs typeface="Times New Roman"/>
              </a:rPr>
              <a:t> </a:t>
            </a:r>
            <a:r>
              <a:rPr dirty="0" sz="2200" spc="-10" b="1">
                <a:latin typeface="Times New Roman"/>
                <a:cs typeface="Times New Roman"/>
              </a:rPr>
              <a:t>(Tiếp</a:t>
            </a:r>
            <a:r>
              <a:rPr dirty="0" sz="2200" spc="-5" b="1">
                <a:latin typeface="Times New Roman"/>
                <a:cs typeface="Times New Roman"/>
              </a:rPr>
              <a:t> theo) </a:t>
            </a:r>
            <a:r>
              <a:rPr dirty="0" sz="2200" spc="-53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(Điều </a:t>
            </a:r>
            <a:r>
              <a:rPr dirty="0" sz="2200" b="1">
                <a:latin typeface="Times New Roman"/>
                <a:cs typeface="Times New Roman"/>
              </a:rPr>
              <a:t>41</a:t>
            </a:r>
            <a:r>
              <a:rPr dirty="0" sz="2200" spc="-5" b="1">
                <a:latin typeface="Times New Roman"/>
                <a:cs typeface="Times New Roman"/>
              </a:rPr>
              <a:t> Luật Bảo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vệ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môi </a:t>
            </a:r>
            <a:r>
              <a:rPr dirty="0" sz="2200" spc="-5" b="1">
                <a:latin typeface="Times New Roman"/>
                <a:cs typeface="Times New Roman"/>
              </a:rPr>
              <a:t>trường)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16057" y="2960115"/>
            <a:ext cx="7652384" cy="3719829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just" marL="555625">
              <a:lnSpc>
                <a:spcPct val="100000"/>
              </a:lnSpc>
              <a:spcBef>
                <a:spcPts val="459"/>
              </a:spcBef>
            </a:pPr>
            <a:r>
              <a:rPr dirty="0" sz="2200">
                <a:latin typeface="Times New Roman"/>
                <a:cs typeface="Times New Roman"/>
              </a:rPr>
              <a:t>3.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UBND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cấp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tỉnh:</a:t>
            </a:r>
            <a:endParaRPr sz="2200">
              <a:latin typeface="Times New Roman"/>
              <a:cs typeface="Times New Roman"/>
            </a:endParaRPr>
          </a:p>
          <a:p>
            <a:pPr algn="just" marL="709295" indent="-163830">
              <a:lnSpc>
                <a:spcPct val="100000"/>
              </a:lnSpc>
              <a:spcBef>
                <a:spcPts val="360"/>
              </a:spcBef>
              <a:buChar char="-"/>
              <a:tabLst>
                <a:tab pos="709930" algn="l"/>
              </a:tabLst>
            </a:pPr>
            <a:r>
              <a:rPr dirty="0" sz="2200" spc="-5">
                <a:latin typeface="Times New Roman"/>
                <a:cs typeface="Times New Roman"/>
              </a:rPr>
              <a:t>Dự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án đầu </a:t>
            </a:r>
            <a:r>
              <a:rPr dirty="0" sz="2200">
                <a:latin typeface="Times New Roman"/>
                <a:cs typeface="Times New Roman"/>
              </a:rPr>
              <a:t>tư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nhóm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II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quy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định </a:t>
            </a:r>
            <a:r>
              <a:rPr dirty="0" sz="2200" spc="-5">
                <a:latin typeface="Times New Roman"/>
                <a:cs typeface="Times New Roman"/>
              </a:rPr>
              <a:t>tại Điều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39</a:t>
            </a:r>
            <a:r>
              <a:rPr dirty="0" sz="2200" spc="-5">
                <a:latin typeface="Times New Roman"/>
                <a:cs typeface="Times New Roman"/>
              </a:rPr>
              <a:t> Luật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30">
                <a:latin typeface="Times New Roman"/>
                <a:cs typeface="Times New Roman"/>
              </a:rPr>
              <a:t>BVMT;</a:t>
            </a:r>
            <a:endParaRPr sz="2200">
              <a:latin typeface="Times New Roman"/>
              <a:cs typeface="Times New Roman"/>
            </a:endParaRPr>
          </a:p>
          <a:p>
            <a:pPr algn="just" marL="12700" marR="5080" indent="533400">
              <a:lnSpc>
                <a:spcPts val="2400"/>
              </a:lnSpc>
              <a:spcBef>
                <a:spcPts val="520"/>
              </a:spcBef>
              <a:buChar char="-"/>
              <a:tabLst>
                <a:tab pos="748030" algn="l"/>
              </a:tabLst>
            </a:pPr>
            <a:r>
              <a:rPr dirty="0" sz="2200" spc="-5">
                <a:latin typeface="Times New Roman"/>
                <a:cs typeface="Times New Roman"/>
              </a:rPr>
              <a:t>Dự</a:t>
            </a:r>
            <a:r>
              <a:rPr dirty="0" sz="2200" spc="29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án</a:t>
            </a:r>
            <a:r>
              <a:rPr dirty="0" sz="2200" spc="29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đầu</a:t>
            </a:r>
            <a:r>
              <a:rPr dirty="0" sz="2200" spc="3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tư</a:t>
            </a:r>
            <a:r>
              <a:rPr dirty="0" sz="2200" spc="29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nhóm</a:t>
            </a:r>
            <a:r>
              <a:rPr dirty="0" sz="2200" spc="29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III</a:t>
            </a:r>
            <a:r>
              <a:rPr dirty="0" sz="2200" spc="30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quy</a:t>
            </a:r>
            <a:r>
              <a:rPr dirty="0" sz="2200" spc="29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định</a:t>
            </a:r>
            <a:r>
              <a:rPr dirty="0" sz="2200" spc="3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tại</a:t>
            </a:r>
            <a:r>
              <a:rPr dirty="0" sz="2200" spc="29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Điều</a:t>
            </a:r>
            <a:r>
              <a:rPr dirty="0" sz="2200" spc="29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39</a:t>
            </a:r>
            <a:r>
              <a:rPr dirty="0" sz="2200" spc="3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của</a:t>
            </a:r>
            <a:r>
              <a:rPr dirty="0" sz="2200" spc="29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Luật</a:t>
            </a:r>
            <a:r>
              <a:rPr dirty="0" sz="2200" spc="3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này </a:t>
            </a:r>
            <a:r>
              <a:rPr dirty="0" sz="2200" spc="-54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nằm</a:t>
            </a:r>
            <a:r>
              <a:rPr dirty="0" sz="2200">
                <a:latin typeface="Times New Roman"/>
                <a:cs typeface="Times New Roman"/>
              </a:rPr>
              <a:t> trên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địa</a:t>
            </a:r>
            <a:r>
              <a:rPr dirty="0" sz="2200" spc="-5">
                <a:latin typeface="Times New Roman"/>
                <a:cs typeface="Times New Roman"/>
              </a:rPr>
              <a:t> bàn</a:t>
            </a:r>
            <a:r>
              <a:rPr dirty="0" sz="2200">
                <a:latin typeface="Times New Roman"/>
                <a:cs typeface="Times New Roman"/>
              </a:rPr>
              <a:t> từ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02 </a:t>
            </a:r>
            <a:r>
              <a:rPr dirty="0" sz="2200" spc="-5">
                <a:latin typeface="Times New Roman"/>
                <a:cs typeface="Times New Roman"/>
              </a:rPr>
              <a:t>đơn</a:t>
            </a:r>
            <a:r>
              <a:rPr dirty="0" sz="2200">
                <a:latin typeface="Times New Roman"/>
                <a:cs typeface="Times New Roman"/>
              </a:rPr>
              <a:t> vị </a:t>
            </a:r>
            <a:r>
              <a:rPr dirty="0" sz="2200" spc="-5">
                <a:latin typeface="Times New Roman"/>
                <a:cs typeface="Times New Roman"/>
              </a:rPr>
              <a:t>hành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chính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cấp huyện</a:t>
            </a:r>
            <a:r>
              <a:rPr dirty="0" sz="2200">
                <a:latin typeface="Times New Roman"/>
                <a:cs typeface="Times New Roman"/>
              </a:rPr>
              <a:t> trở</a:t>
            </a:r>
            <a:r>
              <a:rPr dirty="0" sz="2200" spc="-5">
                <a:latin typeface="Times New Roman"/>
                <a:cs typeface="Times New Roman"/>
              </a:rPr>
              <a:t> lên;</a:t>
            </a:r>
            <a:endParaRPr sz="2200">
              <a:latin typeface="Times New Roman"/>
              <a:cs typeface="Times New Roman"/>
            </a:endParaRPr>
          </a:p>
          <a:p>
            <a:pPr algn="just" marL="12700" marR="5080" indent="533400">
              <a:lnSpc>
                <a:spcPct val="89700"/>
              </a:lnSpc>
              <a:spcBef>
                <a:spcPts val="590"/>
              </a:spcBef>
              <a:buChar char="-"/>
              <a:tabLst>
                <a:tab pos="726440" algn="l"/>
              </a:tabLst>
            </a:pPr>
            <a:r>
              <a:rPr dirty="0" sz="2200" spc="-5">
                <a:latin typeface="Times New Roman"/>
                <a:cs typeface="Times New Roman"/>
              </a:rPr>
              <a:t>Đối tượng </a:t>
            </a:r>
            <a:r>
              <a:rPr dirty="0" sz="2200">
                <a:latin typeface="Times New Roman"/>
                <a:cs typeface="Times New Roman"/>
              </a:rPr>
              <a:t>quy định </a:t>
            </a:r>
            <a:r>
              <a:rPr dirty="0" sz="2200" spc="-5">
                <a:latin typeface="Times New Roman"/>
                <a:cs typeface="Times New Roman"/>
              </a:rPr>
              <a:t>tại khoản </a:t>
            </a:r>
            <a:r>
              <a:rPr dirty="0" sz="2200">
                <a:latin typeface="Times New Roman"/>
                <a:cs typeface="Times New Roman"/>
              </a:rPr>
              <a:t>2 </a:t>
            </a:r>
            <a:r>
              <a:rPr dirty="0" sz="2200" spc="-5">
                <a:latin typeface="Times New Roman"/>
                <a:cs typeface="Times New Roman"/>
              </a:rPr>
              <a:t>Điều </a:t>
            </a:r>
            <a:r>
              <a:rPr dirty="0" sz="2200">
                <a:latin typeface="Times New Roman"/>
                <a:cs typeface="Times New Roman"/>
              </a:rPr>
              <a:t>39 </a:t>
            </a:r>
            <a:r>
              <a:rPr dirty="0" sz="2200" spc="-5">
                <a:latin typeface="Times New Roman"/>
                <a:cs typeface="Times New Roman"/>
              </a:rPr>
              <a:t>của </a:t>
            </a:r>
            <a:r>
              <a:rPr dirty="0" sz="2200">
                <a:latin typeface="Times New Roman"/>
                <a:cs typeface="Times New Roman"/>
              </a:rPr>
              <a:t>Luật </a:t>
            </a:r>
            <a:r>
              <a:rPr dirty="0" sz="2200" spc="-5">
                <a:latin typeface="Times New Roman"/>
                <a:cs typeface="Times New Roman"/>
              </a:rPr>
              <a:t>BVMT </a:t>
            </a:r>
            <a:r>
              <a:rPr dirty="0" sz="2200">
                <a:latin typeface="Times New Roman"/>
                <a:cs typeface="Times New Roman"/>
              </a:rPr>
              <a:t>đã 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được UBND cấp </a:t>
            </a:r>
            <a:r>
              <a:rPr dirty="0" sz="2200">
                <a:latin typeface="Times New Roman"/>
                <a:cs typeface="Times New Roman"/>
              </a:rPr>
              <a:t>tỉnh </a:t>
            </a:r>
            <a:r>
              <a:rPr dirty="0" sz="2200" spc="-5">
                <a:latin typeface="Times New Roman"/>
                <a:cs typeface="Times New Roman"/>
              </a:rPr>
              <a:t>hoặc Bộ, cơ quan ngang Bộ </a:t>
            </a:r>
            <a:r>
              <a:rPr dirty="0" sz="2200">
                <a:latin typeface="Times New Roman"/>
                <a:cs typeface="Times New Roman"/>
              </a:rPr>
              <a:t>(trừ </a:t>
            </a:r>
            <a:r>
              <a:rPr dirty="0" sz="2200" spc="-5">
                <a:latin typeface="Times New Roman"/>
                <a:cs typeface="Times New Roman"/>
              </a:rPr>
              <a:t>Bộ </a:t>
            </a:r>
            <a:r>
              <a:rPr dirty="0" sz="2200" spc="-30">
                <a:latin typeface="Times New Roman"/>
                <a:cs typeface="Times New Roman"/>
              </a:rPr>
              <a:t>TN&amp;MT, 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Bộ Quốc </a:t>
            </a:r>
            <a:r>
              <a:rPr dirty="0" sz="2200">
                <a:latin typeface="Times New Roman"/>
                <a:cs typeface="Times New Roman"/>
              </a:rPr>
              <a:t>phòng, </a:t>
            </a:r>
            <a:r>
              <a:rPr dirty="0" sz="2200" spc="-5">
                <a:latin typeface="Times New Roman"/>
                <a:cs typeface="Times New Roman"/>
              </a:rPr>
              <a:t>Bộ Công an) </a:t>
            </a:r>
            <a:r>
              <a:rPr dirty="0" sz="2200">
                <a:latin typeface="Times New Roman"/>
                <a:cs typeface="Times New Roman"/>
              </a:rPr>
              <a:t>phê </a:t>
            </a:r>
            <a:r>
              <a:rPr dirty="0" sz="2200" spc="-5">
                <a:latin typeface="Times New Roman"/>
                <a:cs typeface="Times New Roman"/>
              </a:rPr>
              <a:t>duyệt kết </a:t>
            </a:r>
            <a:r>
              <a:rPr dirty="0" sz="2200">
                <a:latin typeface="Times New Roman"/>
                <a:cs typeface="Times New Roman"/>
              </a:rPr>
              <a:t>quả </a:t>
            </a:r>
            <a:r>
              <a:rPr dirty="0" sz="2200" spc="-5">
                <a:latin typeface="Times New Roman"/>
                <a:cs typeface="Times New Roman"/>
              </a:rPr>
              <a:t>thẩm </a:t>
            </a:r>
            <a:r>
              <a:rPr dirty="0" sz="2200">
                <a:latin typeface="Times New Roman"/>
                <a:cs typeface="Times New Roman"/>
              </a:rPr>
              <a:t>định </a:t>
            </a:r>
            <a:r>
              <a:rPr dirty="0" sz="2200" spc="-5">
                <a:latin typeface="Times New Roman"/>
                <a:cs typeface="Times New Roman"/>
              </a:rPr>
              <a:t>báo cáo 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ĐTM.</a:t>
            </a:r>
            <a:endParaRPr sz="2200">
              <a:latin typeface="Times New Roman"/>
              <a:cs typeface="Times New Roman"/>
            </a:endParaRPr>
          </a:p>
          <a:p>
            <a:pPr algn="just" marL="12700" marR="5080" indent="533400">
              <a:lnSpc>
                <a:spcPct val="89100"/>
              </a:lnSpc>
              <a:spcBef>
                <a:spcPts val="650"/>
              </a:spcBef>
            </a:pPr>
            <a:r>
              <a:rPr dirty="0" sz="2200">
                <a:latin typeface="Times New Roman"/>
                <a:cs typeface="Times New Roman"/>
              </a:rPr>
              <a:t>4. </a:t>
            </a:r>
            <a:r>
              <a:rPr dirty="0" sz="2200" spc="-5">
                <a:latin typeface="Times New Roman"/>
                <a:cs typeface="Times New Roman"/>
              </a:rPr>
              <a:t>UBND cấp huyện: Dự án, cơ sở </a:t>
            </a:r>
            <a:r>
              <a:rPr dirty="0" sz="2200">
                <a:latin typeface="Times New Roman"/>
                <a:cs typeface="Times New Roman"/>
              </a:rPr>
              <a:t>quy định </a:t>
            </a:r>
            <a:r>
              <a:rPr dirty="0" sz="2200" spc="-5">
                <a:latin typeface="Times New Roman"/>
                <a:cs typeface="Times New Roman"/>
              </a:rPr>
              <a:t>tại Điều </a:t>
            </a:r>
            <a:r>
              <a:rPr dirty="0" sz="2200">
                <a:latin typeface="Times New Roman"/>
                <a:cs typeface="Times New Roman"/>
              </a:rPr>
              <a:t>39 Luật 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BVMT</a:t>
            </a:r>
            <a:r>
              <a:rPr dirty="0" sz="2200">
                <a:latin typeface="Times New Roman"/>
                <a:cs typeface="Times New Roman"/>
              </a:rPr>
              <a:t> trừ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dự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án,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cơ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sở</a:t>
            </a:r>
            <a:r>
              <a:rPr dirty="0" sz="2200">
                <a:latin typeface="Times New Roman"/>
                <a:cs typeface="Times New Roman"/>
              </a:rPr>
              <a:t> thuộc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thẩm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quyền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cấp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phép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của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Bộ 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30">
                <a:latin typeface="Times New Roman"/>
                <a:cs typeface="Times New Roman"/>
              </a:rPr>
              <a:t>TN&amp;MT,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Bộ Quốc </a:t>
            </a:r>
            <a:r>
              <a:rPr dirty="0" sz="2200">
                <a:latin typeface="Times New Roman"/>
                <a:cs typeface="Times New Roman"/>
              </a:rPr>
              <a:t>phòng,</a:t>
            </a:r>
            <a:r>
              <a:rPr dirty="0" sz="2200" spc="-5">
                <a:latin typeface="Times New Roman"/>
                <a:cs typeface="Times New Roman"/>
              </a:rPr>
              <a:t> Bộ Công an, UBND cấp </a:t>
            </a:r>
            <a:r>
              <a:rPr dirty="0" sz="2200">
                <a:latin typeface="Times New Roman"/>
                <a:cs typeface="Times New Roman"/>
              </a:rPr>
              <a:t>tỉnh.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41765" y="6421628"/>
            <a:ext cx="102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898989"/>
                </a:solidFill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1066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I.</a:t>
            </a:r>
            <a:r>
              <a:rPr dirty="0" spc="-10"/>
              <a:t> </a:t>
            </a:r>
            <a:r>
              <a:rPr dirty="0" spc="-5"/>
              <a:t>QUY</a:t>
            </a:r>
            <a:r>
              <a:rPr dirty="0" spc="-90"/>
              <a:t> </a:t>
            </a:r>
            <a:r>
              <a:rPr dirty="0" spc="-5"/>
              <a:t>ĐỊNH</a:t>
            </a:r>
            <a:r>
              <a:rPr dirty="0" spc="-45"/>
              <a:t> </a:t>
            </a:r>
            <a:r>
              <a:rPr dirty="0" spc="-5"/>
              <a:t>VỀ</a:t>
            </a:r>
            <a:r>
              <a:rPr dirty="0" spc="-15"/>
              <a:t> </a:t>
            </a:r>
            <a:r>
              <a:rPr dirty="0" spc="-5"/>
              <a:t>GIẤY</a:t>
            </a:r>
            <a:r>
              <a:rPr dirty="0" spc="-85"/>
              <a:t> </a:t>
            </a:r>
            <a:r>
              <a:rPr dirty="0" spc="-5"/>
              <a:t>PHÉP</a:t>
            </a:r>
            <a:r>
              <a:rPr dirty="0" spc="-125"/>
              <a:t> </a:t>
            </a:r>
            <a:r>
              <a:rPr dirty="0" spc="-5"/>
              <a:t>MÔI</a:t>
            </a:r>
            <a:r>
              <a:rPr dirty="0" spc="-55"/>
              <a:t> </a:t>
            </a:r>
            <a:r>
              <a:rPr dirty="0" spc="-5"/>
              <a:t>TRƯỜNG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74114" y="1884171"/>
            <a:ext cx="7753984" cy="4728845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just" marL="2156460" marR="297180" indent="-1852295">
              <a:lnSpc>
                <a:spcPts val="2300"/>
              </a:lnSpc>
              <a:spcBef>
                <a:spcPts val="459"/>
              </a:spcBef>
            </a:pPr>
            <a:r>
              <a:rPr dirty="0" sz="2200" b="1">
                <a:latin typeface="Times New Roman"/>
                <a:cs typeface="Times New Roman"/>
              </a:rPr>
              <a:t>3.</a:t>
            </a:r>
            <a:r>
              <a:rPr dirty="0" sz="2200" spc="-4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Thời điểm</a:t>
            </a:r>
            <a:r>
              <a:rPr dirty="0" sz="2200" spc="5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nộp</a:t>
            </a:r>
            <a:r>
              <a:rPr dirty="0" sz="2200" spc="-5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hồ </a:t>
            </a:r>
            <a:r>
              <a:rPr dirty="0" sz="2200" spc="-5" b="1">
                <a:latin typeface="Times New Roman"/>
                <a:cs typeface="Times New Roman"/>
              </a:rPr>
              <a:t>sơ</a:t>
            </a:r>
            <a:r>
              <a:rPr dirty="0" sz="2200" spc="-15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đề</a:t>
            </a:r>
            <a:r>
              <a:rPr dirty="0" sz="2200" spc="-5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nghị</a:t>
            </a:r>
            <a:r>
              <a:rPr dirty="0" sz="2200" spc="-5" b="1">
                <a:latin typeface="Times New Roman"/>
                <a:cs typeface="Times New Roman"/>
              </a:rPr>
              <a:t> cấp</a:t>
            </a:r>
            <a:r>
              <a:rPr dirty="0" sz="220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GPMT</a:t>
            </a:r>
            <a:r>
              <a:rPr dirty="0" sz="2200" spc="-50" b="1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(Khoản</a:t>
            </a:r>
            <a:r>
              <a:rPr dirty="0" sz="2200">
                <a:latin typeface="Times New Roman"/>
                <a:cs typeface="Times New Roman"/>
              </a:rPr>
              <a:t> 2</a:t>
            </a:r>
            <a:r>
              <a:rPr dirty="0" sz="2200" spc="-5">
                <a:latin typeface="Times New Roman"/>
                <a:cs typeface="Times New Roman"/>
              </a:rPr>
              <a:t> Điều </a:t>
            </a:r>
            <a:r>
              <a:rPr dirty="0" sz="2200">
                <a:latin typeface="Times New Roman"/>
                <a:cs typeface="Times New Roman"/>
              </a:rPr>
              <a:t>29 </a:t>
            </a:r>
            <a:r>
              <a:rPr dirty="0" sz="2200" spc="-54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Nghị </a:t>
            </a:r>
            <a:r>
              <a:rPr dirty="0" sz="2200">
                <a:latin typeface="Times New Roman"/>
                <a:cs typeface="Times New Roman"/>
              </a:rPr>
              <a:t>định số </a:t>
            </a:r>
            <a:r>
              <a:rPr dirty="0" sz="2200" spc="-5">
                <a:latin typeface="Times New Roman"/>
                <a:cs typeface="Times New Roman"/>
              </a:rPr>
              <a:t>08/2022/NĐ-CP)</a:t>
            </a:r>
            <a:endParaRPr sz="2200">
              <a:latin typeface="Times New Roman"/>
              <a:cs typeface="Times New Roman"/>
            </a:endParaRPr>
          </a:p>
          <a:p>
            <a:pPr algn="just" marL="12700" marR="5080" indent="533400">
              <a:lnSpc>
                <a:spcPct val="90000"/>
              </a:lnSpc>
              <a:spcBef>
                <a:spcPts val="605"/>
              </a:spcBef>
            </a:pPr>
            <a:r>
              <a:rPr dirty="0" sz="2200">
                <a:latin typeface="Times New Roman"/>
                <a:cs typeface="Times New Roman"/>
              </a:rPr>
              <a:t>- </a:t>
            </a:r>
            <a:r>
              <a:rPr dirty="0" sz="2200" spc="-5">
                <a:latin typeface="Times New Roman"/>
                <a:cs typeface="Times New Roman"/>
              </a:rPr>
              <a:t>Đối với </a:t>
            </a:r>
            <a:r>
              <a:rPr dirty="0" sz="2200">
                <a:latin typeface="Times New Roman"/>
                <a:cs typeface="Times New Roman"/>
              </a:rPr>
              <a:t>dự </a:t>
            </a:r>
            <a:r>
              <a:rPr dirty="0" sz="2200" spc="-5">
                <a:latin typeface="Times New Roman"/>
                <a:cs typeface="Times New Roman"/>
              </a:rPr>
              <a:t>án </a:t>
            </a:r>
            <a:r>
              <a:rPr dirty="0" sz="2200">
                <a:latin typeface="Times New Roman"/>
                <a:cs typeface="Times New Roman"/>
              </a:rPr>
              <a:t>thuộc đối </a:t>
            </a:r>
            <a:r>
              <a:rPr dirty="0" sz="2200" spc="-5">
                <a:latin typeface="Times New Roman"/>
                <a:cs typeface="Times New Roman"/>
              </a:rPr>
              <a:t>tượng phải thực hiện ĐTM: </a:t>
            </a:r>
            <a:r>
              <a:rPr dirty="0" sz="2200">
                <a:latin typeface="Times New Roman"/>
                <a:cs typeface="Times New Roman"/>
              </a:rPr>
              <a:t>nộp hồ </a:t>
            </a:r>
            <a:r>
              <a:rPr dirty="0" sz="2200" spc="-10">
                <a:latin typeface="Times New Roman"/>
                <a:cs typeface="Times New Roman"/>
              </a:rPr>
              <a:t>sơ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đề nghị </a:t>
            </a:r>
            <a:r>
              <a:rPr dirty="0" sz="2200" spc="-5">
                <a:latin typeface="Times New Roman"/>
                <a:cs typeface="Times New Roman"/>
              </a:rPr>
              <a:t>cấp GPMT </a:t>
            </a:r>
            <a:r>
              <a:rPr dirty="0" sz="2200">
                <a:latin typeface="Times New Roman"/>
                <a:cs typeface="Times New Roman"/>
              </a:rPr>
              <a:t>sau khi đã </a:t>
            </a:r>
            <a:r>
              <a:rPr dirty="0" sz="2200" spc="-5">
                <a:latin typeface="Times New Roman"/>
                <a:cs typeface="Times New Roman"/>
              </a:rPr>
              <a:t>hoàn thành công </a:t>
            </a:r>
            <a:r>
              <a:rPr dirty="0" sz="2200">
                <a:latin typeface="Times New Roman"/>
                <a:cs typeface="Times New Roman"/>
              </a:rPr>
              <a:t>trình xử lý </a:t>
            </a:r>
            <a:r>
              <a:rPr dirty="0" sz="2200" spc="-5">
                <a:latin typeface="Times New Roman"/>
                <a:cs typeface="Times New Roman"/>
              </a:rPr>
              <a:t>chất thải 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cho</a:t>
            </a:r>
            <a:r>
              <a:rPr dirty="0" sz="2200" spc="13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toàn</a:t>
            </a:r>
            <a:r>
              <a:rPr dirty="0" sz="2200" spc="1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bộ</a:t>
            </a:r>
            <a:r>
              <a:rPr dirty="0" sz="2200" spc="1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dự</a:t>
            </a:r>
            <a:r>
              <a:rPr dirty="0" sz="2200" spc="13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án</a:t>
            </a:r>
            <a:r>
              <a:rPr dirty="0" sz="2200" spc="13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hoặc</a:t>
            </a:r>
            <a:r>
              <a:rPr dirty="0" sz="2200" spc="13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cho</a:t>
            </a:r>
            <a:r>
              <a:rPr dirty="0" sz="2200" spc="1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từng</a:t>
            </a:r>
            <a:r>
              <a:rPr dirty="0" sz="2200" spc="13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phân</a:t>
            </a:r>
            <a:r>
              <a:rPr dirty="0" sz="2200" spc="1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kỳ</a:t>
            </a:r>
            <a:r>
              <a:rPr dirty="0" sz="2200" spc="1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đầu</a:t>
            </a:r>
            <a:r>
              <a:rPr dirty="0" sz="2200" spc="1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tư</a:t>
            </a:r>
            <a:r>
              <a:rPr dirty="0" sz="2200" spc="12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của</a:t>
            </a:r>
            <a:r>
              <a:rPr dirty="0" sz="2200" spc="1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dự</a:t>
            </a:r>
            <a:r>
              <a:rPr dirty="0" sz="2200" spc="12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án</a:t>
            </a:r>
            <a:r>
              <a:rPr dirty="0" sz="2200" spc="13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(nếu</a:t>
            </a:r>
            <a:r>
              <a:rPr dirty="0" sz="2200" spc="1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dự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án có phân </a:t>
            </a:r>
            <a:r>
              <a:rPr dirty="0" sz="2200">
                <a:latin typeface="Times New Roman"/>
                <a:cs typeface="Times New Roman"/>
              </a:rPr>
              <a:t>kỳ </a:t>
            </a:r>
            <a:r>
              <a:rPr dirty="0" sz="2200" spc="-5">
                <a:latin typeface="Times New Roman"/>
                <a:cs typeface="Times New Roman"/>
              </a:rPr>
              <a:t>đầu </a:t>
            </a:r>
            <a:r>
              <a:rPr dirty="0" sz="2200">
                <a:latin typeface="Times New Roman"/>
                <a:cs typeface="Times New Roman"/>
              </a:rPr>
              <a:t>tư </a:t>
            </a:r>
            <a:r>
              <a:rPr dirty="0" sz="2200" spc="-5">
                <a:latin typeface="Times New Roman"/>
                <a:cs typeface="Times New Roman"/>
              </a:rPr>
              <a:t>theo từng giai đoạn) hoặc cho hạng </a:t>
            </a:r>
            <a:r>
              <a:rPr dirty="0" sz="2200">
                <a:latin typeface="Times New Roman"/>
                <a:cs typeface="Times New Roman"/>
              </a:rPr>
              <a:t>mục </a:t>
            </a:r>
            <a:r>
              <a:rPr dirty="0" sz="2200" spc="-5">
                <a:latin typeface="Times New Roman"/>
                <a:cs typeface="Times New Roman"/>
              </a:rPr>
              <a:t>công </a:t>
            </a:r>
            <a:r>
              <a:rPr dirty="0" sz="2200">
                <a:latin typeface="Times New Roman"/>
                <a:cs typeface="Times New Roman"/>
              </a:rPr>
              <a:t> trình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xử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lý </a:t>
            </a:r>
            <a:r>
              <a:rPr dirty="0" sz="2200" spc="-5">
                <a:latin typeface="Times New Roman"/>
                <a:cs typeface="Times New Roman"/>
              </a:rPr>
              <a:t>chất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</a:t>
            </a:r>
            <a:r>
              <a:rPr dirty="0" sz="2200">
                <a:latin typeface="Times New Roman"/>
                <a:cs typeface="Times New Roman"/>
              </a:rPr>
              <a:t> độc</a:t>
            </a:r>
            <a:r>
              <a:rPr dirty="0" sz="2200" spc="-5">
                <a:latin typeface="Times New Roman"/>
                <a:cs typeface="Times New Roman"/>
              </a:rPr>
              <a:t> lập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của </a:t>
            </a:r>
            <a:r>
              <a:rPr dirty="0" sz="2200">
                <a:latin typeface="Times New Roman"/>
                <a:cs typeface="Times New Roman"/>
              </a:rPr>
              <a:t>dự</a:t>
            </a:r>
            <a:r>
              <a:rPr dirty="0" sz="2200" spc="-5">
                <a:latin typeface="Times New Roman"/>
                <a:cs typeface="Times New Roman"/>
              </a:rPr>
              <a:t> án.</a:t>
            </a:r>
            <a:endParaRPr sz="2200">
              <a:latin typeface="Times New Roman"/>
              <a:cs typeface="Times New Roman"/>
            </a:endParaRPr>
          </a:p>
          <a:p>
            <a:pPr algn="just" marL="12700" marR="5080" indent="533400">
              <a:lnSpc>
                <a:spcPct val="89700"/>
              </a:lnSpc>
              <a:spcBef>
                <a:spcPts val="635"/>
              </a:spcBef>
            </a:pPr>
            <a:r>
              <a:rPr dirty="0" sz="2200" b="1">
                <a:latin typeface="Times New Roman"/>
                <a:cs typeface="Times New Roman"/>
              </a:rPr>
              <a:t>-</a:t>
            </a:r>
            <a:r>
              <a:rPr dirty="0" sz="2200" spc="345" b="1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Dự</a:t>
            </a:r>
            <a:r>
              <a:rPr dirty="0" sz="2200" spc="34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án</a:t>
            </a:r>
            <a:r>
              <a:rPr dirty="0" sz="2200" spc="34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đầu</a:t>
            </a:r>
            <a:r>
              <a:rPr dirty="0" sz="2200" spc="3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tư</a:t>
            </a:r>
            <a:r>
              <a:rPr dirty="0" sz="2200" spc="3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không</a:t>
            </a:r>
            <a:r>
              <a:rPr dirty="0" sz="2200" spc="3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thuộc</a:t>
            </a:r>
            <a:r>
              <a:rPr dirty="0" sz="2200" spc="3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đối</a:t>
            </a:r>
            <a:r>
              <a:rPr dirty="0" sz="2200" spc="34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tượng</a:t>
            </a:r>
            <a:r>
              <a:rPr dirty="0" sz="2200" spc="34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phải</a:t>
            </a:r>
            <a:r>
              <a:rPr dirty="0" sz="2200" spc="34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thực</a:t>
            </a:r>
            <a:r>
              <a:rPr dirty="0" sz="2200" spc="34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hiện</a:t>
            </a:r>
            <a:r>
              <a:rPr dirty="0" sz="2200" spc="34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ĐTM: </a:t>
            </a:r>
            <a:r>
              <a:rPr dirty="0" sz="2200" spc="-54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Chủ </a:t>
            </a:r>
            <a:r>
              <a:rPr dirty="0" sz="2200">
                <a:latin typeface="Times New Roman"/>
                <a:cs typeface="Times New Roman"/>
              </a:rPr>
              <a:t>dự </a:t>
            </a:r>
            <a:r>
              <a:rPr dirty="0" sz="2200" spc="-5">
                <a:latin typeface="Times New Roman"/>
                <a:cs typeface="Times New Roman"/>
              </a:rPr>
              <a:t>án </a:t>
            </a:r>
            <a:r>
              <a:rPr dirty="0" sz="2200">
                <a:latin typeface="Times New Roman"/>
                <a:cs typeface="Times New Roman"/>
              </a:rPr>
              <a:t>tự </a:t>
            </a:r>
            <a:r>
              <a:rPr dirty="0" sz="2200" spc="-5">
                <a:latin typeface="Times New Roman"/>
                <a:cs typeface="Times New Roman"/>
              </a:rPr>
              <a:t>quyết </a:t>
            </a:r>
            <a:r>
              <a:rPr dirty="0" sz="2200">
                <a:latin typeface="Times New Roman"/>
                <a:cs typeface="Times New Roman"/>
              </a:rPr>
              <a:t>định </a:t>
            </a:r>
            <a:r>
              <a:rPr dirty="0" sz="2200" spc="-5">
                <a:latin typeface="Times New Roman"/>
                <a:cs typeface="Times New Roman"/>
              </a:rPr>
              <a:t>thời điểm </a:t>
            </a:r>
            <a:r>
              <a:rPr dirty="0" sz="2200">
                <a:latin typeface="Times New Roman"/>
                <a:cs typeface="Times New Roman"/>
              </a:rPr>
              <a:t>nộp hồ </a:t>
            </a:r>
            <a:r>
              <a:rPr dirty="0" sz="2200" spc="-5">
                <a:latin typeface="Times New Roman"/>
                <a:cs typeface="Times New Roman"/>
              </a:rPr>
              <a:t>sơ </a:t>
            </a:r>
            <a:r>
              <a:rPr dirty="0" sz="2200">
                <a:latin typeface="Times New Roman"/>
                <a:cs typeface="Times New Roman"/>
              </a:rPr>
              <a:t>đề nghị </a:t>
            </a:r>
            <a:r>
              <a:rPr dirty="0" sz="2200" spc="-5">
                <a:latin typeface="Times New Roman"/>
                <a:cs typeface="Times New Roman"/>
              </a:rPr>
              <a:t>cấp GPMT sau </a:t>
            </a:r>
            <a:r>
              <a:rPr dirty="0" sz="2200">
                <a:latin typeface="Times New Roman"/>
                <a:cs typeface="Times New Roman"/>
              </a:rPr>
              <a:t> khi </a:t>
            </a:r>
            <a:r>
              <a:rPr dirty="0" sz="2200" spc="-5">
                <a:latin typeface="Times New Roman"/>
                <a:cs typeface="Times New Roman"/>
              </a:rPr>
              <a:t>có đầy </a:t>
            </a:r>
            <a:r>
              <a:rPr dirty="0" sz="2200">
                <a:latin typeface="Times New Roman"/>
                <a:cs typeface="Times New Roman"/>
              </a:rPr>
              <a:t>đủ hồ sơ </a:t>
            </a:r>
            <a:r>
              <a:rPr dirty="0" sz="2200" spc="-5">
                <a:latin typeface="Times New Roman"/>
                <a:cs typeface="Times New Roman"/>
              </a:rPr>
              <a:t>theo </a:t>
            </a:r>
            <a:r>
              <a:rPr dirty="0" sz="2200">
                <a:latin typeface="Times New Roman"/>
                <a:cs typeface="Times New Roman"/>
              </a:rPr>
              <a:t>quy định </a:t>
            </a:r>
            <a:r>
              <a:rPr dirty="0" sz="2200" spc="-5">
                <a:latin typeface="Times New Roman"/>
                <a:cs typeface="Times New Roman"/>
              </a:rPr>
              <a:t>nhưng trước </a:t>
            </a:r>
            <a:r>
              <a:rPr dirty="0" sz="2200">
                <a:latin typeface="Times New Roman"/>
                <a:cs typeface="Times New Roman"/>
              </a:rPr>
              <a:t>khi </a:t>
            </a:r>
            <a:r>
              <a:rPr dirty="0" sz="2200" spc="-5">
                <a:latin typeface="Times New Roman"/>
                <a:cs typeface="Times New Roman"/>
              </a:rPr>
              <a:t>được cơ quan </a:t>
            </a:r>
            <a:r>
              <a:rPr dirty="0" sz="2200">
                <a:latin typeface="Times New Roman"/>
                <a:cs typeface="Times New Roman"/>
              </a:rPr>
              <a:t>nhà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nước</a:t>
            </a:r>
            <a:r>
              <a:rPr dirty="0" sz="2200" spc="29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có</a:t>
            </a:r>
            <a:r>
              <a:rPr dirty="0" sz="2200" spc="29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thẩm</a:t>
            </a:r>
            <a:r>
              <a:rPr dirty="0" sz="2200" spc="29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quyền:</a:t>
            </a:r>
            <a:r>
              <a:rPr dirty="0" sz="2200" spc="29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Cấp,</a:t>
            </a:r>
            <a:r>
              <a:rPr dirty="0" sz="2200" spc="29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điều</a:t>
            </a:r>
            <a:r>
              <a:rPr dirty="0" sz="2200" spc="29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chỉnh</a:t>
            </a:r>
            <a:r>
              <a:rPr dirty="0" sz="2200" spc="29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giấy</a:t>
            </a:r>
            <a:r>
              <a:rPr dirty="0" sz="2200" spc="29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phép</a:t>
            </a:r>
            <a:r>
              <a:rPr dirty="0" sz="2200" spc="29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khai</a:t>
            </a:r>
            <a:r>
              <a:rPr dirty="0" sz="2200" spc="29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thác</a:t>
            </a:r>
            <a:r>
              <a:rPr dirty="0" sz="2200" spc="29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khoáng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sản </a:t>
            </a:r>
            <a:r>
              <a:rPr dirty="0" sz="2200">
                <a:latin typeface="Times New Roman"/>
                <a:cs typeface="Times New Roman"/>
              </a:rPr>
              <a:t>đối </a:t>
            </a:r>
            <a:r>
              <a:rPr dirty="0" sz="2200" spc="-5">
                <a:latin typeface="Times New Roman"/>
                <a:cs typeface="Times New Roman"/>
              </a:rPr>
              <a:t>với </a:t>
            </a:r>
            <a:r>
              <a:rPr dirty="0" sz="2200">
                <a:latin typeface="Times New Roman"/>
                <a:cs typeface="Times New Roman"/>
              </a:rPr>
              <a:t>dự </a:t>
            </a:r>
            <a:r>
              <a:rPr dirty="0" sz="2200" spc="-5">
                <a:latin typeface="Times New Roman"/>
                <a:cs typeface="Times New Roman"/>
              </a:rPr>
              <a:t>án đầu </a:t>
            </a:r>
            <a:r>
              <a:rPr dirty="0" sz="2200">
                <a:latin typeface="Times New Roman"/>
                <a:cs typeface="Times New Roman"/>
              </a:rPr>
              <a:t>tư </a:t>
            </a:r>
            <a:r>
              <a:rPr dirty="0" sz="2200" spc="-5">
                <a:latin typeface="Times New Roman"/>
                <a:cs typeface="Times New Roman"/>
              </a:rPr>
              <a:t>khai thác khoáng </a:t>
            </a:r>
            <a:r>
              <a:rPr dirty="0" sz="2200">
                <a:latin typeface="Times New Roman"/>
                <a:cs typeface="Times New Roman"/>
              </a:rPr>
              <a:t>sản; Phê </a:t>
            </a:r>
            <a:r>
              <a:rPr dirty="0" sz="2200" spc="-5">
                <a:latin typeface="Times New Roman"/>
                <a:cs typeface="Times New Roman"/>
              </a:rPr>
              <a:t>duyệt </a:t>
            </a:r>
            <a:r>
              <a:rPr dirty="0" sz="2200">
                <a:latin typeface="Times New Roman"/>
                <a:cs typeface="Times New Roman"/>
              </a:rPr>
              <a:t>kế </a:t>
            </a:r>
            <a:r>
              <a:rPr dirty="0" sz="2200" spc="-5">
                <a:latin typeface="Times New Roman"/>
                <a:cs typeface="Times New Roman"/>
              </a:rPr>
              <a:t>hoạch 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thăm </a:t>
            </a:r>
            <a:r>
              <a:rPr dirty="0" sz="2200">
                <a:latin typeface="Times New Roman"/>
                <a:cs typeface="Times New Roman"/>
              </a:rPr>
              <a:t>dò, kế </a:t>
            </a:r>
            <a:r>
              <a:rPr dirty="0" sz="2200" spc="-5">
                <a:latin typeface="Times New Roman"/>
                <a:cs typeface="Times New Roman"/>
              </a:rPr>
              <a:t>hoạch phát </a:t>
            </a:r>
            <a:r>
              <a:rPr dirty="0" sz="2200">
                <a:latin typeface="Times New Roman"/>
                <a:cs typeface="Times New Roman"/>
              </a:rPr>
              <a:t>triển mỏ đối </a:t>
            </a:r>
            <a:r>
              <a:rPr dirty="0" sz="2200" spc="-5">
                <a:latin typeface="Times New Roman"/>
                <a:cs typeface="Times New Roman"/>
              </a:rPr>
              <a:t>với </a:t>
            </a:r>
            <a:r>
              <a:rPr dirty="0" sz="2200">
                <a:latin typeface="Times New Roman"/>
                <a:cs typeface="Times New Roman"/>
              </a:rPr>
              <a:t>dự </a:t>
            </a:r>
            <a:r>
              <a:rPr dirty="0" sz="2200" spc="-5">
                <a:latin typeface="Times New Roman"/>
                <a:cs typeface="Times New Roman"/>
              </a:rPr>
              <a:t>án đầu </a:t>
            </a:r>
            <a:r>
              <a:rPr dirty="0" sz="2200">
                <a:latin typeface="Times New Roman"/>
                <a:cs typeface="Times New Roman"/>
              </a:rPr>
              <a:t>tư </a:t>
            </a:r>
            <a:r>
              <a:rPr dirty="0" sz="2200" spc="-5">
                <a:latin typeface="Times New Roman"/>
                <a:cs typeface="Times New Roman"/>
              </a:rPr>
              <a:t>thăm </a:t>
            </a:r>
            <a:r>
              <a:rPr dirty="0" sz="2200">
                <a:latin typeface="Times New Roman"/>
                <a:cs typeface="Times New Roman"/>
              </a:rPr>
              <a:t>dò, </a:t>
            </a:r>
            <a:r>
              <a:rPr dirty="0" sz="2200" spc="-5">
                <a:latin typeface="Times New Roman"/>
                <a:cs typeface="Times New Roman"/>
              </a:rPr>
              <a:t>khai 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thác</a:t>
            </a:r>
            <a:r>
              <a:rPr dirty="0" sz="2200" spc="26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dầu</a:t>
            </a:r>
            <a:r>
              <a:rPr dirty="0" sz="2200" spc="2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khí;</a:t>
            </a:r>
            <a:r>
              <a:rPr dirty="0" sz="2200" spc="2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Phê</a:t>
            </a:r>
            <a:r>
              <a:rPr dirty="0" sz="2200" spc="26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duyệt</a:t>
            </a:r>
            <a:r>
              <a:rPr dirty="0" sz="2200" spc="26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báo</a:t>
            </a:r>
            <a:r>
              <a:rPr dirty="0" sz="2200" spc="26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cáo</a:t>
            </a:r>
            <a:r>
              <a:rPr dirty="0" sz="2200" spc="26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nghiên</a:t>
            </a:r>
            <a:r>
              <a:rPr dirty="0" sz="2200" spc="26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cứu</a:t>
            </a:r>
            <a:r>
              <a:rPr dirty="0" sz="2200" spc="2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khả</a:t>
            </a:r>
            <a:r>
              <a:rPr dirty="0" sz="2200" spc="2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thi</a:t>
            </a:r>
            <a:r>
              <a:rPr dirty="0" sz="2200" spc="2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đối</a:t>
            </a:r>
            <a:r>
              <a:rPr dirty="0" sz="2200" spc="26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với</a:t>
            </a:r>
            <a:r>
              <a:rPr dirty="0" sz="2200" spc="2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dự</a:t>
            </a:r>
            <a:r>
              <a:rPr dirty="0" sz="2200" spc="254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án </a:t>
            </a:r>
            <a:r>
              <a:rPr dirty="0" sz="2200" spc="-54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đầu </a:t>
            </a:r>
            <a:r>
              <a:rPr dirty="0" sz="2200">
                <a:latin typeface="Times New Roman"/>
                <a:cs typeface="Times New Roman"/>
              </a:rPr>
              <a:t>tư</a:t>
            </a:r>
            <a:r>
              <a:rPr dirty="0" sz="2200" spc="-5">
                <a:latin typeface="Times New Roman"/>
                <a:cs typeface="Times New Roman"/>
              </a:rPr>
              <a:t> theo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phương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thức </a:t>
            </a:r>
            <a:r>
              <a:rPr dirty="0" sz="2200">
                <a:latin typeface="Times New Roman"/>
                <a:cs typeface="Times New Roman"/>
              </a:rPr>
              <a:t>đối </a:t>
            </a:r>
            <a:r>
              <a:rPr dirty="0" sz="2200" spc="-5">
                <a:latin typeface="Times New Roman"/>
                <a:cs typeface="Times New Roman"/>
              </a:rPr>
              <a:t>tác công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tư,…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41765" y="6421628"/>
            <a:ext cx="102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898989"/>
                </a:solidFill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1066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53128" y="1183132"/>
            <a:ext cx="5692775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I.</a:t>
            </a:r>
            <a:r>
              <a:rPr dirty="0" spc="-10"/>
              <a:t> </a:t>
            </a:r>
            <a:r>
              <a:rPr dirty="0" spc="-5"/>
              <a:t>QUY</a:t>
            </a:r>
            <a:r>
              <a:rPr dirty="0" spc="-90"/>
              <a:t> </a:t>
            </a:r>
            <a:r>
              <a:rPr dirty="0" spc="-5"/>
              <a:t>ĐỊNH</a:t>
            </a:r>
            <a:r>
              <a:rPr dirty="0" spc="-45"/>
              <a:t> </a:t>
            </a:r>
            <a:r>
              <a:rPr dirty="0" spc="-5"/>
              <a:t>VỀ</a:t>
            </a:r>
            <a:r>
              <a:rPr dirty="0" spc="-15"/>
              <a:t> </a:t>
            </a:r>
            <a:r>
              <a:rPr dirty="0" spc="-5"/>
              <a:t>GIẤY</a:t>
            </a:r>
            <a:r>
              <a:rPr dirty="0" spc="-85"/>
              <a:t> </a:t>
            </a:r>
            <a:r>
              <a:rPr dirty="0" spc="-5"/>
              <a:t>PHÉP</a:t>
            </a:r>
            <a:r>
              <a:rPr dirty="0" spc="-125"/>
              <a:t> </a:t>
            </a:r>
            <a:r>
              <a:rPr dirty="0" spc="-5"/>
              <a:t>MÔI</a:t>
            </a:r>
            <a:r>
              <a:rPr dirty="0" spc="-55"/>
              <a:t> </a:t>
            </a:r>
            <a:r>
              <a:rPr dirty="0" spc="-5"/>
              <a:t>TRƯỜNG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30571" y="1716532"/>
            <a:ext cx="8141334" cy="48050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47090">
              <a:lnSpc>
                <a:spcPct val="100000"/>
              </a:lnSpc>
              <a:spcBef>
                <a:spcPts val="100"/>
              </a:spcBef>
            </a:pPr>
            <a:r>
              <a:rPr dirty="0" sz="2200" b="1">
                <a:latin typeface="Times New Roman"/>
                <a:cs typeface="Times New Roman"/>
              </a:rPr>
              <a:t>3.</a:t>
            </a:r>
            <a:r>
              <a:rPr dirty="0" sz="2200" spc="-4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Thời điểm</a:t>
            </a:r>
            <a:r>
              <a:rPr dirty="0" sz="2200" b="1">
                <a:latin typeface="Times New Roman"/>
                <a:cs typeface="Times New Roman"/>
              </a:rPr>
              <a:t> nộp</a:t>
            </a:r>
            <a:r>
              <a:rPr dirty="0" sz="2200" spc="-5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hồ</a:t>
            </a:r>
            <a:r>
              <a:rPr dirty="0" sz="2200" spc="-5" b="1">
                <a:latin typeface="Times New Roman"/>
                <a:cs typeface="Times New Roman"/>
              </a:rPr>
              <a:t> sơ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đề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nghị</a:t>
            </a:r>
            <a:r>
              <a:rPr dirty="0" sz="2200" spc="-5" b="1">
                <a:latin typeface="Times New Roman"/>
                <a:cs typeface="Times New Roman"/>
              </a:rPr>
              <a:t> cấp GPMT</a:t>
            </a:r>
            <a:r>
              <a:rPr dirty="0" sz="2200" spc="-50" b="1">
                <a:latin typeface="Times New Roman"/>
                <a:cs typeface="Times New Roman"/>
              </a:rPr>
              <a:t> </a:t>
            </a:r>
            <a:r>
              <a:rPr dirty="0" sz="2200" spc="-10" b="1">
                <a:latin typeface="Times New Roman"/>
                <a:cs typeface="Times New Roman"/>
              </a:rPr>
              <a:t>(Tiếp</a:t>
            </a:r>
            <a:r>
              <a:rPr dirty="0" sz="220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theo)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050">
              <a:latin typeface="Times New Roman"/>
              <a:cs typeface="Times New Roman"/>
            </a:endParaRPr>
          </a:p>
          <a:p>
            <a:pPr algn="just" marL="12700" marR="7620" indent="542925">
              <a:lnSpc>
                <a:spcPct val="90000"/>
              </a:lnSpc>
            </a:pPr>
            <a:r>
              <a:rPr dirty="0" sz="2200">
                <a:latin typeface="Times New Roman"/>
                <a:cs typeface="Times New Roman"/>
              </a:rPr>
              <a:t>- </a:t>
            </a:r>
            <a:r>
              <a:rPr dirty="0" sz="2200" spc="-5">
                <a:latin typeface="Times New Roman"/>
                <a:cs typeface="Times New Roman"/>
              </a:rPr>
              <a:t>Dự án đầu </a:t>
            </a:r>
            <a:r>
              <a:rPr dirty="0" sz="2200">
                <a:latin typeface="Times New Roman"/>
                <a:cs typeface="Times New Roman"/>
              </a:rPr>
              <a:t>tư quy định </a:t>
            </a:r>
            <a:r>
              <a:rPr dirty="0" sz="2200" spc="-5">
                <a:latin typeface="Times New Roman"/>
                <a:cs typeface="Times New Roman"/>
              </a:rPr>
              <a:t>tại khoản </a:t>
            </a:r>
            <a:r>
              <a:rPr dirty="0" sz="2200">
                <a:latin typeface="Times New Roman"/>
                <a:cs typeface="Times New Roman"/>
              </a:rPr>
              <a:t>2 </a:t>
            </a:r>
            <a:r>
              <a:rPr dirty="0" sz="2200" spc="-5">
                <a:latin typeface="Times New Roman"/>
                <a:cs typeface="Times New Roman"/>
              </a:rPr>
              <a:t>Điều </a:t>
            </a:r>
            <a:r>
              <a:rPr dirty="0" sz="2200">
                <a:latin typeface="Times New Roman"/>
                <a:cs typeface="Times New Roman"/>
              </a:rPr>
              <a:t>39 </a:t>
            </a:r>
            <a:r>
              <a:rPr dirty="0" sz="2200" spc="-5">
                <a:latin typeface="Times New Roman"/>
                <a:cs typeface="Times New Roman"/>
              </a:rPr>
              <a:t>Luật BVMT đang vận 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hành </a:t>
            </a:r>
            <a:r>
              <a:rPr dirty="0" sz="2200">
                <a:latin typeface="Times New Roman"/>
                <a:cs typeface="Times New Roman"/>
              </a:rPr>
              <a:t>thử </a:t>
            </a:r>
            <a:r>
              <a:rPr dirty="0" sz="2200" spc="-5">
                <a:latin typeface="Times New Roman"/>
                <a:cs typeface="Times New Roman"/>
              </a:rPr>
              <a:t>nghiệm công </a:t>
            </a:r>
            <a:r>
              <a:rPr dirty="0" sz="2200">
                <a:latin typeface="Times New Roman"/>
                <a:cs typeface="Times New Roman"/>
              </a:rPr>
              <a:t>trình xử lý </a:t>
            </a:r>
            <a:r>
              <a:rPr dirty="0" sz="2200" spc="-5">
                <a:latin typeface="Times New Roman"/>
                <a:cs typeface="Times New Roman"/>
              </a:rPr>
              <a:t>chất thải theo </a:t>
            </a:r>
            <a:r>
              <a:rPr dirty="0" sz="2200">
                <a:latin typeface="Times New Roman"/>
                <a:cs typeface="Times New Roman"/>
              </a:rPr>
              <a:t>quy định </a:t>
            </a:r>
            <a:r>
              <a:rPr dirty="0" sz="2200" spc="-5">
                <a:latin typeface="Times New Roman"/>
                <a:cs typeface="Times New Roman"/>
              </a:rPr>
              <a:t>của pháp luật 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trước ngày </a:t>
            </a:r>
            <a:r>
              <a:rPr dirty="0" sz="2200">
                <a:latin typeface="Times New Roman"/>
                <a:cs typeface="Times New Roman"/>
              </a:rPr>
              <a:t>Luật </a:t>
            </a:r>
            <a:r>
              <a:rPr dirty="0" sz="2200" spc="-5">
                <a:latin typeface="Times New Roman"/>
                <a:cs typeface="Times New Roman"/>
              </a:rPr>
              <a:t>Bảo </a:t>
            </a:r>
            <a:r>
              <a:rPr dirty="0" sz="2200">
                <a:latin typeface="Times New Roman"/>
                <a:cs typeface="Times New Roman"/>
              </a:rPr>
              <a:t>vệ môi </a:t>
            </a:r>
            <a:r>
              <a:rPr dirty="0" sz="2200" spc="-5">
                <a:latin typeface="Times New Roman"/>
                <a:cs typeface="Times New Roman"/>
              </a:rPr>
              <a:t>trường có hiệu lực </a:t>
            </a:r>
            <a:r>
              <a:rPr dirty="0" sz="2200">
                <a:latin typeface="Times New Roman"/>
                <a:cs typeface="Times New Roman"/>
              </a:rPr>
              <a:t>thi </a:t>
            </a:r>
            <a:r>
              <a:rPr dirty="0" sz="2200" spc="-5">
                <a:latin typeface="Times New Roman"/>
                <a:cs typeface="Times New Roman"/>
              </a:rPr>
              <a:t>hành </a:t>
            </a:r>
            <a:r>
              <a:rPr dirty="0" sz="2200">
                <a:latin typeface="Times New Roman"/>
                <a:cs typeface="Times New Roman"/>
              </a:rPr>
              <a:t>tự </a:t>
            </a:r>
            <a:r>
              <a:rPr dirty="0" sz="2200" spc="-5">
                <a:latin typeface="Times New Roman"/>
                <a:cs typeface="Times New Roman"/>
              </a:rPr>
              <a:t>quyết </a:t>
            </a:r>
            <a:r>
              <a:rPr dirty="0" sz="2200">
                <a:latin typeface="Times New Roman"/>
                <a:cs typeface="Times New Roman"/>
              </a:rPr>
              <a:t>định 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thời điểm </a:t>
            </a:r>
            <a:r>
              <a:rPr dirty="0" sz="2200">
                <a:latin typeface="Times New Roman"/>
                <a:cs typeface="Times New Roman"/>
              </a:rPr>
              <a:t>nộp hồ </a:t>
            </a:r>
            <a:r>
              <a:rPr dirty="0" sz="2200" spc="-5">
                <a:latin typeface="Times New Roman"/>
                <a:cs typeface="Times New Roman"/>
              </a:rPr>
              <a:t>sơ </a:t>
            </a:r>
            <a:r>
              <a:rPr dirty="0" sz="2200">
                <a:latin typeface="Times New Roman"/>
                <a:cs typeface="Times New Roman"/>
              </a:rPr>
              <a:t>đề nghị </a:t>
            </a:r>
            <a:r>
              <a:rPr dirty="0" sz="2200" spc="-5">
                <a:latin typeface="Times New Roman"/>
                <a:cs typeface="Times New Roman"/>
              </a:rPr>
              <a:t>cấp giấy phép </a:t>
            </a:r>
            <a:r>
              <a:rPr dirty="0" sz="2200">
                <a:latin typeface="Times New Roman"/>
                <a:cs typeface="Times New Roman"/>
              </a:rPr>
              <a:t>môi </a:t>
            </a:r>
            <a:r>
              <a:rPr dirty="0" sz="2200" spc="-5">
                <a:latin typeface="Times New Roman"/>
                <a:cs typeface="Times New Roman"/>
              </a:rPr>
              <a:t>trường </a:t>
            </a:r>
            <a:r>
              <a:rPr dirty="0" sz="2200">
                <a:latin typeface="Times New Roman"/>
                <a:cs typeface="Times New Roman"/>
              </a:rPr>
              <a:t>để </a:t>
            </a:r>
            <a:r>
              <a:rPr dirty="0" sz="2200" spc="-5">
                <a:latin typeface="Times New Roman"/>
                <a:cs typeface="Times New Roman"/>
              </a:rPr>
              <a:t>bảo đảm thời 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điểm</a:t>
            </a:r>
            <a:r>
              <a:rPr dirty="0" sz="2200" spc="5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phải</a:t>
            </a:r>
            <a:r>
              <a:rPr dirty="0" sz="2200" spc="5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có</a:t>
            </a:r>
            <a:r>
              <a:rPr dirty="0" sz="2200" spc="5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giấy</a:t>
            </a:r>
            <a:r>
              <a:rPr dirty="0" sz="2200" spc="50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phép</a:t>
            </a:r>
            <a:r>
              <a:rPr dirty="0" sz="2200" spc="5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môi</a:t>
            </a:r>
            <a:r>
              <a:rPr dirty="0" sz="2200" spc="5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trường</a:t>
            </a:r>
            <a:r>
              <a:rPr dirty="0" sz="2200" spc="50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sau</a:t>
            </a:r>
            <a:r>
              <a:rPr dirty="0" sz="2200" spc="5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khi</a:t>
            </a:r>
            <a:r>
              <a:rPr dirty="0" sz="2200" spc="5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kết</a:t>
            </a:r>
            <a:r>
              <a:rPr dirty="0" sz="2200" spc="50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thúc</a:t>
            </a:r>
            <a:r>
              <a:rPr dirty="0" sz="2200" spc="49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vận</a:t>
            </a:r>
            <a:r>
              <a:rPr dirty="0" sz="2200" spc="5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hành</a:t>
            </a:r>
            <a:r>
              <a:rPr dirty="0" sz="2200" spc="5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thử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nghiệm nhưng chậm nhất trước </a:t>
            </a:r>
            <a:r>
              <a:rPr dirty="0" sz="2200">
                <a:latin typeface="Times New Roman"/>
                <a:cs typeface="Times New Roman"/>
              </a:rPr>
              <a:t>45 </a:t>
            </a:r>
            <a:r>
              <a:rPr dirty="0" sz="2200" spc="-5">
                <a:latin typeface="Times New Roman"/>
                <a:cs typeface="Times New Roman"/>
              </a:rPr>
              <a:t>ngày </a:t>
            </a:r>
            <a:r>
              <a:rPr dirty="0" sz="2200">
                <a:latin typeface="Times New Roman"/>
                <a:cs typeface="Times New Roman"/>
              </a:rPr>
              <a:t>đối </a:t>
            </a:r>
            <a:r>
              <a:rPr dirty="0" sz="2200" spc="-5">
                <a:latin typeface="Times New Roman"/>
                <a:cs typeface="Times New Roman"/>
              </a:rPr>
              <a:t>với trường hợp </a:t>
            </a:r>
            <a:r>
              <a:rPr dirty="0" sz="2200">
                <a:latin typeface="Times New Roman"/>
                <a:cs typeface="Times New Roman"/>
              </a:rPr>
              <a:t>thuộc </a:t>
            </a:r>
            <a:r>
              <a:rPr dirty="0" sz="2200" spc="-5">
                <a:latin typeface="Times New Roman"/>
                <a:cs typeface="Times New Roman"/>
              </a:rPr>
              <a:t>thẩm 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quyền cấp giấy phép </a:t>
            </a:r>
            <a:r>
              <a:rPr dirty="0" sz="2200">
                <a:latin typeface="Times New Roman"/>
                <a:cs typeface="Times New Roman"/>
              </a:rPr>
              <a:t>môi </a:t>
            </a:r>
            <a:r>
              <a:rPr dirty="0" sz="2200" spc="-5">
                <a:latin typeface="Times New Roman"/>
                <a:cs typeface="Times New Roman"/>
              </a:rPr>
              <a:t>trường của cấp </a:t>
            </a:r>
            <a:r>
              <a:rPr dirty="0" sz="2200">
                <a:latin typeface="Times New Roman"/>
                <a:cs typeface="Times New Roman"/>
              </a:rPr>
              <a:t>bộ, </a:t>
            </a:r>
            <a:r>
              <a:rPr dirty="0" sz="2200" spc="-5">
                <a:latin typeface="Times New Roman"/>
                <a:cs typeface="Times New Roman"/>
              </a:rPr>
              <a:t>trước </a:t>
            </a:r>
            <a:r>
              <a:rPr dirty="0" sz="2200">
                <a:latin typeface="Times New Roman"/>
                <a:cs typeface="Times New Roman"/>
              </a:rPr>
              <a:t>30 </a:t>
            </a:r>
            <a:r>
              <a:rPr dirty="0" sz="2200" spc="-5">
                <a:latin typeface="Times New Roman"/>
                <a:cs typeface="Times New Roman"/>
              </a:rPr>
              <a:t>ngày </a:t>
            </a:r>
            <a:r>
              <a:rPr dirty="0" sz="2200">
                <a:latin typeface="Times New Roman"/>
                <a:cs typeface="Times New Roman"/>
              </a:rPr>
              <a:t>đối </a:t>
            </a:r>
            <a:r>
              <a:rPr dirty="0" sz="2200" spc="-5">
                <a:latin typeface="Times New Roman"/>
                <a:cs typeface="Times New Roman"/>
              </a:rPr>
              <a:t>với 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trường</a:t>
            </a:r>
            <a:r>
              <a:rPr dirty="0" sz="2200" spc="33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hợp</a:t>
            </a:r>
            <a:r>
              <a:rPr dirty="0" sz="2200" spc="3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thuộc</a:t>
            </a:r>
            <a:r>
              <a:rPr dirty="0" sz="2200" spc="3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thẩm</a:t>
            </a:r>
            <a:r>
              <a:rPr dirty="0" sz="2200" spc="33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quyền</a:t>
            </a:r>
            <a:r>
              <a:rPr dirty="0" sz="2200" spc="3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cấp</a:t>
            </a:r>
            <a:r>
              <a:rPr dirty="0" sz="2200" spc="3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giấy</a:t>
            </a:r>
            <a:r>
              <a:rPr dirty="0" sz="2200" spc="3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phép</a:t>
            </a:r>
            <a:r>
              <a:rPr dirty="0" sz="2200" spc="3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môi</a:t>
            </a:r>
            <a:r>
              <a:rPr dirty="0" sz="2200" spc="3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trường</a:t>
            </a:r>
            <a:r>
              <a:rPr dirty="0" sz="2200" spc="3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của</a:t>
            </a:r>
            <a:r>
              <a:rPr dirty="0" sz="2200" spc="3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Ủy</a:t>
            </a:r>
            <a:r>
              <a:rPr dirty="0" sz="2200" spc="33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ban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nhân dân cấp </a:t>
            </a:r>
            <a:r>
              <a:rPr dirty="0" sz="2200">
                <a:latin typeface="Times New Roman"/>
                <a:cs typeface="Times New Roman"/>
              </a:rPr>
              <a:t>tỉnh, </a:t>
            </a:r>
            <a:r>
              <a:rPr dirty="0" sz="2200" spc="-5">
                <a:latin typeface="Times New Roman"/>
                <a:cs typeface="Times New Roman"/>
              </a:rPr>
              <a:t>Ủy ban nhân dân cấp huyện, </a:t>
            </a:r>
            <a:r>
              <a:rPr dirty="0" sz="2200">
                <a:latin typeface="Times New Roman"/>
                <a:cs typeface="Times New Roman"/>
              </a:rPr>
              <a:t>tính </a:t>
            </a:r>
            <a:r>
              <a:rPr dirty="0" sz="2200" spc="-5">
                <a:latin typeface="Times New Roman"/>
                <a:cs typeface="Times New Roman"/>
              </a:rPr>
              <a:t>đến thời điểm phải 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có giấy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phép</a:t>
            </a:r>
            <a:r>
              <a:rPr dirty="0" sz="2200">
                <a:latin typeface="Times New Roman"/>
                <a:cs typeface="Times New Roman"/>
              </a:rPr>
              <a:t> môi </a:t>
            </a:r>
            <a:r>
              <a:rPr dirty="0" sz="2200" spc="-5">
                <a:latin typeface="Times New Roman"/>
                <a:cs typeface="Times New Roman"/>
              </a:rPr>
              <a:t>trường.</a:t>
            </a:r>
            <a:endParaRPr sz="2200">
              <a:latin typeface="Times New Roman"/>
              <a:cs typeface="Times New Roman"/>
            </a:endParaRPr>
          </a:p>
          <a:p>
            <a:pPr algn="just" marL="12700" marR="5080" indent="542925">
              <a:lnSpc>
                <a:spcPct val="89100"/>
              </a:lnSpc>
              <a:spcBef>
                <a:spcPts val="645"/>
              </a:spcBef>
            </a:pPr>
            <a:r>
              <a:rPr dirty="0" sz="2200" spc="-45">
                <a:latin typeface="Times New Roman"/>
                <a:cs typeface="Times New Roman"/>
              </a:rPr>
              <a:t>Trường </a:t>
            </a:r>
            <a:r>
              <a:rPr dirty="0" sz="2200" spc="-25">
                <a:latin typeface="Times New Roman"/>
                <a:cs typeface="Times New Roman"/>
              </a:rPr>
              <a:t>hợp không bảo đảm thời điểm </a:t>
            </a:r>
            <a:r>
              <a:rPr dirty="0" sz="2200" spc="-20">
                <a:latin typeface="Times New Roman"/>
                <a:cs typeface="Times New Roman"/>
              </a:rPr>
              <a:t>nộp </a:t>
            </a:r>
            <a:r>
              <a:rPr dirty="0" sz="2200" spc="-15">
                <a:latin typeface="Times New Roman"/>
                <a:cs typeface="Times New Roman"/>
              </a:rPr>
              <a:t>hồ </a:t>
            </a:r>
            <a:r>
              <a:rPr dirty="0" sz="2200" spc="-20">
                <a:latin typeface="Times New Roman"/>
                <a:cs typeface="Times New Roman"/>
              </a:rPr>
              <a:t>sơ, </a:t>
            </a:r>
            <a:r>
              <a:rPr dirty="0" sz="2200" spc="-25">
                <a:latin typeface="Times New Roman"/>
                <a:cs typeface="Times New Roman"/>
              </a:rPr>
              <a:t>chủ </a:t>
            </a:r>
            <a:r>
              <a:rPr dirty="0" sz="2200" spc="-15">
                <a:latin typeface="Times New Roman"/>
                <a:cs typeface="Times New Roman"/>
              </a:rPr>
              <a:t>dự </a:t>
            </a:r>
            <a:r>
              <a:rPr dirty="0" sz="2200" spc="-20">
                <a:latin typeface="Times New Roman"/>
                <a:cs typeface="Times New Roman"/>
              </a:rPr>
              <a:t>án </a:t>
            </a:r>
            <a:r>
              <a:rPr dirty="0" sz="2200" spc="-25">
                <a:latin typeface="Times New Roman"/>
                <a:cs typeface="Times New Roman"/>
              </a:rPr>
              <a:t>đầu </a:t>
            </a:r>
            <a:r>
              <a:rPr dirty="0" sz="2200" spc="-30">
                <a:latin typeface="Times New Roman"/>
                <a:cs typeface="Times New Roman"/>
              </a:rPr>
              <a:t>tư </a:t>
            </a:r>
            <a:r>
              <a:rPr dirty="0" sz="2200" spc="-25">
                <a:latin typeface="Times New Roman"/>
                <a:cs typeface="Times New Roman"/>
              </a:rPr>
              <a:t> phải </a:t>
            </a:r>
            <a:r>
              <a:rPr dirty="0" sz="2200" spc="-20">
                <a:latin typeface="Times New Roman"/>
                <a:cs typeface="Times New Roman"/>
              </a:rPr>
              <a:t>có </a:t>
            </a:r>
            <a:r>
              <a:rPr dirty="0" sz="2200" spc="-25">
                <a:latin typeface="Times New Roman"/>
                <a:cs typeface="Times New Roman"/>
              </a:rPr>
              <a:t>thông báo </a:t>
            </a:r>
            <a:r>
              <a:rPr dirty="0" sz="2200" spc="-20">
                <a:latin typeface="Times New Roman"/>
                <a:cs typeface="Times New Roman"/>
              </a:rPr>
              <a:t>gia </a:t>
            </a:r>
            <a:r>
              <a:rPr dirty="0" sz="2200" spc="-25">
                <a:latin typeface="Times New Roman"/>
                <a:cs typeface="Times New Roman"/>
              </a:rPr>
              <a:t>hạn thời gian vận hành </a:t>
            </a:r>
            <a:r>
              <a:rPr dirty="0" sz="2200" spc="-20">
                <a:latin typeface="Times New Roman"/>
                <a:cs typeface="Times New Roman"/>
              </a:rPr>
              <a:t>thử </a:t>
            </a:r>
            <a:r>
              <a:rPr dirty="0" sz="2200" spc="-30">
                <a:latin typeface="Times New Roman"/>
                <a:cs typeface="Times New Roman"/>
              </a:rPr>
              <a:t>nghiệm </a:t>
            </a:r>
            <a:r>
              <a:rPr dirty="0" sz="2200" spc="-25">
                <a:latin typeface="Times New Roman"/>
                <a:cs typeface="Times New Roman"/>
              </a:rPr>
              <a:t>theo </a:t>
            </a:r>
            <a:r>
              <a:rPr dirty="0" sz="2200" spc="-20">
                <a:latin typeface="Times New Roman"/>
                <a:cs typeface="Times New Roman"/>
              </a:rPr>
              <a:t>quy </a:t>
            </a:r>
            <a:r>
              <a:rPr dirty="0" sz="2200" spc="-25">
                <a:latin typeface="Times New Roman"/>
                <a:cs typeface="Times New Roman"/>
              </a:rPr>
              <a:t>định tại </a:t>
            </a:r>
            <a:r>
              <a:rPr dirty="0" sz="2200" spc="-540">
                <a:latin typeface="Times New Roman"/>
                <a:cs typeface="Times New Roman"/>
              </a:rPr>
              <a:t> </a:t>
            </a:r>
            <a:r>
              <a:rPr dirty="0" sz="2200" spc="-30">
                <a:latin typeface="Times New Roman"/>
                <a:cs typeface="Times New Roman"/>
              </a:rPr>
              <a:t>đi</a:t>
            </a:r>
            <a:r>
              <a:rPr dirty="0" sz="2200" spc="-35">
                <a:latin typeface="Times New Roman"/>
                <a:cs typeface="Times New Roman"/>
              </a:rPr>
              <a:t>ể</a:t>
            </a:r>
            <a:r>
              <a:rPr dirty="0" sz="2200">
                <a:latin typeface="Times New Roman"/>
                <a:cs typeface="Times New Roman"/>
              </a:rPr>
              <a:t>m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-30">
                <a:latin typeface="Times New Roman"/>
                <a:cs typeface="Times New Roman"/>
              </a:rPr>
              <a:t>kho</a:t>
            </a:r>
            <a:r>
              <a:rPr dirty="0" sz="2200" spc="-35">
                <a:latin typeface="Times New Roman"/>
                <a:cs typeface="Times New Roman"/>
              </a:rPr>
              <a:t>ả</a:t>
            </a:r>
            <a:r>
              <a:rPr dirty="0" sz="2200">
                <a:latin typeface="Times New Roman"/>
                <a:cs typeface="Times New Roman"/>
              </a:rPr>
              <a:t>n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6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-35">
                <a:latin typeface="Times New Roman"/>
                <a:cs typeface="Times New Roman"/>
              </a:rPr>
              <a:t>Đ</a:t>
            </a:r>
            <a:r>
              <a:rPr dirty="0" sz="2200" spc="-30">
                <a:latin typeface="Times New Roman"/>
                <a:cs typeface="Times New Roman"/>
              </a:rPr>
              <a:t>i</a:t>
            </a:r>
            <a:r>
              <a:rPr dirty="0" sz="2200" spc="-35">
                <a:latin typeface="Times New Roman"/>
                <a:cs typeface="Times New Roman"/>
              </a:rPr>
              <a:t>ề</a:t>
            </a:r>
            <a:r>
              <a:rPr dirty="0" sz="2200">
                <a:latin typeface="Times New Roman"/>
                <a:cs typeface="Times New Roman"/>
              </a:rPr>
              <a:t>u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-30">
                <a:latin typeface="Times New Roman"/>
                <a:cs typeface="Times New Roman"/>
              </a:rPr>
              <a:t>3</a:t>
            </a:r>
            <a:r>
              <a:rPr dirty="0" sz="2200">
                <a:latin typeface="Times New Roman"/>
                <a:cs typeface="Times New Roman"/>
              </a:rPr>
              <a:t>1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-35">
                <a:latin typeface="Times New Roman"/>
                <a:cs typeface="Times New Roman"/>
              </a:rPr>
              <a:t>Ngh</a:t>
            </a:r>
            <a:r>
              <a:rPr dirty="0" sz="2200">
                <a:latin typeface="Times New Roman"/>
                <a:cs typeface="Times New Roman"/>
              </a:rPr>
              <a:t>ị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 spc="-30">
                <a:latin typeface="Times New Roman"/>
                <a:cs typeface="Times New Roman"/>
              </a:rPr>
              <a:t>địn</a:t>
            </a:r>
            <a:r>
              <a:rPr dirty="0" sz="2200">
                <a:latin typeface="Times New Roman"/>
                <a:cs typeface="Times New Roman"/>
              </a:rPr>
              <a:t>h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-30">
                <a:latin typeface="Times New Roman"/>
                <a:cs typeface="Times New Roman"/>
              </a:rPr>
              <a:t>0</a:t>
            </a:r>
            <a:r>
              <a:rPr dirty="0" sz="2200" spc="-35">
                <a:latin typeface="Times New Roman"/>
                <a:cs typeface="Times New Roman"/>
              </a:rPr>
              <a:t>8</a:t>
            </a:r>
            <a:r>
              <a:rPr dirty="0" sz="2200" spc="-30">
                <a:latin typeface="Times New Roman"/>
                <a:cs typeface="Times New Roman"/>
              </a:rPr>
              <a:t>/202</a:t>
            </a:r>
            <a:r>
              <a:rPr dirty="0" sz="2200" spc="-35">
                <a:latin typeface="Times New Roman"/>
                <a:cs typeface="Times New Roman"/>
              </a:rPr>
              <a:t>2</a:t>
            </a:r>
            <a:r>
              <a:rPr dirty="0" sz="2200" spc="-30">
                <a:latin typeface="Times New Roman"/>
                <a:cs typeface="Times New Roman"/>
              </a:rPr>
              <a:t>/</a:t>
            </a:r>
            <a:r>
              <a:rPr dirty="0" sz="2200" spc="-35">
                <a:latin typeface="Times New Roman"/>
                <a:cs typeface="Times New Roman"/>
              </a:rPr>
              <a:t>NĐ</a:t>
            </a:r>
            <a:r>
              <a:rPr dirty="0" sz="2200" spc="-30">
                <a:latin typeface="Times New Roman"/>
                <a:cs typeface="Times New Roman"/>
              </a:rPr>
              <a:t>-</a:t>
            </a:r>
            <a:r>
              <a:rPr dirty="0" sz="2200" spc="-35">
                <a:latin typeface="Times New Roman"/>
                <a:cs typeface="Times New Roman"/>
              </a:rPr>
              <a:t>C</a:t>
            </a:r>
            <a:r>
              <a:rPr dirty="0" sz="2200">
                <a:latin typeface="Times New Roman"/>
                <a:cs typeface="Times New Roman"/>
              </a:rPr>
              <a:t>P</a:t>
            </a:r>
            <a:r>
              <a:rPr dirty="0" sz="2200" spc="-135">
                <a:latin typeface="Times New Roman"/>
                <a:cs typeface="Times New Roman"/>
              </a:rPr>
              <a:t> </a:t>
            </a:r>
            <a:r>
              <a:rPr dirty="0" sz="2200" spc="-30">
                <a:latin typeface="Times New Roman"/>
                <a:cs typeface="Times New Roman"/>
              </a:rPr>
              <a:t>đ</a:t>
            </a:r>
            <a:r>
              <a:rPr dirty="0" sz="2200">
                <a:latin typeface="Times New Roman"/>
                <a:cs typeface="Times New Roman"/>
              </a:rPr>
              <a:t>ể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-30">
                <a:latin typeface="Times New Roman"/>
                <a:cs typeface="Times New Roman"/>
              </a:rPr>
              <a:t>đ</a:t>
            </a:r>
            <a:r>
              <a:rPr dirty="0" sz="2200" spc="-35">
                <a:latin typeface="Times New Roman"/>
                <a:cs typeface="Times New Roman"/>
              </a:rPr>
              <a:t>ượ</a:t>
            </a:r>
            <a:r>
              <a:rPr dirty="0" sz="2200">
                <a:latin typeface="Times New Roman"/>
                <a:cs typeface="Times New Roman"/>
              </a:rPr>
              <a:t>c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-35">
                <a:latin typeface="Times New Roman"/>
                <a:cs typeface="Times New Roman"/>
              </a:rPr>
              <a:t>cấ</a:t>
            </a:r>
            <a:r>
              <a:rPr dirty="0" sz="2200">
                <a:latin typeface="Times New Roman"/>
                <a:cs typeface="Times New Roman"/>
              </a:rPr>
              <a:t>p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-30">
                <a:latin typeface="Times New Roman"/>
                <a:cs typeface="Times New Roman"/>
              </a:rPr>
              <a:t>gi</a:t>
            </a:r>
            <a:r>
              <a:rPr dirty="0" sz="2200" spc="-35">
                <a:latin typeface="Times New Roman"/>
                <a:cs typeface="Times New Roman"/>
              </a:rPr>
              <a:t>ấ</a:t>
            </a:r>
            <a:r>
              <a:rPr dirty="0" sz="2200">
                <a:latin typeface="Times New Roman"/>
                <a:cs typeface="Times New Roman"/>
              </a:rPr>
              <a:t>y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 spc="-30">
                <a:latin typeface="Times New Roman"/>
                <a:cs typeface="Times New Roman"/>
              </a:rPr>
              <a:t>ph</a:t>
            </a:r>
            <a:r>
              <a:rPr dirty="0" sz="2200" spc="-35">
                <a:latin typeface="Times New Roman"/>
                <a:cs typeface="Times New Roman"/>
              </a:rPr>
              <a:t>é</a:t>
            </a:r>
            <a:r>
              <a:rPr dirty="0" sz="2200">
                <a:latin typeface="Times New Roman"/>
                <a:cs typeface="Times New Roman"/>
              </a:rPr>
              <a:t>p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0571" y="6465315"/>
            <a:ext cx="543306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-20">
                <a:latin typeface="Times New Roman"/>
                <a:cs typeface="Times New Roman"/>
              </a:rPr>
              <a:t>môi</a:t>
            </a:r>
            <a:r>
              <a:rPr dirty="0" sz="2200" spc="-70">
                <a:latin typeface="Times New Roman"/>
                <a:cs typeface="Times New Roman"/>
              </a:rPr>
              <a:t> </a:t>
            </a:r>
            <a:r>
              <a:rPr dirty="0" sz="2200" spc="-30">
                <a:latin typeface="Times New Roman"/>
                <a:cs typeface="Times New Roman"/>
              </a:rPr>
              <a:t>trường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sau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 spc="-20">
                <a:latin typeface="Times New Roman"/>
                <a:cs typeface="Times New Roman"/>
              </a:rPr>
              <a:t>khi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kết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thúc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vận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hành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 spc="-20">
                <a:latin typeface="Times New Roman"/>
                <a:cs typeface="Times New Roman"/>
              </a:rPr>
              <a:t>thử</a:t>
            </a:r>
            <a:r>
              <a:rPr dirty="0" sz="2200" spc="-70">
                <a:latin typeface="Times New Roman"/>
                <a:cs typeface="Times New Roman"/>
              </a:rPr>
              <a:t> </a:t>
            </a:r>
            <a:r>
              <a:rPr dirty="0" sz="2200" spc="-30">
                <a:latin typeface="Times New Roman"/>
                <a:cs typeface="Times New Roman"/>
              </a:rPr>
              <a:t>nghiệm.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41765" y="6421628"/>
            <a:ext cx="102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898989"/>
                </a:solidFill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1066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44270" y="1201420"/>
            <a:ext cx="5692775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I.</a:t>
            </a:r>
            <a:r>
              <a:rPr dirty="0" spc="-10"/>
              <a:t> </a:t>
            </a:r>
            <a:r>
              <a:rPr dirty="0" spc="-5"/>
              <a:t>QUY</a:t>
            </a:r>
            <a:r>
              <a:rPr dirty="0" spc="-90"/>
              <a:t> </a:t>
            </a:r>
            <a:r>
              <a:rPr dirty="0" spc="-5"/>
              <a:t>ĐỊNH</a:t>
            </a:r>
            <a:r>
              <a:rPr dirty="0" spc="-45"/>
              <a:t> </a:t>
            </a:r>
            <a:r>
              <a:rPr dirty="0" spc="-5"/>
              <a:t>VỀ</a:t>
            </a:r>
            <a:r>
              <a:rPr dirty="0" spc="-15"/>
              <a:t> </a:t>
            </a:r>
            <a:r>
              <a:rPr dirty="0" spc="-5"/>
              <a:t>GIẤY</a:t>
            </a:r>
            <a:r>
              <a:rPr dirty="0" spc="-85"/>
              <a:t> </a:t>
            </a:r>
            <a:r>
              <a:rPr dirty="0" spc="-5"/>
              <a:t>PHÉP</a:t>
            </a:r>
            <a:r>
              <a:rPr dirty="0" spc="-125"/>
              <a:t> </a:t>
            </a:r>
            <a:r>
              <a:rPr dirty="0" spc="-5"/>
              <a:t>MÔI</a:t>
            </a:r>
            <a:r>
              <a:rPr dirty="0" spc="-55"/>
              <a:t> </a:t>
            </a:r>
            <a:r>
              <a:rPr dirty="0" spc="-5"/>
              <a:t>TRƯỜNG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16056" y="1737868"/>
            <a:ext cx="8028940" cy="4892040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algn="just" marL="781685">
              <a:lnSpc>
                <a:spcPct val="100000"/>
              </a:lnSpc>
              <a:spcBef>
                <a:spcPts val="360"/>
              </a:spcBef>
            </a:pPr>
            <a:r>
              <a:rPr dirty="0" sz="2200" b="1">
                <a:latin typeface="Times New Roman"/>
                <a:cs typeface="Times New Roman"/>
              </a:rPr>
              <a:t>3.</a:t>
            </a:r>
            <a:r>
              <a:rPr dirty="0" sz="2200" spc="-4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Thời điểm</a:t>
            </a:r>
            <a:r>
              <a:rPr dirty="0" sz="2200" b="1">
                <a:latin typeface="Times New Roman"/>
                <a:cs typeface="Times New Roman"/>
              </a:rPr>
              <a:t> nộp</a:t>
            </a:r>
            <a:r>
              <a:rPr dirty="0" sz="2200" spc="-5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hồ</a:t>
            </a:r>
            <a:r>
              <a:rPr dirty="0" sz="2200" spc="-5" b="1">
                <a:latin typeface="Times New Roman"/>
                <a:cs typeface="Times New Roman"/>
              </a:rPr>
              <a:t> sơ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đề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nghị</a:t>
            </a:r>
            <a:r>
              <a:rPr dirty="0" sz="2200" spc="-5" b="1">
                <a:latin typeface="Times New Roman"/>
                <a:cs typeface="Times New Roman"/>
              </a:rPr>
              <a:t> cấp GPMT</a:t>
            </a:r>
            <a:r>
              <a:rPr dirty="0" sz="2200" spc="-50" b="1">
                <a:latin typeface="Times New Roman"/>
                <a:cs typeface="Times New Roman"/>
              </a:rPr>
              <a:t> </a:t>
            </a:r>
            <a:r>
              <a:rPr dirty="0" sz="2200" spc="-10" b="1">
                <a:latin typeface="Times New Roman"/>
                <a:cs typeface="Times New Roman"/>
              </a:rPr>
              <a:t>(Tiếp</a:t>
            </a:r>
            <a:r>
              <a:rPr dirty="0" sz="220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theo)</a:t>
            </a:r>
            <a:endParaRPr sz="2200">
              <a:latin typeface="Times New Roman"/>
              <a:cs typeface="Times New Roman"/>
            </a:endParaRPr>
          </a:p>
          <a:p>
            <a:pPr algn="just" marL="12700" marR="27305" indent="542925">
              <a:lnSpc>
                <a:spcPct val="90400"/>
              </a:lnSpc>
              <a:spcBef>
                <a:spcPts val="520"/>
              </a:spcBef>
            </a:pPr>
            <a:r>
              <a:rPr dirty="0" sz="2200">
                <a:latin typeface="Times New Roman"/>
                <a:cs typeface="Times New Roman"/>
              </a:rPr>
              <a:t>- </a:t>
            </a:r>
            <a:r>
              <a:rPr dirty="0" sz="2200" spc="-5">
                <a:latin typeface="Times New Roman"/>
                <a:cs typeface="Times New Roman"/>
              </a:rPr>
              <a:t>Đối với cơ sở, </a:t>
            </a:r>
            <a:r>
              <a:rPr dirty="0" sz="2200">
                <a:latin typeface="Times New Roman"/>
                <a:cs typeface="Times New Roman"/>
              </a:rPr>
              <a:t>khu sản </a:t>
            </a:r>
            <a:r>
              <a:rPr dirty="0" sz="2200" spc="-5">
                <a:latin typeface="Times New Roman"/>
                <a:cs typeface="Times New Roman"/>
              </a:rPr>
              <a:t>xuất, </a:t>
            </a:r>
            <a:r>
              <a:rPr dirty="0" sz="2200">
                <a:latin typeface="Times New Roman"/>
                <a:cs typeface="Times New Roman"/>
              </a:rPr>
              <a:t>kinh </a:t>
            </a:r>
            <a:r>
              <a:rPr dirty="0" sz="2200" spc="-5">
                <a:latin typeface="Times New Roman"/>
                <a:cs typeface="Times New Roman"/>
              </a:rPr>
              <a:t>doanh, dịch </a:t>
            </a:r>
            <a:r>
              <a:rPr dirty="0" sz="2200">
                <a:latin typeface="Times New Roman"/>
                <a:cs typeface="Times New Roman"/>
              </a:rPr>
              <a:t>vụ </a:t>
            </a:r>
            <a:r>
              <a:rPr dirty="0" sz="2200" spc="-5">
                <a:latin typeface="Times New Roman"/>
                <a:cs typeface="Times New Roman"/>
              </a:rPr>
              <a:t>tập </a:t>
            </a:r>
            <a:r>
              <a:rPr dirty="0" sz="2200">
                <a:latin typeface="Times New Roman"/>
                <a:cs typeface="Times New Roman"/>
              </a:rPr>
              <a:t>trung, </a:t>
            </a:r>
            <a:r>
              <a:rPr dirty="0" sz="2200" spc="-5">
                <a:latin typeface="Times New Roman"/>
                <a:cs typeface="Times New Roman"/>
              </a:rPr>
              <a:t>cụm 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công nghiệp: Chủ sở sở </a:t>
            </a:r>
            <a:r>
              <a:rPr dirty="0" sz="2200">
                <a:latin typeface="Times New Roman"/>
                <a:cs typeface="Times New Roman"/>
              </a:rPr>
              <a:t>tự </a:t>
            </a:r>
            <a:r>
              <a:rPr dirty="0" sz="2200" spc="-5">
                <a:latin typeface="Times New Roman"/>
                <a:cs typeface="Times New Roman"/>
              </a:rPr>
              <a:t>quyết </a:t>
            </a:r>
            <a:r>
              <a:rPr dirty="0" sz="2200">
                <a:latin typeface="Times New Roman"/>
                <a:cs typeface="Times New Roman"/>
              </a:rPr>
              <a:t>định </a:t>
            </a:r>
            <a:r>
              <a:rPr dirty="0" sz="2200" spc="-5">
                <a:latin typeface="Times New Roman"/>
                <a:cs typeface="Times New Roman"/>
              </a:rPr>
              <a:t>thời điểm </a:t>
            </a:r>
            <a:r>
              <a:rPr dirty="0" sz="2200">
                <a:latin typeface="Times New Roman"/>
                <a:cs typeface="Times New Roman"/>
              </a:rPr>
              <a:t>nộp hồ sơ đề nghị </a:t>
            </a:r>
            <a:r>
              <a:rPr dirty="0" sz="2200" spc="-5">
                <a:latin typeface="Times New Roman"/>
                <a:cs typeface="Times New Roman"/>
              </a:rPr>
              <a:t>cấp 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giấy phép </a:t>
            </a:r>
            <a:r>
              <a:rPr dirty="0" sz="2200">
                <a:latin typeface="Times New Roman"/>
                <a:cs typeface="Times New Roman"/>
              </a:rPr>
              <a:t>môi </a:t>
            </a:r>
            <a:r>
              <a:rPr dirty="0" sz="2200" spc="-5">
                <a:latin typeface="Times New Roman"/>
                <a:cs typeface="Times New Roman"/>
              </a:rPr>
              <a:t>trường </a:t>
            </a:r>
            <a:r>
              <a:rPr dirty="0" sz="2200">
                <a:latin typeface="Times New Roman"/>
                <a:cs typeface="Times New Roman"/>
              </a:rPr>
              <a:t>để </a:t>
            </a:r>
            <a:r>
              <a:rPr dirty="0" sz="2200" spc="-5">
                <a:latin typeface="Times New Roman"/>
                <a:cs typeface="Times New Roman"/>
              </a:rPr>
              <a:t>bảo đảm thời điểm phải có giấy phép </a:t>
            </a:r>
            <a:r>
              <a:rPr dirty="0" sz="2200">
                <a:latin typeface="Times New Roman"/>
                <a:cs typeface="Times New Roman"/>
              </a:rPr>
              <a:t>môi 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trường theo </a:t>
            </a:r>
            <a:r>
              <a:rPr dirty="0" sz="2200">
                <a:latin typeface="Times New Roman"/>
                <a:cs typeface="Times New Roman"/>
              </a:rPr>
              <a:t>quy định </a:t>
            </a:r>
            <a:r>
              <a:rPr dirty="0" sz="2200" spc="-5">
                <a:latin typeface="Times New Roman"/>
                <a:cs typeface="Times New Roman"/>
              </a:rPr>
              <a:t>của </a:t>
            </a:r>
            <a:r>
              <a:rPr dirty="0" sz="2200">
                <a:latin typeface="Times New Roman"/>
                <a:cs typeface="Times New Roman"/>
              </a:rPr>
              <a:t>Luật </a:t>
            </a:r>
            <a:r>
              <a:rPr dirty="0" sz="2200" spc="-5">
                <a:latin typeface="Times New Roman"/>
                <a:cs typeface="Times New Roman"/>
              </a:rPr>
              <a:t>BVMT </a:t>
            </a:r>
            <a:r>
              <a:rPr dirty="0" sz="2200">
                <a:latin typeface="Times New Roman"/>
                <a:cs typeface="Times New Roman"/>
              </a:rPr>
              <a:t>và </a:t>
            </a:r>
            <a:r>
              <a:rPr dirty="0" sz="2200" spc="-5">
                <a:latin typeface="Times New Roman"/>
                <a:cs typeface="Times New Roman"/>
              </a:rPr>
              <a:t>Nghị </a:t>
            </a:r>
            <a:r>
              <a:rPr dirty="0" sz="2200">
                <a:latin typeface="Times New Roman"/>
                <a:cs typeface="Times New Roman"/>
              </a:rPr>
              <a:t>định số </a:t>
            </a:r>
            <a:r>
              <a:rPr dirty="0" sz="2200" spc="-5">
                <a:latin typeface="Times New Roman"/>
                <a:cs typeface="Times New Roman"/>
              </a:rPr>
              <a:t>08/2022/NĐ- 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CP nhưng chậm nhất trước </a:t>
            </a:r>
            <a:r>
              <a:rPr dirty="0" sz="2200">
                <a:latin typeface="Times New Roman"/>
                <a:cs typeface="Times New Roman"/>
              </a:rPr>
              <a:t>45 </a:t>
            </a:r>
            <a:r>
              <a:rPr dirty="0" sz="2200" spc="-5">
                <a:latin typeface="Times New Roman"/>
                <a:cs typeface="Times New Roman"/>
              </a:rPr>
              <a:t>ngày </a:t>
            </a:r>
            <a:r>
              <a:rPr dirty="0" sz="2200">
                <a:latin typeface="Times New Roman"/>
                <a:cs typeface="Times New Roman"/>
              </a:rPr>
              <a:t>đối </a:t>
            </a:r>
            <a:r>
              <a:rPr dirty="0" sz="2200" spc="-5">
                <a:latin typeface="Times New Roman"/>
                <a:cs typeface="Times New Roman"/>
              </a:rPr>
              <a:t>với trường hợp </a:t>
            </a:r>
            <a:r>
              <a:rPr dirty="0" sz="2200">
                <a:latin typeface="Times New Roman"/>
                <a:cs typeface="Times New Roman"/>
              </a:rPr>
              <a:t>thuộc </a:t>
            </a:r>
            <a:r>
              <a:rPr dirty="0" sz="2200" spc="-5">
                <a:latin typeface="Times New Roman"/>
                <a:cs typeface="Times New Roman"/>
              </a:rPr>
              <a:t>thẩm 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quyền cấp </a:t>
            </a:r>
            <a:r>
              <a:rPr dirty="0" sz="2200">
                <a:latin typeface="Times New Roman"/>
                <a:cs typeface="Times New Roman"/>
              </a:rPr>
              <a:t>GPMT </a:t>
            </a:r>
            <a:r>
              <a:rPr dirty="0" sz="2200" spc="-5">
                <a:latin typeface="Times New Roman"/>
                <a:cs typeface="Times New Roman"/>
              </a:rPr>
              <a:t>của cấp </a:t>
            </a:r>
            <a:r>
              <a:rPr dirty="0" sz="2200">
                <a:latin typeface="Times New Roman"/>
                <a:cs typeface="Times New Roman"/>
              </a:rPr>
              <a:t>bộ, </a:t>
            </a:r>
            <a:r>
              <a:rPr dirty="0" sz="2200" spc="-5">
                <a:latin typeface="Times New Roman"/>
                <a:cs typeface="Times New Roman"/>
              </a:rPr>
              <a:t>trước </a:t>
            </a:r>
            <a:r>
              <a:rPr dirty="0" sz="2200">
                <a:latin typeface="Times New Roman"/>
                <a:cs typeface="Times New Roman"/>
              </a:rPr>
              <a:t>30 </a:t>
            </a:r>
            <a:r>
              <a:rPr dirty="0" sz="2200" spc="-5">
                <a:latin typeface="Times New Roman"/>
                <a:cs typeface="Times New Roman"/>
              </a:rPr>
              <a:t>ngày </a:t>
            </a:r>
            <a:r>
              <a:rPr dirty="0" sz="2200">
                <a:latin typeface="Times New Roman"/>
                <a:cs typeface="Times New Roman"/>
              </a:rPr>
              <a:t>đối </a:t>
            </a:r>
            <a:r>
              <a:rPr dirty="0" sz="2200" spc="-5">
                <a:latin typeface="Times New Roman"/>
                <a:cs typeface="Times New Roman"/>
              </a:rPr>
              <a:t>với trường hợp </a:t>
            </a:r>
            <a:r>
              <a:rPr dirty="0" sz="2200">
                <a:latin typeface="Times New Roman"/>
                <a:cs typeface="Times New Roman"/>
              </a:rPr>
              <a:t>thuộc 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thẩm quyền cấp </a:t>
            </a:r>
            <a:r>
              <a:rPr dirty="0" sz="2200">
                <a:latin typeface="Times New Roman"/>
                <a:cs typeface="Times New Roman"/>
              </a:rPr>
              <a:t>GPMT </a:t>
            </a:r>
            <a:r>
              <a:rPr dirty="0" sz="2200" spc="-5">
                <a:latin typeface="Times New Roman"/>
                <a:cs typeface="Times New Roman"/>
              </a:rPr>
              <a:t>của UBND cấp </a:t>
            </a:r>
            <a:r>
              <a:rPr dirty="0" sz="2200">
                <a:latin typeface="Times New Roman"/>
                <a:cs typeface="Times New Roman"/>
              </a:rPr>
              <a:t>tỉnh, </a:t>
            </a:r>
            <a:r>
              <a:rPr dirty="0" sz="2200" spc="-5">
                <a:latin typeface="Times New Roman"/>
                <a:cs typeface="Times New Roman"/>
              </a:rPr>
              <a:t>UBND cấp huyện, </a:t>
            </a:r>
            <a:r>
              <a:rPr dirty="0" sz="2200">
                <a:latin typeface="Times New Roman"/>
                <a:cs typeface="Times New Roman"/>
              </a:rPr>
              <a:t>tính 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đến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thời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điểm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phải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có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giấy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phép</a:t>
            </a:r>
            <a:r>
              <a:rPr dirty="0" sz="2200">
                <a:latin typeface="Times New Roman"/>
                <a:cs typeface="Times New Roman"/>
              </a:rPr>
              <a:t> môi </a:t>
            </a:r>
            <a:r>
              <a:rPr dirty="0" sz="2200" spc="-5">
                <a:latin typeface="Times New Roman"/>
                <a:cs typeface="Times New Roman"/>
              </a:rPr>
              <a:t>trường.</a:t>
            </a:r>
            <a:endParaRPr sz="2200">
              <a:latin typeface="Times New Roman"/>
              <a:cs typeface="Times New Roman"/>
            </a:endParaRPr>
          </a:p>
          <a:p>
            <a:pPr algn="just" marL="12700" marR="27305" indent="542925">
              <a:lnSpc>
                <a:spcPct val="90000"/>
              </a:lnSpc>
              <a:spcBef>
                <a:spcPts val="530"/>
              </a:spcBef>
            </a:pPr>
            <a:r>
              <a:rPr dirty="0" sz="2200" spc="-5">
                <a:latin typeface="Times New Roman"/>
                <a:cs typeface="Times New Roman"/>
              </a:rPr>
              <a:t>Khoản</a:t>
            </a:r>
            <a:r>
              <a:rPr dirty="0" sz="2200">
                <a:latin typeface="Times New Roman"/>
                <a:cs typeface="Times New Roman"/>
              </a:rPr>
              <a:t> 12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Điều</a:t>
            </a:r>
            <a:r>
              <a:rPr dirty="0" sz="2200">
                <a:latin typeface="Times New Roman"/>
                <a:cs typeface="Times New Roman"/>
              </a:rPr>
              <a:t> 168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Nghị</a:t>
            </a:r>
            <a:r>
              <a:rPr dirty="0" sz="2200">
                <a:latin typeface="Times New Roman"/>
                <a:cs typeface="Times New Roman"/>
              </a:rPr>
              <a:t> định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số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08/2022/NĐ-CP</a:t>
            </a:r>
            <a:r>
              <a:rPr dirty="0" sz="2200">
                <a:latin typeface="Times New Roman"/>
                <a:cs typeface="Times New Roman"/>
              </a:rPr>
              <a:t> quy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định: 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15">
                <a:latin typeface="Times New Roman"/>
                <a:cs typeface="Times New Roman"/>
              </a:rPr>
              <a:t>“Trường</a:t>
            </a:r>
            <a:r>
              <a:rPr dirty="0" sz="2200" spc="21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hợp</a:t>
            </a:r>
            <a:r>
              <a:rPr dirty="0" sz="2200" spc="21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một</a:t>
            </a:r>
            <a:r>
              <a:rPr dirty="0" sz="2200" spc="21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trong</a:t>
            </a:r>
            <a:r>
              <a:rPr dirty="0" sz="2200" spc="21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các</a:t>
            </a:r>
            <a:r>
              <a:rPr dirty="0" sz="2200" spc="22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giấy</a:t>
            </a:r>
            <a:r>
              <a:rPr dirty="0" sz="2200" spc="21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phép</a:t>
            </a:r>
            <a:r>
              <a:rPr dirty="0" sz="2200" spc="21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môi</a:t>
            </a:r>
            <a:r>
              <a:rPr dirty="0" sz="2200" spc="21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trường</a:t>
            </a:r>
            <a:r>
              <a:rPr dirty="0" sz="2200" spc="22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thành</a:t>
            </a:r>
            <a:r>
              <a:rPr dirty="0" sz="2200" spc="21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phần</a:t>
            </a:r>
            <a:r>
              <a:rPr dirty="0" sz="2200" spc="21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của</a:t>
            </a:r>
            <a:r>
              <a:rPr dirty="0" sz="2200" spc="21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cơ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sở, </a:t>
            </a:r>
            <a:r>
              <a:rPr dirty="0" sz="2200">
                <a:latin typeface="Times New Roman"/>
                <a:cs typeface="Times New Roman"/>
              </a:rPr>
              <a:t>khu </a:t>
            </a:r>
            <a:r>
              <a:rPr dirty="0" sz="2200" spc="-5">
                <a:latin typeface="Times New Roman"/>
                <a:cs typeface="Times New Roman"/>
              </a:rPr>
              <a:t>sản xuất, </a:t>
            </a:r>
            <a:r>
              <a:rPr dirty="0" sz="2200">
                <a:latin typeface="Times New Roman"/>
                <a:cs typeface="Times New Roman"/>
              </a:rPr>
              <a:t>kinh </a:t>
            </a:r>
            <a:r>
              <a:rPr dirty="0" sz="2200" spc="-5">
                <a:latin typeface="Times New Roman"/>
                <a:cs typeface="Times New Roman"/>
              </a:rPr>
              <a:t>doanh, dịch </a:t>
            </a:r>
            <a:r>
              <a:rPr dirty="0" sz="2200">
                <a:latin typeface="Times New Roman"/>
                <a:cs typeface="Times New Roman"/>
              </a:rPr>
              <a:t>vụ </a:t>
            </a:r>
            <a:r>
              <a:rPr dirty="0" sz="2200" spc="-5">
                <a:latin typeface="Times New Roman"/>
                <a:cs typeface="Times New Roman"/>
              </a:rPr>
              <a:t>tập </a:t>
            </a:r>
            <a:r>
              <a:rPr dirty="0" sz="2200">
                <a:latin typeface="Times New Roman"/>
                <a:cs typeface="Times New Roman"/>
              </a:rPr>
              <a:t>trung, </a:t>
            </a:r>
            <a:r>
              <a:rPr dirty="0" sz="2200" spc="-5">
                <a:latin typeface="Times New Roman"/>
                <a:cs typeface="Times New Roman"/>
              </a:rPr>
              <a:t>cụm công nghiệp hết 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hạn, chủ cơ sở, </a:t>
            </a:r>
            <a:r>
              <a:rPr dirty="0" sz="2200">
                <a:latin typeface="Times New Roman"/>
                <a:cs typeface="Times New Roman"/>
              </a:rPr>
              <a:t>khu </a:t>
            </a:r>
            <a:r>
              <a:rPr dirty="0" sz="2200" spc="-5">
                <a:latin typeface="Times New Roman"/>
                <a:cs typeface="Times New Roman"/>
              </a:rPr>
              <a:t>sản xuất, </a:t>
            </a:r>
            <a:r>
              <a:rPr dirty="0" sz="2200">
                <a:latin typeface="Times New Roman"/>
                <a:cs typeface="Times New Roman"/>
              </a:rPr>
              <a:t>kinh </a:t>
            </a:r>
            <a:r>
              <a:rPr dirty="0" sz="2200" spc="-5">
                <a:latin typeface="Times New Roman"/>
                <a:cs typeface="Times New Roman"/>
              </a:rPr>
              <a:t>doanh, dịch </a:t>
            </a:r>
            <a:r>
              <a:rPr dirty="0" sz="2200">
                <a:latin typeface="Times New Roman"/>
                <a:cs typeface="Times New Roman"/>
              </a:rPr>
              <a:t>vụ </a:t>
            </a:r>
            <a:r>
              <a:rPr dirty="0" sz="2200" spc="-5">
                <a:latin typeface="Times New Roman"/>
                <a:cs typeface="Times New Roman"/>
              </a:rPr>
              <a:t>tập </a:t>
            </a:r>
            <a:r>
              <a:rPr dirty="0" sz="2200">
                <a:latin typeface="Times New Roman"/>
                <a:cs typeface="Times New Roman"/>
              </a:rPr>
              <a:t>trung, </a:t>
            </a:r>
            <a:r>
              <a:rPr dirty="0" sz="2200" spc="-5">
                <a:latin typeface="Times New Roman"/>
                <a:cs typeface="Times New Roman"/>
              </a:rPr>
              <a:t>cụm công 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nghiệp</a:t>
            </a:r>
            <a:r>
              <a:rPr dirty="0" sz="2200" spc="18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lập</a:t>
            </a:r>
            <a:r>
              <a:rPr dirty="0" sz="2200" spc="18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hồ</a:t>
            </a:r>
            <a:r>
              <a:rPr dirty="0" sz="2200" spc="18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sơ</a:t>
            </a:r>
            <a:r>
              <a:rPr dirty="0" sz="2200" spc="18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đề</a:t>
            </a:r>
            <a:r>
              <a:rPr dirty="0" sz="2200" spc="19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nghị</a:t>
            </a:r>
            <a:r>
              <a:rPr dirty="0" sz="2200" spc="18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cấp</a:t>
            </a:r>
            <a:r>
              <a:rPr dirty="0" sz="2200" spc="18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giấy</a:t>
            </a:r>
            <a:r>
              <a:rPr dirty="0" sz="2200" spc="18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phép</a:t>
            </a:r>
            <a:r>
              <a:rPr dirty="0" sz="2200" spc="18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môi</a:t>
            </a:r>
            <a:r>
              <a:rPr dirty="0" sz="2200" spc="19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trường</a:t>
            </a:r>
            <a:r>
              <a:rPr dirty="0" sz="2200" spc="18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theo</a:t>
            </a:r>
            <a:r>
              <a:rPr dirty="0" sz="2200" spc="18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quy</a:t>
            </a:r>
            <a:r>
              <a:rPr dirty="0" sz="2200" spc="18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định</a:t>
            </a:r>
            <a:r>
              <a:rPr dirty="0" sz="2200" spc="18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tại</a:t>
            </a:r>
            <a:endParaRPr sz="2200">
              <a:latin typeface="Times New Roman"/>
              <a:cs typeface="Times New Roman"/>
            </a:endParaRPr>
          </a:p>
          <a:p>
            <a:pPr algn="just" marL="12700">
              <a:lnSpc>
                <a:spcPts val="2180"/>
              </a:lnSpc>
            </a:pPr>
            <a:r>
              <a:rPr dirty="0" sz="2200" spc="-5">
                <a:latin typeface="Times New Roman"/>
                <a:cs typeface="Times New Roman"/>
              </a:rPr>
              <a:t>Nghị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định</a:t>
            </a:r>
            <a:r>
              <a:rPr dirty="0" sz="2200" spc="-2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này”.</a:t>
            </a:r>
            <a:endParaRPr sz="2200">
              <a:latin typeface="Times New Roman"/>
              <a:cs typeface="Times New Roman"/>
            </a:endParaRPr>
          </a:p>
          <a:p>
            <a:pPr algn="r" marR="5080">
              <a:lnSpc>
                <a:spcPts val="1220"/>
              </a:lnSpc>
            </a:pPr>
            <a:r>
              <a:rPr dirty="0" sz="1200">
                <a:solidFill>
                  <a:srgbClr val="898989"/>
                </a:solidFill>
                <a:latin typeface="Calibri"/>
                <a:cs typeface="Calibri"/>
              </a:rPr>
              <a:t>7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1066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I.</a:t>
            </a:r>
            <a:r>
              <a:rPr dirty="0" spc="-10"/>
              <a:t> </a:t>
            </a:r>
            <a:r>
              <a:rPr dirty="0" spc="-5"/>
              <a:t>QUY</a:t>
            </a:r>
            <a:r>
              <a:rPr dirty="0" spc="-90"/>
              <a:t> </a:t>
            </a:r>
            <a:r>
              <a:rPr dirty="0" spc="-5"/>
              <a:t>ĐỊNH</a:t>
            </a:r>
            <a:r>
              <a:rPr dirty="0" spc="-45"/>
              <a:t> </a:t>
            </a:r>
            <a:r>
              <a:rPr dirty="0" spc="-5"/>
              <a:t>VỀ</a:t>
            </a:r>
            <a:r>
              <a:rPr dirty="0" spc="-15"/>
              <a:t> </a:t>
            </a:r>
            <a:r>
              <a:rPr dirty="0" spc="-5"/>
              <a:t>GIẤY</a:t>
            </a:r>
            <a:r>
              <a:rPr dirty="0" spc="-85"/>
              <a:t> </a:t>
            </a:r>
            <a:r>
              <a:rPr dirty="0" spc="-5"/>
              <a:t>PHÉP</a:t>
            </a:r>
            <a:r>
              <a:rPr dirty="0" spc="-125"/>
              <a:t> </a:t>
            </a:r>
            <a:r>
              <a:rPr dirty="0" spc="-5"/>
              <a:t>MÔI</a:t>
            </a:r>
            <a:r>
              <a:rPr dirty="0" spc="-55"/>
              <a:t> </a:t>
            </a:r>
            <a:r>
              <a:rPr dirty="0" spc="-5"/>
              <a:t>TRƯỜNG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3482" y="1658619"/>
            <a:ext cx="8568690" cy="4765040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1889760">
              <a:lnSpc>
                <a:spcPct val="100000"/>
              </a:lnSpc>
              <a:spcBef>
                <a:spcPts val="365"/>
              </a:spcBef>
            </a:pPr>
            <a:r>
              <a:rPr dirty="0" sz="2200" b="1">
                <a:latin typeface="Times New Roman"/>
                <a:cs typeface="Times New Roman"/>
              </a:rPr>
              <a:t>4.</a:t>
            </a:r>
            <a:r>
              <a:rPr dirty="0" sz="2200" spc="-5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Thành </a:t>
            </a:r>
            <a:r>
              <a:rPr dirty="0" sz="2200" b="1">
                <a:latin typeface="Times New Roman"/>
                <a:cs typeface="Times New Roman"/>
              </a:rPr>
              <a:t>phần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hồ</a:t>
            </a:r>
            <a:r>
              <a:rPr dirty="0" sz="2200" spc="-5" b="1">
                <a:latin typeface="Times New Roman"/>
                <a:cs typeface="Times New Roman"/>
              </a:rPr>
              <a:t> sơ</a:t>
            </a:r>
            <a:r>
              <a:rPr dirty="0" sz="2200" spc="-20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đề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nghị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cấp </a:t>
            </a:r>
            <a:r>
              <a:rPr dirty="0" sz="2200" b="1">
                <a:latin typeface="Times New Roman"/>
                <a:cs typeface="Times New Roman"/>
              </a:rPr>
              <a:t>GPMT</a:t>
            </a:r>
            <a:endParaRPr sz="2200">
              <a:latin typeface="Times New Roman"/>
              <a:cs typeface="Times New Roman"/>
            </a:endParaRPr>
          </a:p>
          <a:p>
            <a:pPr marL="3303904" marR="601345" indent="-2700020">
              <a:lnSpc>
                <a:spcPts val="2400"/>
              </a:lnSpc>
              <a:spcBef>
                <a:spcPts val="540"/>
              </a:spcBef>
            </a:pPr>
            <a:r>
              <a:rPr dirty="0" sz="2200" b="1">
                <a:latin typeface="Times New Roman"/>
                <a:cs typeface="Times New Roman"/>
              </a:rPr>
              <a:t>(Khoản</a:t>
            </a:r>
            <a:r>
              <a:rPr dirty="0" sz="2200" spc="-5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1</a:t>
            </a:r>
            <a:r>
              <a:rPr dirty="0" sz="2200" spc="-5" b="1">
                <a:latin typeface="Times New Roman"/>
                <a:cs typeface="Times New Roman"/>
              </a:rPr>
              <a:t> Điều</a:t>
            </a:r>
            <a:r>
              <a:rPr dirty="0" sz="2200" b="1">
                <a:latin typeface="Times New Roman"/>
                <a:cs typeface="Times New Roman"/>
              </a:rPr>
              <a:t> 43</a:t>
            </a:r>
            <a:r>
              <a:rPr dirty="0" sz="2200" spc="-5" b="1">
                <a:latin typeface="Times New Roman"/>
                <a:cs typeface="Times New Roman"/>
              </a:rPr>
              <a:t> Luật</a:t>
            </a:r>
            <a:r>
              <a:rPr dirty="0" sz="2200" b="1">
                <a:latin typeface="Times New Roman"/>
                <a:cs typeface="Times New Roman"/>
              </a:rPr>
              <a:t> </a:t>
            </a:r>
            <a:r>
              <a:rPr dirty="0" sz="2200" spc="-40" b="1">
                <a:latin typeface="Times New Roman"/>
                <a:cs typeface="Times New Roman"/>
              </a:rPr>
              <a:t>BVMT;</a:t>
            </a:r>
            <a:r>
              <a:rPr dirty="0" sz="2200" b="1">
                <a:latin typeface="Times New Roman"/>
                <a:cs typeface="Times New Roman"/>
              </a:rPr>
              <a:t> Khoản</a:t>
            </a:r>
            <a:r>
              <a:rPr dirty="0" sz="2200" spc="-5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1 </a:t>
            </a:r>
            <a:r>
              <a:rPr dirty="0" sz="2200" spc="-5" b="1">
                <a:latin typeface="Times New Roman"/>
                <a:cs typeface="Times New Roman"/>
              </a:rPr>
              <a:t>Điều </a:t>
            </a:r>
            <a:r>
              <a:rPr dirty="0" sz="2200" b="1">
                <a:latin typeface="Times New Roman"/>
                <a:cs typeface="Times New Roman"/>
              </a:rPr>
              <a:t>29 </a:t>
            </a:r>
            <a:r>
              <a:rPr dirty="0" sz="2200" spc="-5" b="1">
                <a:latin typeface="Times New Roman"/>
                <a:cs typeface="Times New Roman"/>
              </a:rPr>
              <a:t>Nghị </a:t>
            </a:r>
            <a:r>
              <a:rPr dirty="0" sz="2200" b="1">
                <a:latin typeface="Times New Roman"/>
                <a:cs typeface="Times New Roman"/>
              </a:rPr>
              <a:t>định </a:t>
            </a:r>
            <a:r>
              <a:rPr dirty="0" sz="2200" spc="-10" b="1">
                <a:latin typeface="Times New Roman"/>
                <a:cs typeface="Times New Roman"/>
              </a:rPr>
              <a:t>số </a:t>
            </a:r>
            <a:r>
              <a:rPr dirty="0" sz="2200" spc="-53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08/2022/NĐ-CP)</a:t>
            </a:r>
            <a:endParaRPr sz="2200">
              <a:latin typeface="Times New Roman"/>
              <a:cs typeface="Times New Roman"/>
            </a:endParaRPr>
          </a:p>
          <a:p>
            <a:pPr marL="838200" indent="-283210">
              <a:lnSpc>
                <a:spcPts val="2520"/>
              </a:lnSpc>
              <a:spcBef>
                <a:spcPts val="320"/>
              </a:spcBef>
              <a:buAutoNum type="arabicPeriod"/>
              <a:tabLst>
                <a:tab pos="838835" algn="l"/>
              </a:tabLst>
            </a:pPr>
            <a:r>
              <a:rPr dirty="0" sz="2200" spc="-25">
                <a:latin typeface="Times New Roman"/>
                <a:cs typeface="Times New Roman"/>
              </a:rPr>
              <a:t>Văn</a:t>
            </a:r>
            <a:r>
              <a:rPr dirty="0" sz="2200" spc="6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bản</a:t>
            </a:r>
            <a:r>
              <a:rPr dirty="0" sz="2200" spc="60">
                <a:latin typeface="Times New Roman"/>
                <a:cs typeface="Times New Roman"/>
              </a:rPr>
              <a:t> </a:t>
            </a:r>
            <a:r>
              <a:rPr dirty="0" sz="2200" spc="-15">
                <a:latin typeface="Times New Roman"/>
                <a:cs typeface="Times New Roman"/>
              </a:rPr>
              <a:t>đề</a:t>
            </a:r>
            <a:r>
              <a:rPr dirty="0" sz="2200" spc="5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nghị</a:t>
            </a:r>
            <a:r>
              <a:rPr dirty="0" sz="2200" spc="6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cấp</a:t>
            </a:r>
            <a:r>
              <a:rPr dirty="0" sz="2200" spc="55">
                <a:latin typeface="Times New Roman"/>
                <a:cs typeface="Times New Roman"/>
              </a:rPr>
              <a:t> </a:t>
            </a:r>
            <a:r>
              <a:rPr dirty="0" sz="2200" spc="-30">
                <a:latin typeface="Times New Roman"/>
                <a:cs typeface="Times New Roman"/>
              </a:rPr>
              <a:t>GPMT</a:t>
            </a:r>
            <a:r>
              <a:rPr dirty="0" sz="2200" spc="1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(Phụ</a:t>
            </a:r>
            <a:r>
              <a:rPr dirty="0" sz="2200" spc="60">
                <a:latin typeface="Times New Roman"/>
                <a:cs typeface="Times New Roman"/>
              </a:rPr>
              <a:t> </a:t>
            </a:r>
            <a:r>
              <a:rPr dirty="0" sz="2200" spc="-20">
                <a:latin typeface="Times New Roman"/>
                <a:cs typeface="Times New Roman"/>
              </a:rPr>
              <a:t>lục</a:t>
            </a:r>
            <a:r>
              <a:rPr dirty="0" sz="2200" spc="5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XIII</a:t>
            </a:r>
            <a:r>
              <a:rPr dirty="0" sz="2200" spc="60">
                <a:latin typeface="Times New Roman"/>
                <a:cs typeface="Times New Roman"/>
              </a:rPr>
              <a:t> </a:t>
            </a:r>
            <a:r>
              <a:rPr dirty="0" sz="2200" spc="-30">
                <a:latin typeface="Times New Roman"/>
                <a:cs typeface="Times New Roman"/>
              </a:rPr>
              <a:t>Nghị</a:t>
            </a:r>
            <a:r>
              <a:rPr dirty="0" sz="2200" spc="6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định</a:t>
            </a:r>
            <a:r>
              <a:rPr dirty="0" sz="2200" spc="60">
                <a:latin typeface="Times New Roman"/>
                <a:cs typeface="Times New Roman"/>
              </a:rPr>
              <a:t> </a:t>
            </a:r>
            <a:r>
              <a:rPr dirty="0" sz="2200" spc="-20">
                <a:latin typeface="Times New Roman"/>
                <a:cs typeface="Times New Roman"/>
              </a:rPr>
              <a:t>số</a:t>
            </a:r>
            <a:r>
              <a:rPr dirty="0" sz="2200" spc="60">
                <a:latin typeface="Times New Roman"/>
                <a:cs typeface="Times New Roman"/>
              </a:rPr>
              <a:t> </a:t>
            </a:r>
            <a:r>
              <a:rPr dirty="0" sz="2200" spc="-30">
                <a:latin typeface="Times New Roman"/>
                <a:cs typeface="Times New Roman"/>
              </a:rPr>
              <a:t>08/2022/NĐ-</a:t>
            </a: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ts val="2520"/>
              </a:lnSpc>
            </a:pPr>
            <a:r>
              <a:rPr dirty="0" sz="2200" spc="-25">
                <a:latin typeface="Times New Roman"/>
                <a:cs typeface="Times New Roman"/>
              </a:rPr>
              <a:t>CP).</a:t>
            </a:r>
            <a:endParaRPr sz="2200">
              <a:latin typeface="Times New Roman"/>
              <a:cs typeface="Times New Roman"/>
            </a:endParaRPr>
          </a:p>
          <a:p>
            <a:pPr algn="just" marL="823594" indent="-267970">
              <a:lnSpc>
                <a:spcPct val="100000"/>
              </a:lnSpc>
              <a:spcBef>
                <a:spcPts val="265"/>
              </a:spcBef>
              <a:buAutoNum type="arabicPeriod" startAt="2"/>
              <a:tabLst>
                <a:tab pos="823594" algn="l"/>
              </a:tabLst>
            </a:pPr>
            <a:r>
              <a:rPr dirty="0" sz="2200" spc="-25">
                <a:latin typeface="Times New Roman"/>
                <a:cs typeface="Times New Roman"/>
              </a:rPr>
              <a:t>Báo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cáo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 spc="-15">
                <a:latin typeface="Times New Roman"/>
                <a:cs typeface="Times New Roman"/>
              </a:rPr>
              <a:t>đề</a:t>
            </a:r>
            <a:r>
              <a:rPr dirty="0" sz="2200" spc="-7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xuất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cấp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GPMT: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5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 spc="-30">
                <a:latin typeface="Times New Roman"/>
                <a:cs typeface="Times New Roman"/>
              </a:rPr>
              <a:t>trường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hợp:</a:t>
            </a:r>
            <a:endParaRPr sz="2200">
              <a:latin typeface="Times New Roman"/>
              <a:cs typeface="Times New Roman"/>
            </a:endParaRPr>
          </a:p>
          <a:p>
            <a:pPr algn="just" marL="12700" marR="7620" indent="542925">
              <a:lnSpc>
                <a:spcPts val="2400"/>
              </a:lnSpc>
              <a:spcBef>
                <a:spcPts val="640"/>
              </a:spcBef>
              <a:buChar char="-"/>
              <a:tabLst>
                <a:tab pos="737870" algn="l"/>
              </a:tabLst>
            </a:pPr>
            <a:r>
              <a:rPr dirty="0" sz="2200" spc="-30">
                <a:latin typeface="Times New Roman"/>
                <a:cs typeface="Times New Roman"/>
              </a:rPr>
              <a:t>Báo cáo </a:t>
            </a:r>
            <a:r>
              <a:rPr dirty="0" sz="2200" spc="-20">
                <a:latin typeface="Times New Roman"/>
                <a:cs typeface="Times New Roman"/>
              </a:rPr>
              <a:t>đề </a:t>
            </a:r>
            <a:r>
              <a:rPr dirty="0" sz="2200" spc="-35">
                <a:latin typeface="Times New Roman"/>
                <a:cs typeface="Times New Roman"/>
              </a:rPr>
              <a:t>xuất </a:t>
            </a:r>
            <a:r>
              <a:rPr dirty="0" sz="2200" spc="-30">
                <a:latin typeface="Times New Roman"/>
                <a:cs typeface="Times New Roman"/>
              </a:rPr>
              <a:t>cho </a:t>
            </a:r>
            <a:r>
              <a:rPr dirty="0" sz="2200" spc="-20">
                <a:latin typeface="Times New Roman"/>
                <a:cs typeface="Times New Roman"/>
              </a:rPr>
              <a:t>dự </a:t>
            </a:r>
            <a:r>
              <a:rPr dirty="0" sz="2200" spc="-25">
                <a:latin typeface="Times New Roman"/>
                <a:cs typeface="Times New Roman"/>
              </a:rPr>
              <a:t>án </a:t>
            </a:r>
            <a:r>
              <a:rPr dirty="0" sz="2200" spc="-30">
                <a:latin typeface="Times New Roman"/>
                <a:cs typeface="Times New Roman"/>
              </a:rPr>
              <a:t>đầu </a:t>
            </a:r>
            <a:r>
              <a:rPr dirty="0" sz="2200" spc="-20">
                <a:latin typeface="Times New Roman"/>
                <a:cs typeface="Times New Roman"/>
              </a:rPr>
              <a:t>tư đã </a:t>
            </a:r>
            <a:r>
              <a:rPr dirty="0" sz="2200" spc="-25">
                <a:latin typeface="Times New Roman"/>
                <a:cs typeface="Times New Roman"/>
              </a:rPr>
              <a:t>có </a:t>
            </a:r>
            <a:r>
              <a:rPr dirty="0" sz="2200" spc="-35">
                <a:latin typeface="Times New Roman"/>
                <a:cs typeface="Times New Roman"/>
              </a:rPr>
              <a:t>quyết </a:t>
            </a:r>
            <a:r>
              <a:rPr dirty="0" sz="2200" spc="-30">
                <a:latin typeface="Times New Roman"/>
                <a:cs typeface="Times New Roman"/>
              </a:rPr>
              <a:t>định phê </a:t>
            </a:r>
            <a:r>
              <a:rPr dirty="0" sz="2200" spc="-35">
                <a:latin typeface="Times New Roman"/>
                <a:cs typeface="Times New Roman"/>
              </a:rPr>
              <a:t>duyệt </a:t>
            </a:r>
            <a:r>
              <a:rPr dirty="0" sz="2200" spc="-30">
                <a:latin typeface="Times New Roman"/>
                <a:cs typeface="Times New Roman"/>
              </a:rPr>
              <a:t>kết </a:t>
            </a:r>
            <a:r>
              <a:rPr dirty="0" sz="2200" spc="-40">
                <a:latin typeface="Times New Roman"/>
                <a:cs typeface="Times New Roman"/>
              </a:rPr>
              <a:t>quả </a:t>
            </a:r>
            <a:r>
              <a:rPr dirty="0" sz="2200" spc="-35">
                <a:latin typeface="Times New Roman"/>
                <a:cs typeface="Times New Roman"/>
              </a:rPr>
              <a:t> thẩm </a:t>
            </a:r>
            <a:r>
              <a:rPr dirty="0" sz="2200" spc="-30">
                <a:latin typeface="Times New Roman"/>
                <a:cs typeface="Times New Roman"/>
              </a:rPr>
              <a:t>định báo cáo </a:t>
            </a:r>
            <a:r>
              <a:rPr dirty="0" sz="2200" spc="-35">
                <a:latin typeface="Times New Roman"/>
                <a:cs typeface="Times New Roman"/>
              </a:rPr>
              <a:t>đánh </a:t>
            </a:r>
            <a:r>
              <a:rPr dirty="0" sz="2200" spc="-30">
                <a:latin typeface="Times New Roman"/>
                <a:cs typeface="Times New Roman"/>
              </a:rPr>
              <a:t>giá tác động môi </a:t>
            </a:r>
            <a:r>
              <a:rPr dirty="0" sz="2200" spc="-35">
                <a:latin typeface="Times New Roman"/>
                <a:cs typeface="Times New Roman"/>
              </a:rPr>
              <a:t>trường trước </a:t>
            </a:r>
            <a:r>
              <a:rPr dirty="0" sz="2200" spc="-30">
                <a:latin typeface="Times New Roman"/>
                <a:cs typeface="Times New Roman"/>
              </a:rPr>
              <a:t>khi </a:t>
            </a:r>
            <a:r>
              <a:rPr dirty="0" sz="2200" spc="-20">
                <a:latin typeface="Times New Roman"/>
                <a:cs typeface="Times New Roman"/>
              </a:rPr>
              <a:t>đi </a:t>
            </a:r>
            <a:r>
              <a:rPr dirty="0" sz="2200" spc="-30">
                <a:latin typeface="Times New Roman"/>
                <a:cs typeface="Times New Roman"/>
              </a:rPr>
              <a:t>vào vận </a:t>
            </a:r>
            <a:r>
              <a:rPr dirty="0" sz="2200" spc="-35">
                <a:latin typeface="Times New Roman"/>
                <a:cs typeface="Times New Roman"/>
              </a:rPr>
              <a:t>hành </a:t>
            </a:r>
            <a:r>
              <a:rPr dirty="0" sz="2200" spc="-40">
                <a:latin typeface="Times New Roman"/>
                <a:cs typeface="Times New Roman"/>
              </a:rPr>
              <a:t>thử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nghi</a:t>
            </a:r>
            <a:r>
              <a:rPr dirty="0" sz="2200" spc="-45">
                <a:latin typeface="Times New Roman"/>
                <a:cs typeface="Times New Roman"/>
              </a:rPr>
              <a:t>ệ</a:t>
            </a:r>
            <a:r>
              <a:rPr dirty="0" sz="2200">
                <a:latin typeface="Times New Roman"/>
                <a:cs typeface="Times New Roman"/>
              </a:rPr>
              <a:t>m</a:t>
            </a:r>
            <a:r>
              <a:rPr dirty="0" sz="2200" spc="-80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(P</a:t>
            </a:r>
            <a:r>
              <a:rPr dirty="0" sz="2200" spc="-45">
                <a:latin typeface="Times New Roman"/>
                <a:cs typeface="Times New Roman"/>
              </a:rPr>
              <a:t>h</a:t>
            </a:r>
            <a:r>
              <a:rPr dirty="0" sz="2200">
                <a:latin typeface="Times New Roman"/>
                <a:cs typeface="Times New Roman"/>
              </a:rPr>
              <a:t>ụ</a:t>
            </a:r>
            <a:r>
              <a:rPr dirty="0" sz="2200" spc="-80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lụ</a:t>
            </a:r>
            <a:r>
              <a:rPr dirty="0" sz="2200">
                <a:latin typeface="Times New Roman"/>
                <a:cs typeface="Times New Roman"/>
              </a:rPr>
              <a:t>c</a:t>
            </a:r>
            <a:r>
              <a:rPr dirty="0" sz="2200" spc="-125">
                <a:latin typeface="Times New Roman"/>
                <a:cs typeface="Times New Roman"/>
              </a:rPr>
              <a:t> </a:t>
            </a:r>
            <a:r>
              <a:rPr dirty="0" sz="2200" spc="-45">
                <a:latin typeface="Times New Roman"/>
                <a:cs typeface="Times New Roman"/>
              </a:rPr>
              <a:t>V</a:t>
            </a:r>
            <a:r>
              <a:rPr dirty="0" sz="2200" spc="-35">
                <a:latin typeface="Times New Roman"/>
                <a:cs typeface="Times New Roman"/>
              </a:rPr>
              <a:t>II</a:t>
            </a:r>
            <a:r>
              <a:rPr dirty="0" sz="2200">
                <a:latin typeface="Times New Roman"/>
                <a:cs typeface="Times New Roman"/>
              </a:rPr>
              <a:t>I</a:t>
            </a:r>
            <a:r>
              <a:rPr dirty="0" sz="2200" spc="-80">
                <a:latin typeface="Times New Roman"/>
                <a:cs typeface="Times New Roman"/>
              </a:rPr>
              <a:t> </a:t>
            </a:r>
            <a:r>
              <a:rPr dirty="0" sz="2200" spc="-45">
                <a:latin typeface="Times New Roman"/>
                <a:cs typeface="Times New Roman"/>
              </a:rPr>
              <a:t>Ngh</a:t>
            </a:r>
            <a:r>
              <a:rPr dirty="0" sz="2200">
                <a:latin typeface="Times New Roman"/>
                <a:cs typeface="Times New Roman"/>
              </a:rPr>
              <a:t>ị</a:t>
            </a:r>
            <a:r>
              <a:rPr dirty="0" sz="2200" spc="-80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địn</a:t>
            </a:r>
            <a:r>
              <a:rPr dirty="0" sz="2200">
                <a:latin typeface="Times New Roman"/>
                <a:cs typeface="Times New Roman"/>
              </a:rPr>
              <a:t>h</a:t>
            </a:r>
            <a:r>
              <a:rPr dirty="0" sz="2200" spc="-80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s</a:t>
            </a:r>
            <a:r>
              <a:rPr dirty="0" sz="2200">
                <a:latin typeface="Times New Roman"/>
                <a:cs typeface="Times New Roman"/>
              </a:rPr>
              <a:t>ố</a:t>
            </a:r>
            <a:r>
              <a:rPr dirty="0" sz="2200" spc="-80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08/2022/</a:t>
            </a:r>
            <a:r>
              <a:rPr dirty="0" sz="2200" spc="-45">
                <a:latin typeface="Times New Roman"/>
                <a:cs typeface="Times New Roman"/>
              </a:rPr>
              <a:t>NĐ</a:t>
            </a:r>
            <a:r>
              <a:rPr dirty="0" sz="2200" spc="-40">
                <a:latin typeface="Times New Roman"/>
                <a:cs typeface="Times New Roman"/>
              </a:rPr>
              <a:t>-</a:t>
            </a:r>
            <a:r>
              <a:rPr dirty="0" sz="2200" spc="-45">
                <a:latin typeface="Times New Roman"/>
                <a:cs typeface="Times New Roman"/>
              </a:rPr>
              <a:t>C</a:t>
            </a:r>
            <a:r>
              <a:rPr dirty="0" sz="2200" spc="-40">
                <a:latin typeface="Times New Roman"/>
                <a:cs typeface="Times New Roman"/>
              </a:rPr>
              <a:t>P)</a:t>
            </a:r>
            <a:r>
              <a:rPr dirty="0" sz="2200"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  <a:p>
            <a:pPr algn="just" marL="12700" marR="5080" indent="542925">
              <a:lnSpc>
                <a:spcPts val="2400"/>
              </a:lnSpc>
              <a:spcBef>
                <a:spcPts val="505"/>
              </a:spcBef>
              <a:buChar char="-"/>
              <a:tabLst>
                <a:tab pos="727075" algn="l"/>
              </a:tabLst>
            </a:pPr>
            <a:r>
              <a:rPr dirty="0" sz="2200" spc="-25">
                <a:latin typeface="Times New Roman"/>
                <a:cs typeface="Times New Roman"/>
              </a:rPr>
              <a:t>Báo cáo </a:t>
            </a:r>
            <a:r>
              <a:rPr dirty="0" sz="2200" spc="-15">
                <a:latin typeface="Times New Roman"/>
                <a:cs typeface="Times New Roman"/>
              </a:rPr>
              <a:t>đề </a:t>
            </a:r>
            <a:r>
              <a:rPr dirty="0" sz="2200" spc="-25">
                <a:latin typeface="Times New Roman"/>
                <a:cs typeface="Times New Roman"/>
              </a:rPr>
              <a:t>xuất cho </a:t>
            </a:r>
            <a:r>
              <a:rPr dirty="0" sz="2200" spc="-15">
                <a:latin typeface="Times New Roman"/>
                <a:cs typeface="Times New Roman"/>
              </a:rPr>
              <a:t>dự </a:t>
            </a:r>
            <a:r>
              <a:rPr dirty="0" sz="2200" spc="-20">
                <a:latin typeface="Times New Roman"/>
                <a:cs typeface="Times New Roman"/>
              </a:rPr>
              <a:t>án </a:t>
            </a:r>
            <a:r>
              <a:rPr dirty="0" sz="2200" spc="-25">
                <a:latin typeface="Times New Roman"/>
                <a:cs typeface="Times New Roman"/>
              </a:rPr>
              <a:t>đầu </a:t>
            </a:r>
            <a:r>
              <a:rPr dirty="0" sz="2200" spc="-15">
                <a:latin typeface="Times New Roman"/>
                <a:cs typeface="Times New Roman"/>
              </a:rPr>
              <a:t>tư </a:t>
            </a:r>
            <a:r>
              <a:rPr dirty="0" sz="2200" spc="-25">
                <a:latin typeface="Times New Roman"/>
                <a:cs typeface="Times New Roman"/>
              </a:rPr>
              <a:t>nhóm </a:t>
            </a:r>
            <a:r>
              <a:rPr dirty="0" sz="2200" spc="-15">
                <a:latin typeface="Times New Roman"/>
                <a:cs typeface="Times New Roman"/>
              </a:rPr>
              <a:t>II </a:t>
            </a:r>
            <a:r>
              <a:rPr dirty="0" sz="2200" spc="-25">
                <a:latin typeface="Times New Roman"/>
                <a:cs typeface="Times New Roman"/>
              </a:rPr>
              <a:t>không thuộc </a:t>
            </a:r>
            <a:r>
              <a:rPr dirty="0" sz="2200" spc="-20">
                <a:latin typeface="Times New Roman"/>
                <a:cs typeface="Times New Roman"/>
              </a:rPr>
              <a:t>đối </a:t>
            </a:r>
            <a:r>
              <a:rPr dirty="0" sz="2200" spc="-30">
                <a:latin typeface="Times New Roman"/>
                <a:cs typeface="Times New Roman"/>
              </a:rPr>
              <a:t>tượng </a:t>
            </a:r>
            <a:r>
              <a:rPr dirty="0" sz="2200" spc="-25">
                <a:latin typeface="Times New Roman"/>
                <a:cs typeface="Times New Roman"/>
              </a:rPr>
              <a:t>phải </a:t>
            </a:r>
            <a:r>
              <a:rPr dirty="0" sz="2200" spc="-2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thực</a:t>
            </a:r>
            <a:r>
              <a:rPr dirty="0" sz="2200" spc="-2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hiện</a:t>
            </a:r>
            <a:r>
              <a:rPr dirty="0" sz="2200" spc="-2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đánh</a:t>
            </a:r>
            <a:r>
              <a:rPr dirty="0" sz="2200" spc="-20">
                <a:latin typeface="Times New Roman"/>
                <a:cs typeface="Times New Roman"/>
              </a:rPr>
              <a:t> giá</a:t>
            </a:r>
            <a:r>
              <a:rPr dirty="0" sz="2200" spc="-1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tác</a:t>
            </a:r>
            <a:r>
              <a:rPr dirty="0" sz="2200" spc="-2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động</a:t>
            </a:r>
            <a:r>
              <a:rPr dirty="0" sz="2200" spc="-20">
                <a:latin typeface="Times New Roman"/>
                <a:cs typeface="Times New Roman"/>
              </a:rPr>
              <a:t> môi</a:t>
            </a:r>
            <a:r>
              <a:rPr dirty="0" sz="2200" spc="-15">
                <a:latin typeface="Times New Roman"/>
                <a:cs typeface="Times New Roman"/>
              </a:rPr>
              <a:t> </a:t>
            </a:r>
            <a:r>
              <a:rPr dirty="0" sz="2200" spc="-30">
                <a:latin typeface="Times New Roman"/>
                <a:cs typeface="Times New Roman"/>
              </a:rPr>
              <a:t>trường</a:t>
            </a:r>
            <a:r>
              <a:rPr dirty="0" sz="2200" spc="-25">
                <a:latin typeface="Times New Roman"/>
                <a:cs typeface="Times New Roman"/>
              </a:rPr>
              <a:t> (Phụ</a:t>
            </a:r>
            <a:r>
              <a:rPr dirty="0" sz="2200" spc="-20">
                <a:latin typeface="Times New Roman"/>
                <a:cs typeface="Times New Roman"/>
              </a:rPr>
              <a:t> lục</a:t>
            </a:r>
            <a:r>
              <a:rPr dirty="0" sz="2200" spc="-15">
                <a:latin typeface="Times New Roman"/>
                <a:cs typeface="Times New Roman"/>
              </a:rPr>
              <a:t> IX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 spc="-30">
                <a:latin typeface="Times New Roman"/>
                <a:cs typeface="Times New Roman"/>
              </a:rPr>
              <a:t>Nghị</a:t>
            </a:r>
            <a:r>
              <a:rPr dirty="0" sz="2200" spc="-25">
                <a:latin typeface="Times New Roman"/>
                <a:cs typeface="Times New Roman"/>
              </a:rPr>
              <a:t> định</a:t>
            </a:r>
            <a:r>
              <a:rPr dirty="0" sz="2200" spc="-2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số </a:t>
            </a:r>
            <a:r>
              <a:rPr dirty="0" sz="2200" spc="-20">
                <a:latin typeface="Times New Roman"/>
                <a:cs typeface="Times New Roman"/>
              </a:rPr>
              <a:t> </a:t>
            </a:r>
            <a:r>
              <a:rPr dirty="0" sz="2200" spc="-30">
                <a:latin typeface="Times New Roman"/>
                <a:cs typeface="Times New Roman"/>
              </a:rPr>
              <a:t>08/2022/NĐ-CP).</a:t>
            </a:r>
            <a:endParaRPr sz="2200">
              <a:latin typeface="Times New Roman"/>
              <a:cs typeface="Times New Roman"/>
            </a:endParaRPr>
          </a:p>
          <a:p>
            <a:pPr algn="just" marL="12700" marR="5080" indent="542925">
              <a:lnSpc>
                <a:spcPts val="2300"/>
              </a:lnSpc>
              <a:spcBef>
                <a:spcPts val="680"/>
              </a:spcBef>
              <a:buChar char="-"/>
              <a:tabLst>
                <a:tab pos="720090" algn="l"/>
              </a:tabLst>
            </a:pPr>
            <a:r>
              <a:rPr dirty="0" sz="2200" spc="-25">
                <a:latin typeface="Times New Roman"/>
                <a:cs typeface="Times New Roman"/>
              </a:rPr>
              <a:t>Báo cáo </a:t>
            </a:r>
            <a:r>
              <a:rPr dirty="0" sz="2200" spc="-15">
                <a:latin typeface="Times New Roman"/>
                <a:cs typeface="Times New Roman"/>
              </a:rPr>
              <a:t>đề </a:t>
            </a:r>
            <a:r>
              <a:rPr dirty="0" sz="2200" spc="-25">
                <a:latin typeface="Times New Roman"/>
                <a:cs typeface="Times New Roman"/>
              </a:rPr>
              <a:t>xuất cho </a:t>
            </a:r>
            <a:r>
              <a:rPr dirty="0" sz="2200" spc="-20">
                <a:latin typeface="Times New Roman"/>
                <a:cs typeface="Times New Roman"/>
              </a:rPr>
              <a:t>cơ </a:t>
            </a:r>
            <a:r>
              <a:rPr dirty="0" sz="2200" spc="-25">
                <a:latin typeface="Times New Roman"/>
                <a:cs typeface="Times New Roman"/>
              </a:rPr>
              <a:t>sở, </a:t>
            </a:r>
            <a:r>
              <a:rPr dirty="0" sz="2200" spc="-20">
                <a:latin typeface="Times New Roman"/>
                <a:cs typeface="Times New Roman"/>
              </a:rPr>
              <a:t>khu </a:t>
            </a:r>
            <a:r>
              <a:rPr dirty="0" sz="2200" spc="-25">
                <a:latin typeface="Times New Roman"/>
                <a:cs typeface="Times New Roman"/>
              </a:rPr>
              <a:t>sản xuất, kinh </a:t>
            </a:r>
            <a:r>
              <a:rPr dirty="0" sz="2200" spc="-30">
                <a:latin typeface="Times New Roman"/>
                <a:cs typeface="Times New Roman"/>
              </a:rPr>
              <a:t>doanh, </a:t>
            </a:r>
            <a:r>
              <a:rPr dirty="0" sz="2200" spc="-25">
                <a:latin typeface="Times New Roman"/>
                <a:cs typeface="Times New Roman"/>
              </a:rPr>
              <a:t>dịch </a:t>
            </a:r>
            <a:r>
              <a:rPr dirty="0" sz="2200" spc="-15">
                <a:latin typeface="Times New Roman"/>
                <a:cs typeface="Times New Roman"/>
              </a:rPr>
              <a:t>vụ </a:t>
            </a:r>
            <a:r>
              <a:rPr dirty="0" sz="2200" spc="-25">
                <a:latin typeface="Times New Roman"/>
                <a:cs typeface="Times New Roman"/>
              </a:rPr>
              <a:t>tập </a:t>
            </a:r>
            <a:r>
              <a:rPr dirty="0" sz="2200" spc="-30">
                <a:latin typeface="Times New Roman"/>
                <a:cs typeface="Times New Roman"/>
              </a:rPr>
              <a:t>trung,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cụm</a:t>
            </a:r>
            <a:r>
              <a:rPr dirty="0" sz="2200" spc="8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công</a:t>
            </a:r>
            <a:r>
              <a:rPr dirty="0" sz="2200" spc="85">
                <a:latin typeface="Times New Roman"/>
                <a:cs typeface="Times New Roman"/>
              </a:rPr>
              <a:t> </a:t>
            </a:r>
            <a:r>
              <a:rPr dirty="0" sz="2200" spc="-30">
                <a:latin typeface="Times New Roman"/>
                <a:cs typeface="Times New Roman"/>
              </a:rPr>
              <a:t>nghiệp</a:t>
            </a:r>
            <a:r>
              <a:rPr dirty="0" sz="2200" spc="8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đang</a:t>
            </a:r>
            <a:r>
              <a:rPr dirty="0" sz="2200" spc="9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hoạt</a:t>
            </a:r>
            <a:r>
              <a:rPr dirty="0" sz="2200" spc="9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động</a:t>
            </a:r>
            <a:r>
              <a:rPr dirty="0" sz="2200" spc="85">
                <a:latin typeface="Times New Roman"/>
                <a:cs typeface="Times New Roman"/>
              </a:rPr>
              <a:t> </a:t>
            </a:r>
            <a:r>
              <a:rPr dirty="0" sz="2200" spc="-20">
                <a:latin typeface="Times New Roman"/>
                <a:cs typeface="Times New Roman"/>
              </a:rPr>
              <a:t>có</a:t>
            </a:r>
            <a:r>
              <a:rPr dirty="0" sz="2200" spc="9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tiêu</a:t>
            </a:r>
            <a:r>
              <a:rPr dirty="0" sz="2200" spc="8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chí</a:t>
            </a:r>
            <a:r>
              <a:rPr dirty="0" sz="2200" spc="85">
                <a:latin typeface="Times New Roman"/>
                <a:cs typeface="Times New Roman"/>
              </a:rPr>
              <a:t> </a:t>
            </a:r>
            <a:r>
              <a:rPr dirty="0" sz="2200" spc="-15">
                <a:latin typeface="Times New Roman"/>
                <a:cs typeface="Times New Roman"/>
              </a:rPr>
              <a:t>về</a:t>
            </a:r>
            <a:r>
              <a:rPr dirty="0" sz="2200" spc="85">
                <a:latin typeface="Times New Roman"/>
                <a:cs typeface="Times New Roman"/>
              </a:rPr>
              <a:t> </a:t>
            </a:r>
            <a:r>
              <a:rPr dirty="0" sz="2200" spc="-20">
                <a:latin typeface="Times New Roman"/>
                <a:cs typeface="Times New Roman"/>
              </a:rPr>
              <a:t>môi</a:t>
            </a:r>
            <a:r>
              <a:rPr dirty="0" sz="2200" spc="85">
                <a:latin typeface="Times New Roman"/>
                <a:cs typeface="Times New Roman"/>
              </a:rPr>
              <a:t> </a:t>
            </a:r>
            <a:r>
              <a:rPr dirty="0" sz="2200" spc="-30">
                <a:latin typeface="Times New Roman"/>
                <a:cs typeface="Times New Roman"/>
              </a:rPr>
              <a:t>trường</a:t>
            </a:r>
            <a:r>
              <a:rPr dirty="0" sz="2200" spc="85">
                <a:latin typeface="Times New Roman"/>
                <a:cs typeface="Times New Roman"/>
              </a:rPr>
              <a:t> </a:t>
            </a:r>
            <a:r>
              <a:rPr dirty="0" sz="2200" spc="-30">
                <a:latin typeface="Times New Roman"/>
                <a:cs typeface="Times New Roman"/>
              </a:rPr>
              <a:t>tương</a:t>
            </a:r>
            <a:r>
              <a:rPr dirty="0" sz="2200" spc="85">
                <a:latin typeface="Times New Roman"/>
                <a:cs typeface="Times New Roman"/>
              </a:rPr>
              <a:t> </a:t>
            </a:r>
            <a:r>
              <a:rPr dirty="0" sz="2200" spc="-30">
                <a:latin typeface="Times New Roman"/>
                <a:cs typeface="Times New Roman"/>
              </a:rPr>
              <a:t>đương</a:t>
            </a:r>
            <a:r>
              <a:rPr dirty="0" sz="2200" spc="8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với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3482" y="6367779"/>
            <a:ext cx="7695565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-15">
                <a:latin typeface="Times New Roman"/>
                <a:cs typeface="Times New Roman"/>
              </a:rPr>
              <a:t>dự</a:t>
            </a:r>
            <a:r>
              <a:rPr dirty="0" sz="2200" spc="-70">
                <a:latin typeface="Times New Roman"/>
                <a:cs typeface="Times New Roman"/>
              </a:rPr>
              <a:t> </a:t>
            </a:r>
            <a:r>
              <a:rPr dirty="0" sz="2200" spc="-20">
                <a:latin typeface="Times New Roman"/>
                <a:cs typeface="Times New Roman"/>
              </a:rPr>
              <a:t>án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nhóm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I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hoặc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nhóm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 spc="-15">
                <a:latin typeface="Times New Roman"/>
                <a:cs typeface="Times New Roman"/>
              </a:rPr>
              <a:t>II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(Phụ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 spc="-20">
                <a:latin typeface="Times New Roman"/>
                <a:cs typeface="Times New Roman"/>
              </a:rPr>
              <a:t>lục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X</a:t>
            </a:r>
            <a:r>
              <a:rPr dirty="0" sz="2200" spc="-70">
                <a:latin typeface="Times New Roman"/>
                <a:cs typeface="Times New Roman"/>
              </a:rPr>
              <a:t> </a:t>
            </a:r>
            <a:r>
              <a:rPr dirty="0" sz="2200" spc="-30">
                <a:latin typeface="Times New Roman"/>
                <a:cs typeface="Times New Roman"/>
              </a:rPr>
              <a:t>Nghị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định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 spc="-20">
                <a:latin typeface="Times New Roman"/>
                <a:cs typeface="Times New Roman"/>
              </a:rPr>
              <a:t>số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 spc="-30">
                <a:latin typeface="Times New Roman"/>
                <a:cs typeface="Times New Roman"/>
              </a:rPr>
              <a:t>08/2022/NĐ-CP).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41765" y="6421628"/>
            <a:ext cx="102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898989"/>
                </a:solidFill>
                <a:latin typeface="Calibri"/>
                <a:cs typeface="Calibri"/>
              </a:rPr>
              <a:t>8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1066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I.</a:t>
            </a:r>
            <a:r>
              <a:rPr dirty="0" spc="-10"/>
              <a:t> </a:t>
            </a:r>
            <a:r>
              <a:rPr dirty="0" spc="-5"/>
              <a:t>QUY</a:t>
            </a:r>
            <a:r>
              <a:rPr dirty="0" spc="-90"/>
              <a:t> </a:t>
            </a:r>
            <a:r>
              <a:rPr dirty="0" spc="-5"/>
              <a:t>ĐỊNH</a:t>
            </a:r>
            <a:r>
              <a:rPr dirty="0" spc="-45"/>
              <a:t> </a:t>
            </a:r>
            <a:r>
              <a:rPr dirty="0" spc="-5"/>
              <a:t>VỀ</a:t>
            </a:r>
            <a:r>
              <a:rPr dirty="0" spc="-15"/>
              <a:t> </a:t>
            </a:r>
            <a:r>
              <a:rPr dirty="0" spc="-5"/>
              <a:t>GIẤY</a:t>
            </a:r>
            <a:r>
              <a:rPr dirty="0" spc="-85"/>
              <a:t> </a:t>
            </a:r>
            <a:r>
              <a:rPr dirty="0" spc="-5"/>
              <a:t>PHÉP</a:t>
            </a:r>
            <a:r>
              <a:rPr dirty="0" spc="-125"/>
              <a:t> </a:t>
            </a:r>
            <a:r>
              <a:rPr dirty="0" spc="-5"/>
              <a:t>MÔI</a:t>
            </a:r>
            <a:r>
              <a:rPr dirty="0" spc="-55"/>
              <a:t> </a:t>
            </a:r>
            <a:r>
              <a:rPr dirty="0" spc="-5"/>
              <a:t>TRƯỜNG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87028" y="1908555"/>
            <a:ext cx="8282305" cy="4721860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marL="1513205">
              <a:lnSpc>
                <a:spcPct val="100000"/>
              </a:lnSpc>
              <a:spcBef>
                <a:spcPts val="340"/>
              </a:spcBef>
            </a:pPr>
            <a:r>
              <a:rPr dirty="0" sz="2200" b="1">
                <a:latin typeface="Times New Roman"/>
                <a:cs typeface="Times New Roman"/>
              </a:rPr>
              <a:t>4.</a:t>
            </a:r>
            <a:r>
              <a:rPr dirty="0" sz="2200" spc="-4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Thành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phần</a:t>
            </a:r>
            <a:r>
              <a:rPr dirty="0" sz="2200" spc="-5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hồ</a:t>
            </a:r>
            <a:r>
              <a:rPr dirty="0" sz="2200" spc="-5" b="1">
                <a:latin typeface="Times New Roman"/>
                <a:cs typeface="Times New Roman"/>
              </a:rPr>
              <a:t> sơ</a:t>
            </a:r>
            <a:r>
              <a:rPr dirty="0" sz="2200" spc="-15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đề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nghị</a:t>
            </a:r>
            <a:r>
              <a:rPr dirty="0" sz="2200" spc="-5" b="1">
                <a:latin typeface="Times New Roman"/>
                <a:cs typeface="Times New Roman"/>
              </a:rPr>
              <a:t> cấp </a:t>
            </a:r>
            <a:r>
              <a:rPr dirty="0" sz="2200" spc="-10" b="1">
                <a:latin typeface="Times New Roman"/>
                <a:cs typeface="Times New Roman"/>
              </a:rPr>
              <a:t>(Tiếp</a:t>
            </a:r>
            <a:r>
              <a:rPr dirty="0" sz="2200" spc="-5" b="1">
                <a:latin typeface="Times New Roman"/>
                <a:cs typeface="Times New Roman"/>
              </a:rPr>
              <a:t> theo)</a:t>
            </a:r>
            <a:endParaRPr sz="2200">
              <a:latin typeface="Times New Roman"/>
              <a:cs typeface="Times New Roman"/>
            </a:endParaRPr>
          </a:p>
          <a:p>
            <a:pPr marL="3162935" marR="456565" indent="-2700020">
              <a:lnSpc>
                <a:spcPts val="2400"/>
              </a:lnSpc>
              <a:spcBef>
                <a:spcPts val="520"/>
              </a:spcBef>
            </a:pPr>
            <a:r>
              <a:rPr dirty="0" sz="2200" b="1">
                <a:latin typeface="Times New Roman"/>
                <a:cs typeface="Times New Roman"/>
              </a:rPr>
              <a:t>(Khoản</a:t>
            </a:r>
            <a:r>
              <a:rPr dirty="0" sz="2200" spc="-5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1</a:t>
            </a:r>
            <a:r>
              <a:rPr dirty="0" sz="2200" spc="-5" b="1">
                <a:latin typeface="Times New Roman"/>
                <a:cs typeface="Times New Roman"/>
              </a:rPr>
              <a:t> Điều</a:t>
            </a:r>
            <a:r>
              <a:rPr dirty="0" sz="2200" b="1">
                <a:latin typeface="Times New Roman"/>
                <a:cs typeface="Times New Roman"/>
              </a:rPr>
              <a:t> 43</a:t>
            </a:r>
            <a:r>
              <a:rPr dirty="0" sz="2200" spc="-5" b="1">
                <a:latin typeface="Times New Roman"/>
                <a:cs typeface="Times New Roman"/>
              </a:rPr>
              <a:t> Luật</a:t>
            </a:r>
            <a:r>
              <a:rPr dirty="0" sz="2200" b="1">
                <a:latin typeface="Times New Roman"/>
                <a:cs typeface="Times New Roman"/>
              </a:rPr>
              <a:t> </a:t>
            </a:r>
            <a:r>
              <a:rPr dirty="0" sz="2200" spc="-40" b="1">
                <a:latin typeface="Times New Roman"/>
                <a:cs typeface="Times New Roman"/>
              </a:rPr>
              <a:t>BVMT;</a:t>
            </a:r>
            <a:r>
              <a:rPr dirty="0" sz="2200" b="1">
                <a:latin typeface="Times New Roman"/>
                <a:cs typeface="Times New Roman"/>
              </a:rPr>
              <a:t> Khoản</a:t>
            </a:r>
            <a:r>
              <a:rPr dirty="0" sz="2200" spc="-5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1 </a:t>
            </a:r>
            <a:r>
              <a:rPr dirty="0" sz="2200" spc="-5" b="1">
                <a:latin typeface="Times New Roman"/>
                <a:cs typeface="Times New Roman"/>
              </a:rPr>
              <a:t>Điều </a:t>
            </a:r>
            <a:r>
              <a:rPr dirty="0" sz="2200" b="1">
                <a:latin typeface="Times New Roman"/>
                <a:cs typeface="Times New Roman"/>
              </a:rPr>
              <a:t>29 </a:t>
            </a:r>
            <a:r>
              <a:rPr dirty="0" sz="2200" spc="-5" b="1">
                <a:latin typeface="Times New Roman"/>
                <a:cs typeface="Times New Roman"/>
              </a:rPr>
              <a:t>Nghị </a:t>
            </a:r>
            <a:r>
              <a:rPr dirty="0" sz="2200" b="1">
                <a:latin typeface="Times New Roman"/>
                <a:cs typeface="Times New Roman"/>
              </a:rPr>
              <a:t>định </a:t>
            </a:r>
            <a:r>
              <a:rPr dirty="0" sz="2200" spc="-10" b="1">
                <a:latin typeface="Times New Roman"/>
                <a:cs typeface="Times New Roman"/>
              </a:rPr>
              <a:t>số </a:t>
            </a:r>
            <a:r>
              <a:rPr dirty="0" sz="2200" spc="-53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08/2022/NĐ-CP)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200">
              <a:latin typeface="Times New Roman"/>
              <a:cs typeface="Times New Roman"/>
            </a:endParaRPr>
          </a:p>
          <a:p>
            <a:pPr algn="just" marL="12700" marR="5715" indent="542925">
              <a:lnSpc>
                <a:spcPts val="2300"/>
              </a:lnSpc>
              <a:buChar char="-"/>
              <a:tabLst>
                <a:tab pos="762635" algn="l"/>
              </a:tabLst>
            </a:pPr>
            <a:r>
              <a:rPr dirty="0" sz="2200" spc="-5">
                <a:latin typeface="Times New Roman"/>
                <a:cs typeface="Times New Roman"/>
              </a:rPr>
              <a:t>Báo cáo </a:t>
            </a:r>
            <a:r>
              <a:rPr dirty="0" sz="2200">
                <a:latin typeface="Times New Roman"/>
                <a:cs typeface="Times New Roman"/>
              </a:rPr>
              <a:t>đề </a:t>
            </a:r>
            <a:r>
              <a:rPr dirty="0" sz="2200" spc="-5">
                <a:latin typeface="Times New Roman"/>
                <a:cs typeface="Times New Roman"/>
              </a:rPr>
              <a:t>xuất cho </a:t>
            </a:r>
            <a:r>
              <a:rPr dirty="0" sz="2200">
                <a:latin typeface="Times New Roman"/>
                <a:cs typeface="Times New Roman"/>
              </a:rPr>
              <a:t>dự </a:t>
            </a:r>
            <a:r>
              <a:rPr dirty="0" sz="2200" spc="-5">
                <a:latin typeface="Times New Roman"/>
                <a:cs typeface="Times New Roman"/>
              </a:rPr>
              <a:t>án </a:t>
            </a:r>
            <a:r>
              <a:rPr dirty="0" sz="2200">
                <a:latin typeface="Times New Roman"/>
                <a:cs typeface="Times New Roman"/>
              </a:rPr>
              <a:t>nhóm III (Phụ lục </a:t>
            </a:r>
            <a:r>
              <a:rPr dirty="0" sz="2200" spc="-5">
                <a:latin typeface="Times New Roman"/>
                <a:cs typeface="Times New Roman"/>
              </a:rPr>
              <a:t>XI Nghị </a:t>
            </a:r>
            <a:r>
              <a:rPr dirty="0" sz="2200">
                <a:latin typeface="Times New Roman"/>
                <a:cs typeface="Times New Roman"/>
              </a:rPr>
              <a:t>định </a:t>
            </a:r>
            <a:r>
              <a:rPr dirty="0" sz="2200" spc="-10">
                <a:latin typeface="Times New Roman"/>
                <a:cs typeface="Times New Roman"/>
              </a:rPr>
              <a:t>số </a:t>
            </a:r>
            <a:r>
              <a:rPr dirty="0" sz="2200" spc="-5">
                <a:latin typeface="Times New Roman"/>
                <a:cs typeface="Times New Roman"/>
              </a:rPr>
              <a:t> 08/2022/NĐ-CP).</a:t>
            </a:r>
            <a:endParaRPr sz="2200">
              <a:latin typeface="Times New Roman"/>
              <a:cs typeface="Times New Roman"/>
            </a:endParaRPr>
          </a:p>
          <a:p>
            <a:pPr algn="just" marL="12700" marR="5080" indent="542925">
              <a:lnSpc>
                <a:spcPts val="2400"/>
              </a:lnSpc>
              <a:spcBef>
                <a:spcPts val="625"/>
              </a:spcBef>
              <a:buChar char="-"/>
              <a:tabLst>
                <a:tab pos="769620" algn="l"/>
              </a:tabLst>
            </a:pPr>
            <a:r>
              <a:rPr dirty="0" sz="2200" spc="-5">
                <a:latin typeface="Times New Roman"/>
                <a:cs typeface="Times New Roman"/>
              </a:rPr>
              <a:t>Báo cáo </a:t>
            </a:r>
            <a:r>
              <a:rPr dirty="0" sz="2200">
                <a:latin typeface="Times New Roman"/>
                <a:cs typeface="Times New Roman"/>
              </a:rPr>
              <a:t>đề </a:t>
            </a:r>
            <a:r>
              <a:rPr dirty="0" sz="2200" spc="-5">
                <a:latin typeface="Times New Roman"/>
                <a:cs typeface="Times New Roman"/>
              </a:rPr>
              <a:t>xuất cho cơ sở đang hoạt </a:t>
            </a:r>
            <a:r>
              <a:rPr dirty="0" sz="2200">
                <a:latin typeface="Times New Roman"/>
                <a:cs typeface="Times New Roman"/>
              </a:rPr>
              <a:t>động </a:t>
            </a:r>
            <a:r>
              <a:rPr dirty="0" sz="2200" spc="-5">
                <a:latin typeface="Times New Roman"/>
                <a:cs typeface="Times New Roman"/>
              </a:rPr>
              <a:t>có tiêu chí </a:t>
            </a:r>
            <a:r>
              <a:rPr dirty="0" sz="2200">
                <a:latin typeface="Times New Roman"/>
                <a:cs typeface="Times New Roman"/>
              </a:rPr>
              <a:t>về môi 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trường tương đương với </a:t>
            </a:r>
            <a:r>
              <a:rPr dirty="0" sz="2200">
                <a:latin typeface="Times New Roman"/>
                <a:cs typeface="Times New Roman"/>
              </a:rPr>
              <a:t>dự </a:t>
            </a:r>
            <a:r>
              <a:rPr dirty="0" sz="2200" spc="-5">
                <a:latin typeface="Times New Roman"/>
                <a:cs typeface="Times New Roman"/>
              </a:rPr>
              <a:t>án </a:t>
            </a:r>
            <a:r>
              <a:rPr dirty="0" sz="2200">
                <a:latin typeface="Times New Roman"/>
                <a:cs typeface="Times New Roman"/>
              </a:rPr>
              <a:t>nhóm III (Phụ lục XII </a:t>
            </a:r>
            <a:r>
              <a:rPr dirty="0" sz="2200" spc="-5">
                <a:latin typeface="Times New Roman"/>
                <a:cs typeface="Times New Roman"/>
              </a:rPr>
              <a:t>Nghị </a:t>
            </a:r>
            <a:r>
              <a:rPr dirty="0" sz="2200">
                <a:latin typeface="Times New Roman"/>
                <a:cs typeface="Times New Roman"/>
              </a:rPr>
              <a:t>định </a:t>
            </a:r>
            <a:r>
              <a:rPr dirty="0" sz="2200" spc="-10">
                <a:latin typeface="Times New Roman"/>
                <a:cs typeface="Times New Roman"/>
              </a:rPr>
              <a:t>số </a:t>
            </a:r>
            <a:r>
              <a:rPr dirty="0" sz="2200" spc="-5">
                <a:latin typeface="Times New Roman"/>
                <a:cs typeface="Times New Roman"/>
              </a:rPr>
              <a:t> 08/2022/NĐ-CP).</a:t>
            </a:r>
            <a:endParaRPr sz="2200">
              <a:latin typeface="Times New Roman"/>
              <a:cs typeface="Times New Roman"/>
            </a:endParaRPr>
          </a:p>
          <a:p>
            <a:pPr algn="just" marL="12700" marR="5080" indent="542925">
              <a:lnSpc>
                <a:spcPts val="2400"/>
              </a:lnSpc>
              <a:spcBef>
                <a:spcPts val="500"/>
              </a:spcBef>
            </a:pPr>
            <a:r>
              <a:rPr dirty="0" sz="2200">
                <a:latin typeface="Times New Roman"/>
                <a:cs typeface="Times New Roman"/>
              </a:rPr>
              <a:t>3. </a:t>
            </a:r>
            <a:r>
              <a:rPr dirty="0" sz="2200" spc="-5">
                <a:latin typeface="Times New Roman"/>
                <a:cs typeface="Times New Roman"/>
              </a:rPr>
              <a:t>Bản sao báo cáo nghiên cứu </a:t>
            </a:r>
            <a:r>
              <a:rPr dirty="0" sz="2200">
                <a:latin typeface="Times New Roman"/>
                <a:cs typeface="Times New Roman"/>
              </a:rPr>
              <a:t>khả thi </a:t>
            </a:r>
            <a:r>
              <a:rPr dirty="0" sz="2200" spc="-5">
                <a:latin typeface="Times New Roman"/>
                <a:cs typeface="Times New Roman"/>
              </a:rPr>
              <a:t>hoặc tài liệu tương đương với 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báo cáo nghiên cứu </a:t>
            </a:r>
            <a:r>
              <a:rPr dirty="0" sz="2200">
                <a:latin typeface="Times New Roman"/>
                <a:cs typeface="Times New Roman"/>
              </a:rPr>
              <a:t>khả thi </a:t>
            </a:r>
            <a:r>
              <a:rPr dirty="0" sz="2200" spc="-5">
                <a:latin typeface="Times New Roman"/>
                <a:cs typeface="Times New Roman"/>
              </a:rPr>
              <a:t>của </a:t>
            </a:r>
            <a:r>
              <a:rPr dirty="0" sz="2200">
                <a:latin typeface="Times New Roman"/>
                <a:cs typeface="Times New Roman"/>
              </a:rPr>
              <a:t>dự </a:t>
            </a:r>
            <a:r>
              <a:rPr dirty="0" sz="2200" spc="-5">
                <a:latin typeface="Times New Roman"/>
                <a:cs typeface="Times New Roman"/>
              </a:rPr>
              <a:t>án đầu </a:t>
            </a:r>
            <a:r>
              <a:rPr dirty="0" sz="2200">
                <a:latin typeface="Times New Roman"/>
                <a:cs typeface="Times New Roman"/>
              </a:rPr>
              <a:t>tư </a:t>
            </a:r>
            <a:r>
              <a:rPr dirty="0" sz="2200" spc="-5">
                <a:latin typeface="Times New Roman"/>
                <a:cs typeface="Times New Roman"/>
              </a:rPr>
              <a:t>theo </a:t>
            </a:r>
            <a:r>
              <a:rPr dirty="0" sz="2200">
                <a:latin typeface="Times New Roman"/>
                <a:cs typeface="Times New Roman"/>
              </a:rPr>
              <a:t>quy định </a:t>
            </a:r>
            <a:r>
              <a:rPr dirty="0" sz="2200" spc="-5">
                <a:latin typeface="Times New Roman"/>
                <a:cs typeface="Times New Roman"/>
              </a:rPr>
              <a:t>của pháp luật </a:t>
            </a:r>
            <a:r>
              <a:rPr dirty="0" sz="2200">
                <a:latin typeface="Times New Roman"/>
                <a:cs typeface="Times New Roman"/>
              </a:rPr>
              <a:t> về</a:t>
            </a:r>
            <a:r>
              <a:rPr dirty="0" sz="2200" spc="31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đầu</a:t>
            </a:r>
            <a:r>
              <a:rPr dirty="0" sz="2200" spc="32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tư,</a:t>
            </a:r>
            <a:r>
              <a:rPr dirty="0" sz="2200" spc="32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đầu</a:t>
            </a:r>
            <a:r>
              <a:rPr dirty="0" sz="2200" spc="3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tư</a:t>
            </a:r>
            <a:r>
              <a:rPr dirty="0" sz="2200" spc="31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công,</a:t>
            </a:r>
            <a:r>
              <a:rPr dirty="0" sz="2200" spc="32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đầu</a:t>
            </a:r>
            <a:r>
              <a:rPr dirty="0" sz="2200" spc="3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tư</a:t>
            </a:r>
            <a:r>
              <a:rPr dirty="0" sz="2200" spc="31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theo</a:t>
            </a:r>
            <a:r>
              <a:rPr dirty="0" sz="2200" spc="32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phương</a:t>
            </a:r>
            <a:r>
              <a:rPr dirty="0" sz="2200" spc="32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thức</a:t>
            </a:r>
            <a:r>
              <a:rPr dirty="0" sz="2200" spc="3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đối</a:t>
            </a:r>
            <a:r>
              <a:rPr dirty="0" sz="2200" spc="32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tác</a:t>
            </a:r>
            <a:r>
              <a:rPr dirty="0" sz="2200" spc="31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công</a:t>
            </a:r>
            <a:r>
              <a:rPr dirty="0" sz="2200" spc="32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tư,</a:t>
            </a:r>
            <a:r>
              <a:rPr dirty="0" sz="2200" spc="32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xây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dựng</a:t>
            </a:r>
            <a:r>
              <a:rPr dirty="0" sz="2200">
                <a:latin typeface="Times New Roman"/>
                <a:cs typeface="Times New Roman"/>
              </a:rPr>
              <a:t> (dự</a:t>
            </a:r>
            <a:r>
              <a:rPr dirty="0" sz="2200" spc="-5">
                <a:latin typeface="Times New Roman"/>
                <a:cs typeface="Times New Roman"/>
              </a:rPr>
              <a:t> án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đầu</a:t>
            </a:r>
            <a:r>
              <a:rPr dirty="0" sz="2200">
                <a:latin typeface="Times New Roman"/>
                <a:cs typeface="Times New Roman"/>
              </a:rPr>
              <a:t> tư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không thuộc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đối </a:t>
            </a:r>
            <a:r>
              <a:rPr dirty="0" sz="2200" spc="-5">
                <a:latin typeface="Times New Roman"/>
                <a:cs typeface="Times New Roman"/>
              </a:rPr>
              <a:t>tượng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phải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thực hiện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ĐTM).</a:t>
            </a:r>
            <a:endParaRPr sz="2200">
              <a:latin typeface="Times New Roman"/>
              <a:cs typeface="Times New Roman"/>
            </a:endParaRPr>
          </a:p>
          <a:p>
            <a:pPr algn="r" marR="229235">
              <a:lnSpc>
                <a:spcPct val="100000"/>
              </a:lnSpc>
              <a:spcBef>
                <a:spcPts val="1130"/>
              </a:spcBef>
            </a:pPr>
            <a:r>
              <a:rPr dirty="0" sz="1200">
                <a:solidFill>
                  <a:srgbClr val="898989"/>
                </a:solidFill>
                <a:latin typeface="Calibri"/>
                <a:cs typeface="Calibri"/>
              </a:rPr>
              <a:t>9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1066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06612" y="1125220"/>
            <a:ext cx="5692775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I.</a:t>
            </a:r>
            <a:r>
              <a:rPr dirty="0" spc="-10"/>
              <a:t> </a:t>
            </a:r>
            <a:r>
              <a:rPr dirty="0" spc="-5"/>
              <a:t>QUY</a:t>
            </a:r>
            <a:r>
              <a:rPr dirty="0" spc="-90"/>
              <a:t> </a:t>
            </a:r>
            <a:r>
              <a:rPr dirty="0" spc="-5"/>
              <a:t>ĐỊNH</a:t>
            </a:r>
            <a:r>
              <a:rPr dirty="0" spc="-45"/>
              <a:t> </a:t>
            </a:r>
            <a:r>
              <a:rPr dirty="0" spc="-5"/>
              <a:t>VỀ</a:t>
            </a:r>
            <a:r>
              <a:rPr dirty="0" spc="-15"/>
              <a:t> </a:t>
            </a:r>
            <a:r>
              <a:rPr dirty="0" spc="-5"/>
              <a:t>GIẤY</a:t>
            </a:r>
            <a:r>
              <a:rPr dirty="0" spc="-85"/>
              <a:t> </a:t>
            </a:r>
            <a:r>
              <a:rPr dirty="0" spc="-5"/>
              <a:t>PHÉP</a:t>
            </a:r>
            <a:r>
              <a:rPr dirty="0" spc="-125"/>
              <a:t> </a:t>
            </a:r>
            <a:r>
              <a:rPr dirty="0" spc="-5"/>
              <a:t>MÔI</a:t>
            </a:r>
            <a:r>
              <a:rPr dirty="0" spc="-55"/>
              <a:t> </a:t>
            </a:r>
            <a:r>
              <a:rPr dirty="0" spc="-5"/>
              <a:t>TRƯỜNG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0911" y="1543135"/>
            <a:ext cx="8731885" cy="4850765"/>
          </a:xfrm>
          <a:prstGeom prst="rect">
            <a:avLst/>
          </a:prstGeom>
        </p:spPr>
        <p:txBody>
          <a:bodyPr wrap="square" lIns="0" tIns="60960" rIns="0" bIns="0" rtlCol="0" vert="horz">
            <a:spAutoFit/>
          </a:bodyPr>
          <a:lstStyle/>
          <a:p>
            <a:pPr marL="927735">
              <a:lnSpc>
                <a:spcPct val="100000"/>
              </a:lnSpc>
              <a:spcBef>
                <a:spcPts val="480"/>
              </a:spcBef>
            </a:pPr>
            <a:r>
              <a:rPr dirty="0" sz="2200" b="1">
                <a:latin typeface="Times New Roman"/>
                <a:cs typeface="Times New Roman"/>
              </a:rPr>
              <a:t>5.</a:t>
            </a:r>
            <a:r>
              <a:rPr dirty="0" sz="2200" spc="-5" b="1">
                <a:latin typeface="Times New Roman"/>
                <a:cs typeface="Times New Roman"/>
              </a:rPr>
              <a:t> Nội</a:t>
            </a:r>
            <a:r>
              <a:rPr dirty="0" sz="2200" b="1">
                <a:latin typeface="Times New Roman"/>
                <a:cs typeface="Times New Roman"/>
              </a:rPr>
              <a:t> dung </a:t>
            </a:r>
            <a:r>
              <a:rPr dirty="0" sz="2200" spc="-5" b="1">
                <a:latin typeface="Times New Roman"/>
                <a:cs typeface="Times New Roman"/>
              </a:rPr>
              <a:t>của GPMT</a:t>
            </a:r>
            <a:r>
              <a:rPr dirty="0" sz="2200" spc="-5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(Điều</a:t>
            </a:r>
            <a:r>
              <a:rPr dirty="0" sz="2200" b="1">
                <a:latin typeface="Times New Roman"/>
                <a:cs typeface="Times New Roman"/>
              </a:rPr>
              <a:t> 40 </a:t>
            </a:r>
            <a:r>
              <a:rPr dirty="0" sz="2200" spc="-5" b="1">
                <a:latin typeface="Times New Roman"/>
                <a:cs typeface="Times New Roman"/>
              </a:rPr>
              <a:t>Luật</a:t>
            </a:r>
            <a:r>
              <a:rPr dirty="0" sz="220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Bảo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vệ</a:t>
            </a:r>
            <a:r>
              <a:rPr dirty="0" sz="2200" spc="-5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môi </a:t>
            </a:r>
            <a:r>
              <a:rPr dirty="0" sz="2200" spc="-5" b="1">
                <a:latin typeface="Times New Roman"/>
                <a:cs typeface="Times New Roman"/>
              </a:rPr>
              <a:t>trường)</a:t>
            </a:r>
            <a:endParaRPr sz="2200">
              <a:latin typeface="Times New Roman"/>
              <a:cs typeface="Times New Roman"/>
            </a:endParaRPr>
          </a:p>
          <a:p>
            <a:pPr marL="554990">
              <a:lnSpc>
                <a:spcPct val="100000"/>
              </a:lnSpc>
              <a:spcBef>
                <a:spcPts val="365"/>
              </a:spcBef>
            </a:pPr>
            <a:r>
              <a:rPr dirty="0" sz="2100" spc="-55">
                <a:latin typeface="Times New Roman"/>
                <a:cs typeface="Times New Roman"/>
              </a:rPr>
              <a:t>N</a:t>
            </a:r>
            <a:r>
              <a:rPr dirty="0" sz="2100" spc="-50">
                <a:latin typeface="Times New Roman"/>
                <a:cs typeface="Times New Roman"/>
              </a:rPr>
              <a:t>ộ</a:t>
            </a:r>
            <a:r>
              <a:rPr dirty="0" sz="2100">
                <a:latin typeface="Times New Roman"/>
                <a:cs typeface="Times New Roman"/>
              </a:rPr>
              <a:t>i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dun</a:t>
            </a:r>
            <a:r>
              <a:rPr dirty="0" sz="2100">
                <a:latin typeface="Times New Roman"/>
                <a:cs typeface="Times New Roman"/>
              </a:rPr>
              <a:t>g</a:t>
            </a:r>
            <a:r>
              <a:rPr dirty="0" sz="2100" spc="-105">
                <a:latin typeface="Times New Roman"/>
                <a:cs typeface="Times New Roman"/>
              </a:rPr>
              <a:t> </a:t>
            </a:r>
            <a:r>
              <a:rPr dirty="0" sz="2100" spc="-45">
                <a:latin typeface="Times New Roman"/>
                <a:cs typeface="Times New Roman"/>
              </a:rPr>
              <a:t>c</a:t>
            </a:r>
            <a:r>
              <a:rPr dirty="0" sz="2100" spc="-50">
                <a:latin typeface="Times New Roman"/>
                <a:cs typeface="Times New Roman"/>
              </a:rPr>
              <a:t>ủ</a:t>
            </a:r>
            <a:r>
              <a:rPr dirty="0" sz="2100">
                <a:latin typeface="Times New Roman"/>
                <a:cs typeface="Times New Roman"/>
              </a:rPr>
              <a:t>a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5">
                <a:latin typeface="Times New Roman"/>
                <a:cs typeface="Times New Roman"/>
              </a:rPr>
              <a:t>G</a:t>
            </a:r>
            <a:r>
              <a:rPr dirty="0" sz="2100" spc="-60">
                <a:latin typeface="Times New Roman"/>
                <a:cs typeface="Times New Roman"/>
              </a:rPr>
              <a:t>P</a:t>
            </a:r>
            <a:r>
              <a:rPr dirty="0" sz="2100" spc="-55">
                <a:latin typeface="Times New Roman"/>
                <a:cs typeface="Times New Roman"/>
              </a:rPr>
              <a:t>M</a:t>
            </a:r>
            <a:r>
              <a:rPr dirty="0" sz="2100">
                <a:latin typeface="Times New Roman"/>
                <a:cs typeface="Times New Roman"/>
              </a:rPr>
              <a:t>T</a:t>
            </a:r>
            <a:r>
              <a:rPr dirty="0" sz="2100" spc="-135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gồ</a:t>
            </a:r>
            <a:r>
              <a:rPr dirty="0" sz="2100">
                <a:latin typeface="Times New Roman"/>
                <a:cs typeface="Times New Roman"/>
              </a:rPr>
              <a:t>m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45">
                <a:latin typeface="Times New Roman"/>
                <a:cs typeface="Times New Roman"/>
              </a:rPr>
              <a:t>cá</a:t>
            </a:r>
            <a:r>
              <a:rPr dirty="0" sz="2100">
                <a:latin typeface="Times New Roman"/>
                <a:cs typeface="Times New Roman"/>
              </a:rPr>
              <a:t>c</a:t>
            </a:r>
            <a:r>
              <a:rPr dirty="0" sz="2100" spc="-95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nộ</a:t>
            </a:r>
            <a:r>
              <a:rPr dirty="0" sz="2100">
                <a:latin typeface="Times New Roman"/>
                <a:cs typeface="Times New Roman"/>
              </a:rPr>
              <a:t>i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dun</a:t>
            </a:r>
            <a:r>
              <a:rPr dirty="0" sz="2100">
                <a:latin typeface="Times New Roman"/>
                <a:cs typeface="Times New Roman"/>
              </a:rPr>
              <a:t>g</a:t>
            </a:r>
            <a:r>
              <a:rPr dirty="0" sz="2100" spc="-105">
                <a:latin typeface="Times New Roman"/>
                <a:cs typeface="Times New Roman"/>
              </a:rPr>
              <a:t> </a:t>
            </a:r>
            <a:r>
              <a:rPr dirty="0" sz="2100" spc="-45">
                <a:latin typeface="Times New Roman"/>
                <a:cs typeface="Times New Roman"/>
              </a:rPr>
              <a:t>c</a:t>
            </a:r>
            <a:r>
              <a:rPr dirty="0" sz="2100" spc="-50">
                <a:latin typeface="Times New Roman"/>
                <a:cs typeface="Times New Roman"/>
              </a:rPr>
              <a:t>hín</a:t>
            </a:r>
            <a:r>
              <a:rPr dirty="0" sz="2100">
                <a:latin typeface="Times New Roman"/>
                <a:cs typeface="Times New Roman"/>
              </a:rPr>
              <a:t>h</a:t>
            </a:r>
            <a:r>
              <a:rPr dirty="0" sz="2100" spc="-105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nh</a:t>
            </a:r>
            <a:r>
              <a:rPr dirty="0" sz="2100">
                <a:latin typeface="Times New Roman"/>
                <a:cs typeface="Times New Roman"/>
              </a:rPr>
              <a:t>ư</a:t>
            </a:r>
            <a:r>
              <a:rPr dirty="0" sz="2100" spc="-105">
                <a:latin typeface="Times New Roman"/>
                <a:cs typeface="Times New Roman"/>
              </a:rPr>
              <a:t> </a:t>
            </a:r>
            <a:r>
              <a:rPr dirty="0" sz="2100" spc="-55">
                <a:latin typeface="Times New Roman"/>
                <a:cs typeface="Times New Roman"/>
              </a:rPr>
              <a:t>s</a:t>
            </a:r>
            <a:r>
              <a:rPr dirty="0" sz="2100" spc="-45">
                <a:latin typeface="Times New Roman"/>
                <a:cs typeface="Times New Roman"/>
              </a:rPr>
              <a:t>a</a:t>
            </a:r>
            <a:r>
              <a:rPr dirty="0" sz="2100" spc="-55">
                <a:latin typeface="Times New Roman"/>
                <a:cs typeface="Times New Roman"/>
              </a:rPr>
              <a:t>u</a:t>
            </a:r>
            <a:r>
              <a:rPr dirty="0" sz="2100">
                <a:latin typeface="Times New Roman"/>
                <a:cs typeface="Times New Roman"/>
              </a:rPr>
              <a:t>:</a:t>
            </a:r>
            <a:endParaRPr sz="2100">
              <a:latin typeface="Times New Roman"/>
              <a:cs typeface="Times New Roman"/>
            </a:endParaRPr>
          </a:p>
          <a:p>
            <a:pPr marL="693420" indent="-139065">
              <a:lnSpc>
                <a:spcPct val="100000"/>
              </a:lnSpc>
              <a:spcBef>
                <a:spcPts val="384"/>
              </a:spcBef>
              <a:buChar char="-"/>
              <a:tabLst>
                <a:tab pos="694055" algn="l"/>
              </a:tabLst>
            </a:pPr>
            <a:r>
              <a:rPr dirty="0" sz="2100" spc="-50">
                <a:latin typeface="Times New Roman"/>
                <a:cs typeface="Times New Roman"/>
              </a:rPr>
              <a:t>Thôn</a:t>
            </a:r>
            <a:r>
              <a:rPr dirty="0" sz="2100">
                <a:latin typeface="Times New Roman"/>
                <a:cs typeface="Times New Roman"/>
              </a:rPr>
              <a:t>g</a:t>
            </a:r>
            <a:r>
              <a:rPr dirty="0" sz="2100" spc="-105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ti</a:t>
            </a:r>
            <a:r>
              <a:rPr dirty="0" sz="2100">
                <a:latin typeface="Times New Roman"/>
                <a:cs typeface="Times New Roman"/>
              </a:rPr>
              <a:t>n</a:t>
            </a:r>
            <a:r>
              <a:rPr dirty="0" sz="2100" spc="-105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v</a:t>
            </a:r>
            <a:r>
              <a:rPr dirty="0" sz="2100">
                <a:latin typeface="Times New Roman"/>
                <a:cs typeface="Times New Roman"/>
              </a:rPr>
              <a:t>ề</a:t>
            </a:r>
            <a:r>
              <a:rPr dirty="0" sz="2100" spc="-95">
                <a:latin typeface="Times New Roman"/>
                <a:cs typeface="Times New Roman"/>
              </a:rPr>
              <a:t> </a:t>
            </a:r>
            <a:r>
              <a:rPr dirty="0" sz="2100" spc="-45">
                <a:latin typeface="Times New Roman"/>
                <a:cs typeface="Times New Roman"/>
              </a:rPr>
              <a:t>c</a:t>
            </a:r>
            <a:r>
              <a:rPr dirty="0" sz="2100" spc="-50">
                <a:latin typeface="Times New Roman"/>
                <a:cs typeface="Times New Roman"/>
              </a:rPr>
              <a:t>h</a:t>
            </a:r>
            <a:r>
              <a:rPr dirty="0" sz="2100">
                <a:latin typeface="Times New Roman"/>
                <a:cs typeface="Times New Roman"/>
              </a:rPr>
              <a:t>ủ</a:t>
            </a:r>
            <a:r>
              <a:rPr dirty="0" sz="2100" spc="-105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d</a:t>
            </a:r>
            <a:r>
              <a:rPr dirty="0" sz="2100">
                <a:latin typeface="Times New Roman"/>
                <a:cs typeface="Times New Roman"/>
              </a:rPr>
              <a:t>ự</a:t>
            </a:r>
            <a:r>
              <a:rPr dirty="0" sz="2100" spc="-105">
                <a:latin typeface="Times New Roman"/>
                <a:cs typeface="Times New Roman"/>
              </a:rPr>
              <a:t> </a:t>
            </a:r>
            <a:r>
              <a:rPr dirty="0" sz="2100" spc="-45">
                <a:latin typeface="Times New Roman"/>
                <a:cs typeface="Times New Roman"/>
              </a:rPr>
              <a:t>á</a:t>
            </a:r>
            <a:r>
              <a:rPr dirty="0" sz="2100" spc="-50">
                <a:latin typeface="Times New Roman"/>
                <a:cs typeface="Times New Roman"/>
              </a:rPr>
              <a:t>n</a:t>
            </a:r>
            <a:r>
              <a:rPr dirty="0" sz="2100">
                <a:latin typeface="Times New Roman"/>
                <a:cs typeface="Times New Roman"/>
              </a:rPr>
              <a:t>,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45">
                <a:latin typeface="Times New Roman"/>
                <a:cs typeface="Times New Roman"/>
              </a:rPr>
              <a:t>c</a:t>
            </a:r>
            <a:r>
              <a:rPr dirty="0" sz="2100">
                <a:latin typeface="Times New Roman"/>
                <a:cs typeface="Times New Roman"/>
              </a:rPr>
              <a:t>ơ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5">
                <a:latin typeface="Times New Roman"/>
                <a:cs typeface="Times New Roman"/>
              </a:rPr>
              <a:t>s</a:t>
            </a:r>
            <a:r>
              <a:rPr dirty="0" sz="2100" spc="-50">
                <a:latin typeface="Times New Roman"/>
                <a:cs typeface="Times New Roman"/>
              </a:rPr>
              <a:t>ở</a:t>
            </a:r>
            <a:r>
              <a:rPr dirty="0" sz="2100">
                <a:latin typeface="Times New Roman"/>
                <a:cs typeface="Times New Roman"/>
              </a:rPr>
              <a:t>;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th</a:t>
            </a:r>
            <a:r>
              <a:rPr dirty="0" sz="2100" spc="-55">
                <a:latin typeface="Times New Roman"/>
                <a:cs typeface="Times New Roman"/>
              </a:rPr>
              <a:t>ôn</a:t>
            </a:r>
            <a:r>
              <a:rPr dirty="0" sz="2100">
                <a:latin typeface="Times New Roman"/>
                <a:cs typeface="Times New Roman"/>
              </a:rPr>
              <a:t>g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ti</a:t>
            </a:r>
            <a:r>
              <a:rPr dirty="0" sz="2100">
                <a:latin typeface="Times New Roman"/>
                <a:cs typeface="Times New Roman"/>
              </a:rPr>
              <a:t>n</a:t>
            </a:r>
            <a:r>
              <a:rPr dirty="0" sz="2100" spc="-105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v</a:t>
            </a:r>
            <a:r>
              <a:rPr dirty="0" sz="2100">
                <a:latin typeface="Times New Roman"/>
                <a:cs typeface="Times New Roman"/>
              </a:rPr>
              <a:t>ề</a:t>
            </a:r>
            <a:r>
              <a:rPr dirty="0" sz="2100" spc="-95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d</a:t>
            </a:r>
            <a:r>
              <a:rPr dirty="0" sz="2100">
                <a:latin typeface="Times New Roman"/>
                <a:cs typeface="Times New Roman"/>
              </a:rPr>
              <a:t>ự</a:t>
            </a:r>
            <a:r>
              <a:rPr dirty="0" sz="2100" spc="-105">
                <a:latin typeface="Times New Roman"/>
                <a:cs typeface="Times New Roman"/>
              </a:rPr>
              <a:t> </a:t>
            </a:r>
            <a:r>
              <a:rPr dirty="0" sz="2100" spc="-45">
                <a:latin typeface="Times New Roman"/>
                <a:cs typeface="Times New Roman"/>
              </a:rPr>
              <a:t>á</a:t>
            </a:r>
            <a:r>
              <a:rPr dirty="0" sz="2100" spc="-50">
                <a:latin typeface="Times New Roman"/>
                <a:cs typeface="Times New Roman"/>
              </a:rPr>
              <a:t>n</a:t>
            </a:r>
            <a:r>
              <a:rPr dirty="0" sz="2100">
                <a:latin typeface="Times New Roman"/>
                <a:cs typeface="Times New Roman"/>
              </a:rPr>
              <a:t>,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45">
                <a:latin typeface="Times New Roman"/>
                <a:cs typeface="Times New Roman"/>
              </a:rPr>
              <a:t>c</a:t>
            </a:r>
            <a:r>
              <a:rPr dirty="0" sz="2100">
                <a:latin typeface="Times New Roman"/>
                <a:cs typeface="Times New Roman"/>
              </a:rPr>
              <a:t>ơ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5">
                <a:latin typeface="Times New Roman"/>
                <a:cs typeface="Times New Roman"/>
              </a:rPr>
              <a:t>s</a:t>
            </a:r>
            <a:r>
              <a:rPr dirty="0" sz="2100" spc="-50">
                <a:latin typeface="Times New Roman"/>
                <a:cs typeface="Times New Roman"/>
              </a:rPr>
              <a:t>ở</a:t>
            </a:r>
            <a:r>
              <a:rPr dirty="0" sz="2100">
                <a:latin typeface="Times New Roman"/>
                <a:cs typeface="Times New Roman"/>
              </a:rPr>
              <a:t>;</a:t>
            </a:r>
            <a:endParaRPr sz="2100">
              <a:latin typeface="Times New Roman"/>
              <a:cs typeface="Times New Roman"/>
            </a:endParaRPr>
          </a:p>
          <a:p>
            <a:pPr marL="12700" marR="5080" indent="542925">
              <a:lnSpc>
                <a:spcPts val="2300"/>
              </a:lnSpc>
              <a:spcBef>
                <a:spcPts val="620"/>
              </a:spcBef>
              <a:buChar char="-"/>
              <a:tabLst>
                <a:tab pos="725805" algn="l"/>
              </a:tabLst>
            </a:pPr>
            <a:r>
              <a:rPr dirty="0" sz="2100" spc="-35">
                <a:latin typeface="Times New Roman"/>
                <a:cs typeface="Times New Roman"/>
              </a:rPr>
              <a:t>Nội</a:t>
            </a:r>
            <a:r>
              <a:rPr dirty="0" sz="2100" spc="110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dung</a:t>
            </a:r>
            <a:r>
              <a:rPr dirty="0" sz="2100" spc="110">
                <a:latin typeface="Times New Roman"/>
                <a:cs typeface="Times New Roman"/>
              </a:rPr>
              <a:t> </a:t>
            </a:r>
            <a:r>
              <a:rPr dirty="0" sz="2100" spc="-30">
                <a:latin typeface="Times New Roman"/>
                <a:cs typeface="Times New Roman"/>
              </a:rPr>
              <a:t>cấp</a:t>
            </a:r>
            <a:r>
              <a:rPr dirty="0" sz="2100" spc="110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phép</a:t>
            </a:r>
            <a:r>
              <a:rPr dirty="0" sz="2100" spc="110">
                <a:latin typeface="Times New Roman"/>
                <a:cs typeface="Times New Roman"/>
              </a:rPr>
              <a:t> </a:t>
            </a:r>
            <a:r>
              <a:rPr dirty="0" sz="2100" spc="-35">
                <a:latin typeface="Times New Roman"/>
                <a:cs typeface="Times New Roman"/>
              </a:rPr>
              <a:t>môi</a:t>
            </a:r>
            <a:r>
              <a:rPr dirty="0" sz="2100" spc="114">
                <a:latin typeface="Times New Roman"/>
                <a:cs typeface="Times New Roman"/>
              </a:rPr>
              <a:t> </a:t>
            </a:r>
            <a:r>
              <a:rPr dirty="0" sz="2100" spc="-45">
                <a:latin typeface="Times New Roman"/>
                <a:cs typeface="Times New Roman"/>
              </a:rPr>
              <a:t>trường:</a:t>
            </a:r>
            <a:r>
              <a:rPr dirty="0" sz="2100" spc="114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Nước</a:t>
            </a:r>
            <a:r>
              <a:rPr dirty="0" sz="2100" spc="114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thải;</a:t>
            </a:r>
            <a:r>
              <a:rPr dirty="0" sz="2100" spc="110">
                <a:latin typeface="Times New Roman"/>
                <a:cs typeface="Times New Roman"/>
              </a:rPr>
              <a:t> </a:t>
            </a:r>
            <a:r>
              <a:rPr dirty="0" sz="2100" spc="-35">
                <a:latin typeface="Times New Roman"/>
                <a:cs typeface="Times New Roman"/>
              </a:rPr>
              <a:t>khí</a:t>
            </a:r>
            <a:r>
              <a:rPr dirty="0" sz="2100" spc="114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thải;</a:t>
            </a:r>
            <a:r>
              <a:rPr dirty="0" sz="2100" spc="114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tiếng</a:t>
            </a:r>
            <a:r>
              <a:rPr dirty="0" sz="2100" spc="110">
                <a:latin typeface="Times New Roman"/>
                <a:cs typeface="Times New Roman"/>
              </a:rPr>
              <a:t> </a:t>
            </a:r>
            <a:r>
              <a:rPr dirty="0" sz="2100" spc="-35">
                <a:latin typeface="Times New Roman"/>
                <a:cs typeface="Times New Roman"/>
              </a:rPr>
              <a:t>ồn;</a:t>
            </a:r>
            <a:r>
              <a:rPr dirty="0" sz="2100" spc="114">
                <a:latin typeface="Times New Roman"/>
                <a:cs typeface="Times New Roman"/>
              </a:rPr>
              <a:t> </a:t>
            </a:r>
            <a:r>
              <a:rPr dirty="0" sz="2100" spc="-25">
                <a:latin typeface="Times New Roman"/>
                <a:cs typeface="Times New Roman"/>
              </a:rPr>
              <a:t>độ</a:t>
            </a:r>
            <a:r>
              <a:rPr dirty="0" sz="2100" spc="110">
                <a:latin typeface="Times New Roman"/>
                <a:cs typeface="Times New Roman"/>
              </a:rPr>
              <a:t> </a:t>
            </a:r>
            <a:r>
              <a:rPr dirty="0" sz="2100" spc="-45">
                <a:latin typeface="Times New Roman"/>
                <a:cs typeface="Times New Roman"/>
              </a:rPr>
              <a:t>rung;</a:t>
            </a:r>
            <a:r>
              <a:rPr dirty="0" sz="2100" spc="114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công </a:t>
            </a:r>
            <a:r>
              <a:rPr dirty="0" sz="2100" spc="-509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trình</a:t>
            </a:r>
            <a:r>
              <a:rPr dirty="0" sz="2100">
                <a:latin typeface="Times New Roman"/>
                <a:cs typeface="Times New Roman"/>
              </a:rPr>
              <a:t>,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thi</a:t>
            </a:r>
            <a:r>
              <a:rPr dirty="0" sz="2100" spc="-45">
                <a:latin typeface="Times New Roman"/>
                <a:cs typeface="Times New Roman"/>
              </a:rPr>
              <a:t>ế</a:t>
            </a:r>
            <a:r>
              <a:rPr dirty="0" sz="2100">
                <a:latin typeface="Times New Roman"/>
                <a:cs typeface="Times New Roman"/>
              </a:rPr>
              <a:t>t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b</a:t>
            </a:r>
            <a:r>
              <a:rPr dirty="0" sz="2100">
                <a:latin typeface="Times New Roman"/>
                <a:cs typeface="Times New Roman"/>
              </a:rPr>
              <a:t>ị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x</a:t>
            </a:r>
            <a:r>
              <a:rPr dirty="0" sz="2100">
                <a:latin typeface="Times New Roman"/>
                <a:cs typeface="Times New Roman"/>
              </a:rPr>
              <a:t>ử</a:t>
            </a:r>
            <a:r>
              <a:rPr dirty="0" sz="2100" spc="-105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l</a:t>
            </a:r>
            <a:r>
              <a:rPr dirty="0" sz="2100">
                <a:latin typeface="Times New Roman"/>
                <a:cs typeface="Times New Roman"/>
              </a:rPr>
              <a:t>ý</a:t>
            </a:r>
            <a:r>
              <a:rPr dirty="0" sz="2100" spc="-105">
                <a:latin typeface="Times New Roman"/>
                <a:cs typeface="Times New Roman"/>
              </a:rPr>
              <a:t> </a:t>
            </a:r>
            <a:r>
              <a:rPr dirty="0" sz="2100" spc="-55">
                <a:latin typeface="Times New Roman"/>
                <a:cs typeface="Times New Roman"/>
              </a:rPr>
              <a:t>C</a:t>
            </a:r>
            <a:r>
              <a:rPr dirty="0" sz="2100" spc="-50">
                <a:latin typeface="Times New Roman"/>
                <a:cs typeface="Times New Roman"/>
              </a:rPr>
              <a:t>T</a:t>
            </a:r>
            <a:r>
              <a:rPr dirty="0" sz="2100" spc="-60">
                <a:latin typeface="Times New Roman"/>
                <a:cs typeface="Times New Roman"/>
              </a:rPr>
              <a:t>N</a:t>
            </a:r>
            <a:r>
              <a:rPr dirty="0" sz="2100" spc="-55">
                <a:latin typeface="Times New Roman"/>
                <a:cs typeface="Times New Roman"/>
              </a:rPr>
              <a:t>H</a:t>
            </a:r>
            <a:r>
              <a:rPr dirty="0" sz="2100">
                <a:latin typeface="Times New Roman"/>
                <a:cs typeface="Times New Roman"/>
              </a:rPr>
              <a:t>;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lo</a:t>
            </a:r>
            <a:r>
              <a:rPr dirty="0" sz="2100" spc="-45">
                <a:latin typeface="Times New Roman"/>
                <a:cs typeface="Times New Roman"/>
              </a:rPr>
              <a:t>ạ</a:t>
            </a:r>
            <a:r>
              <a:rPr dirty="0" sz="2100" spc="-50">
                <a:latin typeface="Times New Roman"/>
                <a:cs typeface="Times New Roman"/>
              </a:rPr>
              <a:t>i</a:t>
            </a:r>
            <a:r>
              <a:rPr dirty="0" sz="2100">
                <a:latin typeface="Times New Roman"/>
                <a:cs typeface="Times New Roman"/>
              </a:rPr>
              <a:t>,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khố</a:t>
            </a:r>
            <a:r>
              <a:rPr dirty="0" sz="2100">
                <a:latin typeface="Times New Roman"/>
                <a:cs typeface="Times New Roman"/>
              </a:rPr>
              <a:t>i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lượ</a:t>
            </a:r>
            <a:r>
              <a:rPr dirty="0" sz="2100" spc="-55">
                <a:latin typeface="Times New Roman"/>
                <a:cs typeface="Times New Roman"/>
              </a:rPr>
              <a:t>n</a:t>
            </a:r>
            <a:r>
              <a:rPr dirty="0" sz="2100">
                <a:latin typeface="Times New Roman"/>
                <a:cs typeface="Times New Roman"/>
              </a:rPr>
              <a:t>g</a:t>
            </a:r>
            <a:r>
              <a:rPr dirty="0" sz="2100" spc="-105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ph</a:t>
            </a:r>
            <a:r>
              <a:rPr dirty="0" sz="2100">
                <a:latin typeface="Times New Roman"/>
                <a:cs typeface="Times New Roman"/>
              </a:rPr>
              <a:t>ế</a:t>
            </a:r>
            <a:r>
              <a:rPr dirty="0" sz="2100" spc="-95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li</a:t>
            </a:r>
            <a:r>
              <a:rPr dirty="0" sz="2100" spc="-45">
                <a:latin typeface="Times New Roman"/>
                <a:cs typeface="Times New Roman"/>
              </a:rPr>
              <a:t>ệ</a:t>
            </a:r>
            <a:r>
              <a:rPr dirty="0" sz="2100">
                <a:latin typeface="Times New Roman"/>
                <a:cs typeface="Times New Roman"/>
              </a:rPr>
              <a:t>u</a:t>
            </a:r>
            <a:r>
              <a:rPr dirty="0" sz="2100" spc="-105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nhậ</a:t>
            </a:r>
            <a:r>
              <a:rPr dirty="0" sz="2100">
                <a:latin typeface="Times New Roman"/>
                <a:cs typeface="Times New Roman"/>
              </a:rPr>
              <a:t>p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khẩu</a:t>
            </a:r>
            <a:r>
              <a:rPr dirty="0" sz="2100">
                <a:latin typeface="Times New Roman"/>
                <a:cs typeface="Times New Roman"/>
              </a:rPr>
              <a:t>.</a:t>
            </a:r>
            <a:endParaRPr sz="2100">
              <a:latin typeface="Times New Roman"/>
              <a:cs typeface="Times New Roman"/>
            </a:endParaRPr>
          </a:p>
          <a:p>
            <a:pPr marL="12700" marR="5080" indent="542925">
              <a:lnSpc>
                <a:spcPts val="2300"/>
              </a:lnSpc>
              <a:spcBef>
                <a:spcPts val="509"/>
              </a:spcBef>
              <a:buChar char="-"/>
              <a:tabLst>
                <a:tab pos="704850" algn="l"/>
              </a:tabLst>
            </a:pPr>
            <a:r>
              <a:rPr dirty="0" sz="2100" spc="-35">
                <a:latin typeface="Times New Roman"/>
                <a:cs typeface="Times New Roman"/>
              </a:rPr>
              <a:t>Yêu</a:t>
            </a:r>
            <a:r>
              <a:rPr dirty="0" sz="2100" spc="-60">
                <a:latin typeface="Times New Roman"/>
                <a:cs typeface="Times New Roman"/>
              </a:rPr>
              <a:t> </a:t>
            </a:r>
            <a:r>
              <a:rPr dirty="0" sz="2100" spc="-30">
                <a:latin typeface="Times New Roman"/>
                <a:cs typeface="Times New Roman"/>
              </a:rPr>
              <a:t>cầu</a:t>
            </a:r>
            <a:r>
              <a:rPr dirty="0" sz="2100" spc="-55">
                <a:latin typeface="Times New Roman"/>
                <a:cs typeface="Times New Roman"/>
              </a:rPr>
              <a:t> </a:t>
            </a:r>
            <a:r>
              <a:rPr dirty="0" sz="2100" spc="-25">
                <a:latin typeface="Times New Roman"/>
                <a:cs typeface="Times New Roman"/>
              </a:rPr>
              <a:t>về</a:t>
            </a:r>
            <a:r>
              <a:rPr dirty="0" sz="2100" spc="-50">
                <a:latin typeface="Times New Roman"/>
                <a:cs typeface="Times New Roman"/>
              </a:rPr>
              <a:t> </a:t>
            </a:r>
            <a:r>
              <a:rPr dirty="0" sz="2100" spc="-35">
                <a:latin typeface="Times New Roman"/>
                <a:cs typeface="Times New Roman"/>
              </a:rPr>
              <a:t>bảo</a:t>
            </a:r>
            <a:r>
              <a:rPr dirty="0" sz="2100" spc="-55">
                <a:latin typeface="Times New Roman"/>
                <a:cs typeface="Times New Roman"/>
              </a:rPr>
              <a:t> </a:t>
            </a:r>
            <a:r>
              <a:rPr dirty="0" sz="2100" spc="-25">
                <a:latin typeface="Times New Roman"/>
                <a:cs typeface="Times New Roman"/>
              </a:rPr>
              <a:t>vệ</a:t>
            </a:r>
            <a:r>
              <a:rPr dirty="0" sz="2100" spc="-50">
                <a:latin typeface="Times New Roman"/>
                <a:cs typeface="Times New Roman"/>
              </a:rPr>
              <a:t> </a:t>
            </a:r>
            <a:r>
              <a:rPr dirty="0" sz="2100" spc="-35">
                <a:latin typeface="Times New Roman"/>
                <a:cs typeface="Times New Roman"/>
              </a:rPr>
              <a:t>môi</a:t>
            </a:r>
            <a:r>
              <a:rPr dirty="0" sz="2100" spc="-55">
                <a:latin typeface="Times New Roman"/>
                <a:cs typeface="Times New Roman"/>
              </a:rPr>
              <a:t> </a:t>
            </a:r>
            <a:r>
              <a:rPr dirty="0" sz="2100" spc="-45">
                <a:latin typeface="Times New Roman"/>
                <a:cs typeface="Times New Roman"/>
              </a:rPr>
              <a:t>trường:</a:t>
            </a:r>
            <a:r>
              <a:rPr dirty="0" sz="2100" spc="-55">
                <a:latin typeface="Times New Roman"/>
                <a:cs typeface="Times New Roman"/>
              </a:rPr>
              <a:t> </a:t>
            </a:r>
            <a:r>
              <a:rPr dirty="0" sz="2100" spc="-45">
                <a:latin typeface="Times New Roman"/>
                <a:cs typeface="Times New Roman"/>
              </a:rPr>
              <a:t>Công</a:t>
            </a:r>
            <a:r>
              <a:rPr dirty="0" sz="2100" spc="-55">
                <a:latin typeface="Times New Roman"/>
                <a:cs typeface="Times New Roman"/>
              </a:rPr>
              <a:t> </a:t>
            </a:r>
            <a:r>
              <a:rPr dirty="0" sz="2100" spc="-45">
                <a:latin typeface="Times New Roman"/>
                <a:cs typeface="Times New Roman"/>
              </a:rPr>
              <a:t>trình,</a:t>
            </a:r>
            <a:r>
              <a:rPr dirty="0" sz="2100" spc="-55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biện</a:t>
            </a:r>
            <a:r>
              <a:rPr dirty="0" sz="2100" spc="-55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pháp</a:t>
            </a:r>
            <a:r>
              <a:rPr dirty="0" sz="2100" spc="-55">
                <a:latin typeface="Times New Roman"/>
                <a:cs typeface="Times New Roman"/>
              </a:rPr>
              <a:t> </a:t>
            </a:r>
            <a:r>
              <a:rPr dirty="0" sz="2100" spc="-25">
                <a:latin typeface="Times New Roman"/>
                <a:cs typeface="Times New Roman"/>
              </a:rPr>
              <a:t>xử</a:t>
            </a:r>
            <a:r>
              <a:rPr dirty="0" sz="2100" spc="-60">
                <a:latin typeface="Times New Roman"/>
                <a:cs typeface="Times New Roman"/>
              </a:rPr>
              <a:t> </a:t>
            </a:r>
            <a:r>
              <a:rPr dirty="0" sz="2100" spc="-25">
                <a:latin typeface="Times New Roman"/>
                <a:cs typeface="Times New Roman"/>
              </a:rPr>
              <a:t>lý</a:t>
            </a:r>
            <a:r>
              <a:rPr dirty="0" sz="2100" spc="-55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nước</a:t>
            </a:r>
            <a:r>
              <a:rPr dirty="0" sz="2100" spc="-50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thải,</a:t>
            </a:r>
            <a:r>
              <a:rPr dirty="0" sz="2100" spc="-55">
                <a:latin typeface="Times New Roman"/>
                <a:cs typeface="Times New Roman"/>
              </a:rPr>
              <a:t> </a:t>
            </a:r>
            <a:r>
              <a:rPr dirty="0" sz="2100" spc="-35">
                <a:latin typeface="Times New Roman"/>
                <a:cs typeface="Times New Roman"/>
              </a:rPr>
              <a:t>khí</a:t>
            </a:r>
            <a:r>
              <a:rPr dirty="0" sz="2100" spc="-50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thải, </a:t>
            </a:r>
            <a:r>
              <a:rPr dirty="0" sz="2100" spc="-509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giả</a:t>
            </a:r>
            <a:r>
              <a:rPr dirty="0" sz="2100">
                <a:latin typeface="Times New Roman"/>
                <a:cs typeface="Times New Roman"/>
              </a:rPr>
              <a:t>m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thi</a:t>
            </a:r>
            <a:r>
              <a:rPr dirty="0" sz="2100" spc="-45">
                <a:latin typeface="Times New Roman"/>
                <a:cs typeface="Times New Roman"/>
              </a:rPr>
              <a:t>ể</a:t>
            </a:r>
            <a:r>
              <a:rPr dirty="0" sz="2100">
                <a:latin typeface="Times New Roman"/>
                <a:cs typeface="Times New Roman"/>
              </a:rPr>
              <a:t>u</a:t>
            </a:r>
            <a:r>
              <a:rPr dirty="0" sz="2100" spc="-105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ti</a:t>
            </a:r>
            <a:r>
              <a:rPr dirty="0" sz="2100" spc="-45">
                <a:latin typeface="Times New Roman"/>
                <a:cs typeface="Times New Roman"/>
              </a:rPr>
              <a:t>ế</a:t>
            </a:r>
            <a:r>
              <a:rPr dirty="0" sz="2100" spc="-55">
                <a:latin typeface="Times New Roman"/>
                <a:cs typeface="Times New Roman"/>
              </a:rPr>
              <a:t>n</a:t>
            </a:r>
            <a:r>
              <a:rPr dirty="0" sz="2100">
                <a:latin typeface="Times New Roman"/>
                <a:cs typeface="Times New Roman"/>
              </a:rPr>
              <a:t>g</a:t>
            </a:r>
            <a:r>
              <a:rPr dirty="0" sz="2100" spc="-105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ồn</a:t>
            </a:r>
            <a:r>
              <a:rPr dirty="0" sz="2100">
                <a:latin typeface="Times New Roman"/>
                <a:cs typeface="Times New Roman"/>
              </a:rPr>
              <a:t>,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đ</a:t>
            </a:r>
            <a:r>
              <a:rPr dirty="0" sz="2100">
                <a:latin typeface="Times New Roman"/>
                <a:cs typeface="Times New Roman"/>
              </a:rPr>
              <a:t>ộ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run</a:t>
            </a:r>
            <a:r>
              <a:rPr dirty="0" sz="2100" spc="-55">
                <a:latin typeface="Times New Roman"/>
                <a:cs typeface="Times New Roman"/>
              </a:rPr>
              <a:t>g</a:t>
            </a:r>
            <a:r>
              <a:rPr dirty="0" sz="2100">
                <a:latin typeface="Times New Roman"/>
                <a:cs typeface="Times New Roman"/>
              </a:rPr>
              <a:t>;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45">
                <a:latin typeface="Times New Roman"/>
                <a:cs typeface="Times New Roman"/>
              </a:rPr>
              <a:t>c</a:t>
            </a:r>
            <a:r>
              <a:rPr dirty="0" sz="2100" spc="-50">
                <a:latin typeface="Times New Roman"/>
                <a:cs typeface="Times New Roman"/>
              </a:rPr>
              <a:t>ôn</a:t>
            </a:r>
            <a:r>
              <a:rPr dirty="0" sz="2100">
                <a:latin typeface="Times New Roman"/>
                <a:cs typeface="Times New Roman"/>
              </a:rPr>
              <a:t>g</a:t>
            </a:r>
            <a:r>
              <a:rPr dirty="0" sz="2100" spc="-105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trìn</a:t>
            </a:r>
            <a:r>
              <a:rPr dirty="0" sz="2100">
                <a:latin typeface="Times New Roman"/>
                <a:cs typeface="Times New Roman"/>
              </a:rPr>
              <a:t>h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lư</a:t>
            </a:r>
            <a:r>
              <a:rPr dirty="0" sz="2100">
                <a:latin typeface="Times New Roman"/>
                <a:cs typeface="Times New Roman"/>
              </a:rPr>
              <a:t>u</a:t>
            </a:r>
            <a:r>
              <a:rPr dirty="0" sz="2100" spc="-105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gi</a:t>
            </a:r>
            <a:r>
              <a:rPr dirty="0" sz="2100">
                <a:latin typeface="Times New Roman"/>
                <a:cs typeface="Times New Roman"/>
              </a:rPr>
              <a:t>ữ</a:t>
            </a:r>
            <a:r>
              <a:rPr dirty="0" sz="2100" spc="-105">
                <a:latin typeface="Times New Roman"/>
                <a:cs typeface="Times New Roman"/>
              </a:rPr>
              <a:t> </a:t>
            </a:r>
            <a:r>
              <a:rPr dirty="0" sz="2100" spc="-45">
                <a:latin typeface="Times New Roman"/>
                <a:cs typeface="Times New Roman"/>
              </a:rPr>
              <a:t>c</a:t>
            </a:r>
            <a:r>
              <a:rPr dirty="0" sz="2100" spc="-50">
                <a:latin typeface="Times New Roman"/>
                <a:cs typeface="Times New Roman"/>
              </a:rPr>
              <a:t>h</a:t>
            </a:r>
            <a:r>
              <a:rPr dirty="0" sz="2100" spc="-45">
                <a:latin typeface="Times New Roman"/>
                <a:cs typeface="Times New Roman"/>
              </a:rPr>
              <a:t>ấ</a:t>
            </a:r>
            <a:r>
              <a:rPr dirty="0" sz="2100">
                <a:latin typeface="Times New Roman"/>
                <a:cs typeface="Times New Roman"/>
              </a:rPr>
              <a:t>t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th</a:t>
            </a:r>
            <a:r>
              <a:rPr dirty="0" sz="2100" spc="-45">
                <a:latin typeface="Times New Roman"/>
                <a:cs typeface="Times New Roman"/>
              </a:rPr>
              <a:t>ả</a:t>
            </a:r>
            <a:r>
              <a:rPr dirty="0" sz="2100" spc="-50">
                <a:latin typeface="Times New Roman"/>
                <a:cs typeface="Times New Roman"/>
              </a:rPr>
              <a:t>i,</a:t>
            </a:r>
            <a:r>
              <a:rPr dirty="0" sz="2100">
                <a:latin typeface="Times New Roman"/>
                <a:cs typeface="Times New Roman"/>
              </a:rPr>
              <a:t>…</a:t>
            </a:r>
            <a:endParaRPr sz="2100">
              <a:latin typeface="Times New Roman"/>
              <a:cs typeface="Times New Roman"/>
            </a:endParaRPr>
          </a:p>
          <a:p>
            <a:pPr marL="693420" indent="-139065">
              <a:lnSpc>
                <a:spcPct val="100000"/>
              </a:lnSpc>
              <a:spcBef>
                <a:spcPts val="350"/>
              </a:spcBef>
              <a:buChar char="-"/>
              <a:tabLst>
                <a:tab pos="694055" algn="l"/>
              </a:tabLst>
            </a:pPr>
            <a:r>
              <a:rPr dirty="0" sz="2100" spc="-50">
                <a:latin typeface="Times New Roman"/>
                <a:cs typeface="Times New Roman"/>
              </a:rPr>
              <a:t>Thờ</a:t>
            </a:r>
            <a:r>
              <a:rPr dirty="0" sz="2100">
                <a:latin typeface="Times New Roman"/>
                <a:cs typeface="Times New Roman"/>
              </a:rPr>
              <a:t>i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hạ</a:t>
            </a:r>
            <a:r>
              <a:rPr dirty="0" sz="2100">
                <a:latin typeface="Times New Roman"/>
                <a:cs typeface="Times New Roman"/>
              </a:rPr>
              <a:t>n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45">
                <a:latin typeface="Times New Roman"/>
                <a:cs typeface="Times New Roman"/>
              </a:rPr>
              <a:t>c</a:t>
            </a:r>
            <a:r>
              <a:rPr dirty="0" sz="2100" spc="-50">
                <a:latin typeface="Times New Roman"/>
                <a:cs typeface="Times New Roman"/>
              </a:rPr>
              <a:t>ủ</a:t>
            </a:r>
            <a:r>
              <a:rPr dirty="0" sz="2100">
                <a:latin typeface="Times New Roman"/>
                <a:cs typeface="Times New Roman"/>
              </a:rPr>
              <a:t>a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5">
                <a:latin typeface="Times New Roman"/>
                <a:cs typeface="Times New Roman"/>
              </a:rPr>
              <a:t>G</a:t>
            </a:r>
            <a:r>
              <a:rPr dirty="0" sz="2100" spc="-60">
                <a:latin typeface="Times New Roman"/>
                <a:cs typeface="Times New Roman"/>
              </a:rPr>
              <a:t>P</a:t>
            </a:r>
            <a:r>
              <a:rPr dirty="0" sz="2100" spc="-55">
                <a:latin typeface="Times New Roman"/>
                <a:cs typeface="Times New Roman"/>
              </a:rPr>
              <a:t>M</a:t>
            </a:r>
            <a:r>
              <a:rPr dirty="0" sz="2100" spc="-160">
                <a:latin typeface="Times New Roman"/>
                <a:cs typeface="Times New Roman"/>
              </a:rPr>
              <a:t>T</a:t>
            </a:r>
            <a:r>
              <a:rPr dirty="0" sz="2100">
                <a:latin typeface="Times New Roman"/>
                <a:cs typeface="Times New Roman"/>
              </a:rPr>
              <a:t>:</a:t>
            </a:r>
            <a:endParaRPr sz="2100">
              <a:latin typeface="Times New Roman"/>
              <a:cs typeface="Times New Roman"/>
            </a:endParaRPr>
          </a:p>
          <a:p>
            <a:pPr marL="554990">
              <a:lnSpc>
                <a:spcPct val="100000"/>
              </a:lnSpc>
              <a:spcBef>
                <a:spcPts val="260"/>
              </a:spcBef>
            </a:pPr>
            <a:r>
              <a:rPr dirty="0" sz="2100">
                <a:latin typeface="Times New Roman"/>
                <a:cs typeface="Times New Roman"/>
              </a:rPr>
              <a:t>+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0</a:t>
            </a:r>
            <a:r>
              <a:rPr dirty="0" sz="2100">
                <a:latin typeface="Times New Roman"/>
                <a:cs typeface="Times New Roman"/>
              </a:rPr>
              <a:t>7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nă</a:t>
            </a:r>
            <a:r>
              <a:rPr dirty="0" sz="2100">
                <a:latin typeface="Times New Roman"/>
                <a:cs typeface="Times New Roman"/>
              </a:rPr>
              <a:t>m</a:t>
            </a:r>
            <a:r>
              <a:rPr dirty="0" sz="2100" spc="-95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đố</a:t>
            </a:r>
            <a:r>
              <a:rPr dirty="0" sz="2100">
                <a:latin typeface="Times New Roman"/>
                <a:cs typeface="Times New Roman"/>
              </a:rPr>
              <a:t>i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vớ</a:t>
            </a:r>
            <a:r>
              <a:rPr dirty="0" sz="2100">
                <a:latin typeface="Times New Roman"/>
                <a:cs typeface="Times New Roman"/>
              </a:rPr>
              <a:t>i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d</a:t>
            </a:r>
            <a:r>
              <a:rPr dirty="0" sz="2100">
                <a:latin typeface="Times New Roman"/>
                <a:cs typeface="Times New Roman"/>
              </a:rPr>
              <a:t>ự</a:t>
            </a:r>
            <a:r>
              <a:rPr dirty="0" sz="2100" spc="-105">
                <a:latin typeface="Times New Roman"/>
                <a:cs typeface="Times New Roman"/>
              </a:rPr>
              <a:t> </a:t>
            </a:r>
            <a:r>
              <a:rPr dirty="0" sz="2100" spc="-45">
                <a:latin typeface="Times New Roman"/>
                <a:cs typeface="Times New Roman"/>
              </a:rPr>
              <a:t>á</a:t>
            </a:r>
            <a:r>
              <a:rPr dirty="0" sz="2100">
                <a:latin typeface="Times New Roman"/>
                <a:cs typeface="Times New Roman"/>
              </a:rPr>
              <a:t>n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đầ</a:t>
            </a:r>
            <a:r>
              <a:rPr dirty="0" sz="2100">
                <a:latin typeface="Times New Roman"/>
                <a:cs typeface="Times New Roman"/>
              </a:rPr>
              <a:t>u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t</a:t>
            </a:r>
            <a:r>
              <a:rPr dirty="0" sz="2100">
                <a:latin typeface="Times New Roman"/>
                <a:cs typeface="Times New Roman"/>
              </a:rPr>
              <a:t>ư</a:t>
            </a:r>
            <a:r>
              <a:rPr dirty="0" sz="2100" spc="-105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nhó</a:t>
            </a:r>
            <a:r>
              <a:rPr dirty="0" sz="2100">
                <a:latin typeface="Times New Roman"/>
                <a:cs typeface="Times New Roman"/>
              </a:rPr>
              <a:t>m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I</a:t>
            </a:r>
            <a:r>
              <a:rPr dirty="0" sz="2100">
                <a:latin typeface="Times New Roman"/>
                <a:cs typeface="Times New Roman"/>
              </a:rPr>
              <a:t>;</a:t>
            </a:r>
            <a:endParaRPr sz="2100">
              <a:latin typeface="Times New Roman"/>
              <a:cs typeface="Times New Roman"/>
            </a:endParaRPr>
          </a:p>
          <a:p>
            <a:pPr marL="12700" marR="10795" indent="542925">
              <a:lnSpc>
                <a:spcPts val="2300"/>
              </a:lnSpc>
              <a:spcBef>
                <a:spcPts val="645"/>
              </a:spcBef>
            </a:pPr>
            <a:r>
              <a:rPr dirty="0" sz="2100">
                <a:latin typeface="Times New Roman"/>
                <a:cs typeface="Times New Roman"/>
              </a:rPr>
              <a:t>+</a:t>
            </a:r>
            <a:r>
              <a:rPr dirty="0" sz="2100" spc="35">
                <a:latin typeface="Times New Roman"/>
                <a:cs typeface="Times New Roman"/>
              </a:rPr>
              <a:t> </a:t>
            </a:r>
            <a:r>
              <a:rPr dirty="0" sz="2100" spc="-25">
                <a:latin typeface="Times New Roman"/>
                <a:cs typeface="Times New Roman"/>
              </a:rPr>
              <a:t>07</a:t>
            </a:r>
            <a:r>
              <a:rPr dirty="0" sz="2100" spc="30">
                <a:latin typeface="Times New Roman"/>
                <a:cs typeface="Times New Roman"/>
              </a:rPr>
              <a:t> </a:t>
            </a:r>
            <a:r>
              <a:rPr dirty="0" sz="2100" spc="-35">
                <a:latin typeface="Times New Roman"/>
                <a:cs typeface="Times New Roman"/>
              </a:rPr>
              <a:t>năm</a:t>
            </a:r>
            <a:r>
              <a:rPr dirty="0" sz="2100" spc="35">
                <a:latin typeface="Times New Roman"/>
                <a:cs typeface="Times New Roman"/>
              </a:rPr>
              <a:t> </a:t>
            </a:r>
            <a:r>
              <a:rPr dirty="0" sz="2100" spc="-35">
                <a:latin typeface="Times New Roman"/>
                <a:cs typeface="Times New Roman"/>
              </a:rPr>
              <a:t>đối</a:t>
            </a:r>
            <a:r>
              <a:rPr dirty="0" sz="2100" spc="40">
                <a:latin typeface="Times New Roman"/>
                <a:cs typeface="Times New Roman"/>
              </a:rPr>
              <a:t> </a:t>
            </a:r>
            <a:r>
              <a:rPr dirty="0" sz="2100" spc="-35">
                <a:latin typeface="Times New Roman"/>
                <a:cs typeface="Times New Roman"/>
              </a:rPr>
              <a:t>với</a:t>
            </a:r>
            <a:r>
              <a:rPr dirty="0" sz="2100" spc="35">
                <a:latin typeface="Times New Roman"/>
                <a:cs typeface="Times New Roman"/>
              </a:rPr>
              <a:t> </a:t>
            </a:r>
            <a:r>
              <a:rPr dirty="0" sz="2100" spc="-25">
                <a:latin typeface="Times New Roman"/>
                <a:cs typeface="Times New Roman"/>
              </a:rPr>
              <a:t>cơ</a:t>
            </a:r>
            <a:r>
              <a:rPr dirty="0" sz="2100" spc="30">
                <a:latin typeface="Times New Roman"/>
                <a:cs typeface="Times New Roman"/>
              </a:rPr>
              <a:t> </a:t>
            </a:r>
            <a:r>
              <a:rPr dirty="0" sz="2100" spc="-30">
                <a:latin typeface="Times New Roman"/>
                <a:cs typeface="Times New Roman"/>
              </a:rPr>
              <a:t>sở</a:t>
            </a:r>
            <a:r>
              <a:rPr dirty="0" sz="2100" spc="30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hoạt</a:t>
            </a:r>
            <a:r>
              <a:rPr dirty="0" sz="2100" spc="40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động</a:t>
            </a:r>
            <a:r>
              <a:rPr dirty="0" sz="2100" spc="30">
                <a:latin typeface="Times New Roman"/>
                <a:cs typeface="Times New Roman"/>
              </a:rPr>
              <a:t> </a:t>
            </a:r>
            <a:r>
              <a:rPr dirty="0" sz="2100" spc="-45">
                <a:latin typeface="Times New Roman"/>
                <a:cs typeface="Times New Roman"/>
              </a:rPr>
              <a:t>trước</a:t>
            </a:r>
            <a:r>
              <a:rPr dirty="0" sz="2100" spc="35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ngày</a:t>
            </a:r>
            <a:r>
              <a:rPr dirty="0" sz="2100" spc="35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Luật</a:t>
            </a:r>
            <a:r>
              <a:rPr dirty="0" sz="2100" spc="35">
                <a:latin typeface="Times New Roman"/>
                <a:cs typeface="Times New Roman"/>
              </a:rPr>
              <a:t> </a:t>
            </a:r>
            <a:r>
              <a:rPr dirty="0" sz="2100" spc="-35">
                <a:latin typeface="Times New Roman"/>
                <a:cs typeface="Times New Roman"/>
              </a:rPr>
              <a:t>này</a:t>
            </a:r>
            <a:r>
              <a:rPr dirty="0" sz="2100" spc="30">
                <a:latin typeface="Times New Roman"/>
                <a:cs typeface="Times New Roman"/>
              </a:rPr>
              <a:t> </a:t>
            </a:r>
            <a:r>
              <a:rPr dirty="0" sz="2100" spc="-25">
                <a:latin typeface="Times New Roman"/>
                <a:cs typeface="Times New Roman"/>
              </a:rPr>
              <a:t>có</a:t>
            </a:r>
            <a:r>
              <a:rPr dirty="0" sz="2100" spc="30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hiệu</a:t>
            </a:r>
            <a:r>
              <a:rPr dirty="0" sz="2100" spc="35">
                <a:latin typeface="Times New Roman"/>
                <a:cs typeface="Times New Roman"/>
              </a:rPr>
              <a:t> </a:t>
            </a:r>
            <a:r>
              <a:rPr dirty="0" sz="2100" spc="-35">
                <a:latin typeface="Times New Roman"/>
                <a:cs typeface="Times New Roman"/>
              </a:rPr>
              <a:t>lực</a:t>
            </a:r>
            <a:r>
              <a:rPr dirty="0" sz="2100" spc="35">
                <a:latin typeface="Times New Roman"/>
                <a:cs typeface="Times New Roman"/>
              </a:rPr>
              <a:t> </a:t>
            </a:r>
            <a:r>
              <a:rPr dirty="0" sz="2100" spc="-35">
                <a:latin typeface="Times New Roman"/>
                <a:cs typeface="Times New Roman"/>
              </a:rPr>
              <a:t>thi</a:t>
            </a:r>
            <a:r>
              <a:rPr dirty="0" sz="2100" spc="35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hành</a:t>
            </a:r>
            <a:r>
              <a:rPr dirty="0" sz="2100" spc="30">
                <a:latin typeface="Times New Roman"/>
                <a:cs typeface="Times New Roman"/>
              </a:rPr>
              <a:t> </a:t>
            </a:r>
            <a:r>
              <a:rPr dirty="0" sz="2100" spc="-45">
                <a:latin typeface="Times New Roman"/>
                <a:cs typeface="Times New Roman"/>
              </a:rPr>
              <a:t>có </a:t>
            </a:r>
            <a:r>
              <a:rPr dirty="0" sz="2100" spc="-509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ti</a:t>
            </a:r>
            <a:r>
              <a:rPr dirty="0" sz="2100" spc="-45">
                <a:latin typeface="Times New Roman"/>
                <a:cs typeface="Times New Roman"/>
              </a:rPr>
              <a:t>ê</a:t>
            </a:r>
            <a:r>
              <a:rPr dirty="0" sz="2100">
                <a:latin typeface="Times New Roman"/>
                <a:cs typeface="Times New Roman"/>
              </a:rPr>
              <a:t>u</a:t>
            </a:r>
            <a:r>
              <a:rPr dirty="0" sz="2100" spc="-105">
                <a:latin typeface="Times New Roman"/>
                <a:cs typeface="Times New Roman"/>
              </a:rPr>
              <a:t> </a:t>
            </a:r>
            <a:r>
              <a:rPr dirty="0" sz="2100" spc="-45">
                <a:latin typeface="Times New Roman"/>
                <a:cs typeface="Times New Roman"/>
              </a:rPr>
              <a:t>c</a:t>
            </a:r>
            <a:r>
              <a:rPr dirty="0" sz="2100" spc="-50">
                <a:latin typeface="Times New Roman"/>
                <a:cs typeface="Times New Roman"/>
              </a:rPr>
              <a:t>h</a:t>
            </a:r>
            <a:r>
              <a:rPr dirty="0" sz="2100">
                <a:latin typeface="Times New Roman"/>
                <a:cs typeface="Times New Roman"/>
              </a:rPr>
              <a:t>í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v</a:t>
            </a:r>
            <a:r>
              <a:rPr dirty="0" sz="2100">
                <a:latin typeface="Times New Roman"/>
                <a:cs typeface="Times New Roman"/>
              </a:rPr>
              <a:t>ề</a:t>
            </a:r>
            <a:r>
              <a:rPr dirty="0" sz="2100" spc="-95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mô</a:t>
            </a:r>
            <a:r>
              <a:rPr dirty="0" sz="2100">
                <a:latin typeface="Times New Roman"/>
                <a:cs typeface="Times New Roman"/>
              </a:rPr>
              <a:t>i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tr</a:t>
            </a:r>
            <a:r>
              <a:rPr dirty="0" sz="2100" spc="-55">
                <a:latin typeface="Times New Roman"/>
                <a:cs typeface="Times New Roman"/>
              </a:rPr>
              <a:t>ư</a:t>
            </a:r>
            <a:r>
              <a:rPr dirty="0" sz="2100" spc="-50">
                <a:latin typeface="Times New Roman"/>
                <a:cs typeface="Times New Roman"/>
              </a:rPr>
              <a:t>ờ</a:t>
            </a:r>
            <a:r>
              <a:rPr dirty="0" sz="2100" spc="-55">
                <a:latin typeface="Times New Roman"/>
                <a:cs typeface="Times New Roman"/>
              </a:rPr>
              <a:t>n</a:t>
            </a:r>
            <a:r>
              <a:rPr dirty="0" sz="2100">
                <a:latin typeface="Times New Roman"/>
                <a:cs typeface="Times New Roman"/>
              </a:rPr>
              <a:t>g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nh</a:t>
            </a:r>
            <a:r>
              <a:rPr dirty="0" sz="2100">
                <a:latin typeface="Times New Roman"/>
                <a:cs typeface="Times New Roman"/>
              </a:rPr>
              <a:t>ư</a:t>
            </a:r>
            <a:r>
              <a:rPr dirty="0" sz="2100" spc="-105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d</a:t>
            </a:r>
            <a:r>
              <a:rPr dirty="0" sz="2100">
                <a:latin typeface="Times New Roman"/>
                <a:cs typeface="Times New Roman"/>
              </a:rPr>
              <a:t>ự</a:t>
            </a:r>
            <a:r>
              <a:rPr dirty="0" sz="2100" spc="-105">
                <a:latin typeface="Times New Roman"/>
                <a:cs typeface="Times New Roman"/>
              </a:rPr>
              <a:t> </a:t>
            </a:r>
            <a:r>
              <a:rPr dirty="0" sz="2100" spc="-45">
                <a:latin typeface="Times New Roman"/>
                <a:cs typeface="Times New Roman"/>
              </a:rPr>
              <a:t>á</a:t>
            </a:r>
            <a:r>
              <a:rPr dirty="0" sz="2100">
                <a:latin typeface="Times New Roman"/>
                <a:cs typeface="Times New Roman"/>
              </a:rPr>
              <a:t>n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đầ</a:t>
            </a:r>
            <a:r>
              <a:rPr dirty="0" sz="2100">
                <a:latin typeface="Times New Roman"/>
                <a:cs typeface="Times New Roman"/>
              </a:rPr>
              <a:t>u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t</a:t>
            </a:r>
            <a:r>
              <a:rPr dirty="0" sz="2100">
                <a:latin typeface="Times New Roman"/>
                <a:cs typeface="Times New Roman"/>
              </a:rPr>
              <a:t>ư</a:t>
            </a:r>
            <a:r>
              <a:rPr dirty="0" sz="2100" spc="-105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nhó</a:t>
            </a:r>
            <a:r>
              <a:rPr dirty="0" sz="2100">
                <a:latin typeface="Times New Roman"/>
                <a:cs typeface="Times New Roman"/>
              </a:rPr>
              <a:t>m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I</a:t>
            </a:r>
            <a:r>
              <a:rPr dirty="0" sz="2100">
                <a:latin typeface="Times New Roman"/>
                <a:cs typeface="Times New Roman"/>
              </a:rPr>
              <a:t>;</a:t>
            </a:r>
            <a:endParaRPr sz="2100">
              <a:latin typeface="Times New Roman"/>
              <a:cs typeface="Times New Roman"/>
            </a:endParaRPr>
          </a:p>
          <a:p>
            <a:pPr marL="554990">
              <a:lnSpc>
                <a:spcPct val="100000"/>
              </a:lnSpc>
              <a:spcBef>
                <a:spcPts val="254"/>
              </a:spcBef>
            </a:pPr>
            <a:r>
              <a:rPr dirty="0" sz="2100">
                <a:latin typeface="Times New Roman"/>
                <a:cs typeface="Times New Roman"/>
              </a:rPr>
              <a:t>+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1</a:t>
            </a:r>
            <a:r>
              <a:rPr dirty="0" sz="2100">
                <a:latin typeface="Times New Roman"/>
                <a:cs typeface="Times New Roman"/>
              </a:rPr>
              <a:t>0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nă</a:t>
            </a:r>
            <a:r>
              <a:rPr dirty="0" sz="2100">
                <a:latin typeface="Times New Roman"/>
                <a:cs typeface="Times New Roman"/>
              </a:rPr>
              <a:t>m</a:t>
            </a:r>
            <a:r>
              <a:rPr dirty="0" sz="2100" spc="-95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đố</a:t>
            </a:r>
            <a:r>
              <a:rPr dirty="0" sz="2100">
                <a:latin typeface="Times New Roman"/>
                <a:cs typeface="Times New Roman"/>
              </a:rPr>
              <a:t>i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vớ</a:t>
            </a:r>
            <a:r>
              <a:rPr dirty="0" sz="2100">
                <a:latin typeface="Times New Roman"/>
                <a:cs typeface="Times New Roman"/>
              </a:rPr>
              <a:t>i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đố</a:t>
            </a:r>
            <a:r>
              <a:rPr dirty="0" sz="2100">
                <a:latin typeface="Times New Roman"/>
                <a:cs typeface="Times New Roman"/>
              </a:rPr>
              <a:t>i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tượ</a:t>
            </a:r>
            <a:r>
              <a:rPr dirty="0" sz="2100" spc="-55">
                <a:latin typeface="Times New Roman"/>
                <a:cs typeface="Times New Roman"/>
              </a:rPr>
              <a:t>n</a:t>
            </a:r>
            <a:r>
              <a:rPr dirty="0" sz="2100">
                <a:latin typeface="Times New Roman"/>
                <a:cs typeface="Times New Roman"/>
              </a:rPr>
              <a:t>g</a:t>
            </a:r>
            <a:r>
              <a:rPr dirty="0" sz="2100" spc="-105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khá</a:t>
            </a:r>
            <a:r>
              <a:rPr dirty="0" sz="2100" spc="-45">
                <a:latin typeface="Times New Roman"/>
                <a:cs typeface="Times New Roman"/>
              </a:rPr>
              <a:t>c</a:t>
            </a:r>
            <a:r>
              <a:rPr dirty="0" sz="2100">
                <a:latin typeface="Times New Roman"/>
                <a:cs typeface="Times New Roman"/>
              </a:rPr>
              <a:t>.</a:t>
            </a:r>
            <a:endParaRPr sz="2100">
              <a:latin typeface="Times New Roman"/>
              <a:cs typeface="Times New Roman"/>
            </a:endParaRPr>
          </a:p>
          <a:p>
            <a:pPr marL="12700" marR="12065" indent="542925">
              <a:lnSpc>
                <a:spcPts val="2300"/>
              </a:lnSpc>
              <a:spcBef>
                <a:spcPts val="620"/>
              </a:spcBef>
            </a:pPr>
            <a:r>
              <a:rPr dirty="0" sz="2100" spc="-40">
                <a:latin typeface="Times New Roman"/>
                <a:cs typeface="Times New Roman"/>
              </a:rPr>
              <a:t>Thời</a:t>
            </a:r>
            <a:r>
              <a:rPr dirty="0" sz="2100" spc="80">
                <a:latin typeface="Times New Roman"/>
                <a:cs typeface="Times New Roman"/>
              </a:rPr>
              <a:t> </a:t>
            </a:r>
            <a:r>
              <a:rPr dirty="0" sz="2100" spc="-35">
                <a:latin typeface="Times New Roman"/>
                <a:cs typeface="Times New Roman"/>
              </a:rPr>
              <a:t>hạn</a:t>
            </a:r>
            <a:r>
              <a:rPr dirty="0" sz="2100" spc="80">
                <a:latin typeface="Times New Roman"/>
                <a:cs typeface="Times New Roman"/>
              </a:rPr>
              <a:t> </a:t>
            </a:r>
            <a:r>
              <a:rPr dirty="0" sz="2100" spc="-35">
                <a:latin typeface="Times New Roman"/>
                <a:cs typeface="Times New Roman"/>
              </a:rPr>
              <a:t>của</a:t>
            </a:r>
            <a:r>
              <a:rPr dirty="0" sz="2100" spc="85">
                <a:latin typeface="Times New Roman"/>
                <a:cs typeface="Times New Roman"/>
              </a:rPr>
              <a:t> </a:t>
            </a:r>
            <a:r>
              <a:rPr dirty="0" sz="2100" spc="-45">
                <a:latin typeface="Times New Roman"/>
                <a:cs typeface="Times New Roman"/>
              </a:rPr>
              <a:t>GPMT</a:t>
            </a:r>
            <a:r>
              <a:rPr dirty="0" sz="2100" spc="50">
                <a:latin typeface="Times New Roman"/>
                <a:cs typeface="Times New Roman"/>
              </a:rPr>
              <a:t> </a:t>
            </a:r>
            <a:r>
              <a:rPr dirty="0" sz="2100" spc="-25">
                <a:latin typeface="Times New Roman"/>
                <a:cs typeface="Times New Roman"/>
              </a:rPr>
              <a:t>có</a:t>
            </a:r>
            <a:r>
              <a:rPr dirty="0" sz="2100" spc="80">
                <a:latin typeface="Times New Roman"/>
                <a:cs typeface="Times New Roman"/>
              </a:rPr>
              <a:t> </a:t>
            </a:r>
            <a:r>
              <a:rPr dirty="0" sz="2100" spc="-35">
                <a:latin typeface="Times New Roman"/>
                <a:cs typeface="Times New Roman"/>
              </a:rPr>
              <a:t>thể</a:t>
            </a:r>
            <a:r>
              <a:rPr dirty="0" sz="2100" spc="85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ngắn</a:t>
            </a:r>
            <a:r>
              <a:rPr dirty="0" sz="2100" spc="85">
                <a:latin typeface="Times New Roman"/>
                <a:cs typeface="Times New Roman"/>
              </a:rPr>
              <a:t> </a:t>
            </a:r>
            <a:r>
              <a:rPr dirty="0" sz="2100" spc="-35">
                <a:latin typeface="Times New Roman"/>
                <a:cs typeface="Times New Roman"/>
              </a:rPr>
              <a:t>hơn</a:t>
            </a:r>
            <a:r>
              <a:rPr dirty="0" sz="2100" spc="80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thời</a:t>
            </a:r>
            <a:r>
              <a:rPr dirty="0" sz="2100" spc="85">
                <a:latin typeface="Times New Roman"/>
                <a:cs typeface="Times New Roman"/>
              </a:rPr>
              <a:t> </a:t>
            </a:r>
            <a:r>
              <a:rPr dirty="0" sz="2100" spc="-35">
                <a:latin typeface="Times New Roman"/>
                <a:cs typeface="Times New Roman"/>
              </a:rPr>
              <a:t>hạn</a:t>
            </a:r>
            <a:r>
              <a:rPr dirty="0" sz="2100" spc="85">
                <a:latin typeface="Times New Roman"/>
                <a:cs typeface="Times New Roman"/>
              </a:rPr>
              <a:t> </a:t>
            </a:r>
            <a:r>
              <a:rPr dirty="0" sz="2100" spc="-35">
                <a:latin typeface="Times New Roman"/>
                <a:cs typeface="Times New Roman"/>
              </a:rPr>
              <a:t>quy</a:t>
            </a:r>
            <a:r>
              <a:rPr dirty="0" sz="2100" spc="80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định</a:t>
            </a:r>
            <a:r>
              <a:rPr dirty="0" sz="2100" spc="80">
                <a:latin typeface="Times New Roman"/>
                <a:cs typeface="Times New Roman"/>
              </a:rPr>
              <a:t> </a:t>
            </a:r>
            <a:r>
              <a:rPr dirty="0" sz="2100" spc="-35">
                <a:latin typeface="Times New Roman"/>
                <a:cs typeface="Times New Roman"/>
              </a:rPr>
              <a:t>nêu</a:t>
            </a:r>
            <a:r>
              <a:rPr dirty="0" sz="2100" spc="85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trên</a:t>
            </a:r>
            <a:r>
              <a:rPr dirty="0" sz="2100" spc="80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theo</a:t>
            </a:r>
            <a:r>
              <a:rPr dirty="0" sz="2100" spc="80">
                <a:latin typeface="Times New Roman"/>
                <a:cs typeface="Times New Roman"/>
              </a:rPr>
              <a:t> </a:t>
            </a:r>
            <a:r>
              <a:rPr dirty="0" sz="2100" spc="-25">
                <a:latin typeface="Times New Roman"/>
                <a:cs typeface="Times New Roman"/>
              </a:rPr>
              <a:t>đề</a:t>
            </a:r>
            <a:r>
              <a:rPr dirty="0" sz="2100" spc="85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nghị </a:t>
            </a:r>
            <a:r>
              <a:rPr dirty="0" sz="2100" spc="-509">
                <a:latin typeface="Times New Roman"/>
                <a:cs typeface="Times New Roman"/>
              </a:rPr>
              <a:t> </a:t>
            </a:r>
            <a:r>
              <a:rPr dirty="0" sz="2100" spc="-35">
                <a:latin typeface="Times New Roman"/>
                <a:cs typeface="Times New Roman"/>
              </a:rPr>
              <a:t>của</a:t>
            </a:r>
            <a:r>
              <a:rPr dirty="0" sz="2100" spc="-105">
                <a:latin typeface="Times New Roman"/>
                <a:cs typeface="Times New Roman"/>
              </a:rPr>
              <a:t> </a:t>
            </a:r>
            <a:r>
              <a:rPr dirty="0" sz="2100" spc="-35">
                <a:latin typeface="Times New Roman"/>
                <a:cs typeface="Times New Roman"/>
              </a:rPr>
              <a:t>chủ</a:t>
            </a:r>
            <a:r>
              <a:rPr dirty="0" sz="2100" spc="-105">
                <a:latin typeface="Times New Roman"/>
                <a:cs typeface="Times New Roman"/>
              </a:rPr>
              <a:t> </a:t>
            </a:r>
            <a:r>
              <a:rPr dirty="0" sz="2100" spc="-25">
                <a:latin typeface="Times New Roman"/>
                <a:cs typeface="Times New Roman"/>
              </a:rPr>
              <a:t>dự</a:t>
            </a:r>
            <a:r>
              <a:rPr dirty="0" sz="2100" spc="-105">
                <a:latin typeface="Times New Roman"/>
                <a:cs typeface="Times New Roman"/>
              </a:rPr>
              <a:t> </a:t>
            </a:r>
            <a:r>
              <a:rPr dirty="0" sz="2100" spc="-25">
                <a:latin typeface="Times New Roman"/>
                <a:cs typeface="Times New Roman"/>
              </a:rPr>
              <a:t>án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35">
                <a:latin typeface="Times New Roman"/>
                <a:cs typeface="Times New Roman"/>
              </a:rPr>
              <a:t>đầu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35">
                <a:latin typeface="Times New Roman"/>
                <a:cs typeface="Times New Roman"/>
              </a:rPr>
              <a:t>tư,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25">
                <a:latin typeface="Times New Roman"/>
                <a:cs typeface="Times New Roman"/>
              </a:rPr>
              <a:t>cơ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35">
                <a:latin typeface="Times New Roman"/>
                <a:cs typeface="Times New Roman"/>
              </a:rPr>
              <a:t>sở.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03836" y="6404864"/>
            <a:ext cx="5237480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>
                <a:latin typeface="Times New Roman"/>
                <a:cs typeface="Times New Roman"/>
              </a:rPr>
              <a:t>-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5">
                <a:latin typeface="Times New Roman"/>
                <a:cs typeface="Times New Roman"/>
              </a:rPr>
              <a:t>C</a:t>
            </a:r>
            <a:r>
              <a:rPr dirty="0" sz="2100" spc="-45">
                <a:latin typeface="Times New Roman"/>
                <a:cs typeface="Times New Roman"/>
              </a:rPr>
              <a:t>á</a:t>
            </a:r>
            <a:r>
              <a:rPr dirty="0" sz="2100">
                <a:latin typeface="Times New Roman"/>
                <a:cs typeface="Times New Roman"/>
              </a:rPr>
              <a:t>c</a:t>
            </a:r>
            <a:r>
              <a:rPr dirty="0" sz="2100" spc="-95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nộ</a:t>
            </a:r>
            <a:r>
              <a:rPr dirty="0" sz="2100">
                <a:latin typeface="Times New Roman"/>
                <a:cs typeface="Times New Roman"/>
              </a:rPr>
              <a:t>i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dun</a:t>
            </a:r>
            <a:r>
              <a:rPr dirty="0" sz="2100">
                <a:latin typeface="Times New Roman"/>
                <a:cs typeface="Times New Roman"/>
              </a:rPr>
              <a:t>g</a:t>
            </a:r>
            <a:r>
              <a:rPr dirty="0" sz="2100" spc="-105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khá</a:t>
            </a:r>
            <a:r>
              <a:rPr dirty="0" sz="2100">
                <a:latin typeface="Times New Roman"/>
                <a:cs typeface="Times New Roman"/>
              </a:rPr>
              <a:t>c</a:t>
            </a:r>
            <a:r>
              <a:rPr dirty="0" sz="2100" spc="-95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v</a:t>
            </a:r>
            <a:r>
              <a:rPr dirty="0" sz="2100">
                <a:latin typeface="Times New Roman"/>
                <a:cs typeface="Times New Roman"/>
              </a:rPr>
              <a:t>ề</a:t>
            </a:r>
            <a:r>
              <a:rPr dirty="0" sz="2100" spc="-95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bả</a:t>
            </a:r>
            <a:r>
              <a:rPr dirty="0" sz="2100">
                <a:latin typeface="Times New Roman"/>
                <a:cs typeface="Times New Roman"/>
              </a:rPr>
              <a:t>o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v</a:t>
            </a:r>
            <a:r>
              <a:rPr dirty="0" sz="2100">
                <a:latin typeface="Times New Roman"/>
                <a:cs typeface="Times New Roman"/>
              </a:rPr>
              <a:t>ệ</a:t>
            </a:r>
            <a:r>
              <a:rPr dirty="0" sz="2100" spc="-95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mô</a:t>
            </a:r>
            <a:r>
              <a:rPr dirty="0" sz="2100">
                <a:latin typeface="Times New Roman"/>
                <a:cs typeface="Times New Roman"/>
              </a:rPr>
              <a:t>i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tr</a:t>
            </a:r>
            <a:r>
              <a:rPr dirty="0" sz="2100" spc="-55">
                <a:latin typeface="Times New Roman"/>
                <a:cs typeface="Times New Roman"/>
              </a:rPr>
              <a:t>ư</a:t>
            </a:r>
            <a:r>
              <a:rPr dirty="0" sz="2100" spc="-50">
                <a:latin typeface="Times New Roman"/>
                <a:cs typeface="Times New Roman"/>
              </a:rPr>
              <a:t>ờ</a:t>
            </a:r>
            <a:r>
              <a:rPr dirty="0" sz="2100" spc="-55">
                <a:latin typeface="Times New Roman"/>
                <a:cs typeface="Times New Roman"/>
              </a:rPr>
              <a:t>n</a:t>
            </a:r>
            <a:r>
              <a:rPr dirty="0" sz="2100">
                <a:latin typeface="Times New Roman"/>
                <a:cs typeface="Times New Roman"/>
              </a:rPr>
              <a:t>g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(nế</a:t>
            </a:r>
            <a:r>
              <a:rPr dirty="0" sz="2100">
                <a:latin typeface="Times New Roman"/>
                <a:cs typeface="Times New Roman"/>
              </a:rPr>
              <a:t>u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45">
                <a:latin typeface="Times New Roman"/>
                <a:cs typeface="Times New Roman"/>
              </a:rPr>
              <a:t>c</a:t>
            </a:r>
            <a:r>
              <a:rPr dirty="0" sz="2100" spc="-50">
                <a:latin typeface="Times New Roman"/>
                <a:cs typeface="Times New Roman"/>
              </a:rPr>
              <a:t>ó)</a:t>
            </a:r>
            <a:r>
              <a:rPr dirty="0" sz="2100">
                <a:latin typeface="Times New Roman"/>
                <a:cs typeface="Times New Roman"/>
              </a:rPr>
              <a:t>.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963977" y="6421628"/>
            <a:ext cx="1809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898989"/>
                </a:solidFill>
                <a:latin typeface="Calibri"/>
                <a:cs typeface="Calibri"/>
              </a:rPr>
              <a:t>10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1066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06612" y="1125220"/>
            <a:ext cx="5692775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I.</a:t>
            </a:r>
            <a:r>
              <a:rPr dirty="0" spc="-10"/>
              <a:t> </a:t>
            </a:r>
            <a:r>
              <a:rPr dirty="0" spc="-5"/>
              <a:t>QUY</a:t>
            </a:r>
            <a:r>
              <a:rPr dirty="0" spc="-90"/>
              <a:t> </a:t>
            </a:r>
            <a:r>
              <a:rPr dirty="0" spc="-5"/>
              <a:t>ĐỊNH</a:t>
            </a:r>
            <a:r>
              <a:rPr dirty="0" spc="-45"/>
              <a:t> </a:t>
            </a:r>
            <a:r>
              <a:rPr dirty="0" spc="-5"/>
              <a:t>VỀ</a:t>
            </a:r>
            <a:r>
              <a:rPr dirty="0" spc="-15"/>
              <a:t> </a:t>
            </a:r>
            <a:r>
              <a:rPr dirty="0" spc="-5"/>
              <a:t>GIẤY</a:t>
            </a:r>
            <a:r>
              <a:rPr dirty="0" spc="-85"/>
              <a:t> </a:t>
            </a:r>
            <a:r>
              <a:rPr dirty="0" spc="-5"/>
              <a:t>PHÉP</a:t>
            </a:r>
            <a:r>
              <a:rPr dirty="0" spc="-125"/>
              <a:t> </a:t>
            </a:r>
            <a:r>
              <a:rPr dirty="0" spc="-5"/>
              <a:t>MÔI</a:t>
            </a:r>
            <a:r>
              <a:rPr dirty="0" spc="-55"/>
              <a:t> </a:t>
            </a:r>
            <a:r>
              <a:rPr dirty="0" spc="-5"/>
              <a:t>TRƯỜNG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85140" y="1747012"/>
            <a:ext cx="8876030" cy="4762500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algn="just" marL="2461895">
              <a:lnSpc>
                <a:spcPct val="100000"/>
              </a:lnSpc>
              <a:spcBef>
                <a:spcPts val="360"/>
              </a:spcBef>
            </a:pPr>
            <a:r>
              <a:rPr dirty="0" sz="2200" b="1">
                <a:latin typeface="Times New Roman"/>
                <a:cs typeface="Times New Roman"/>
              </a:rPr>
              <a:t>6.</a:t>
            </a:r>
            <a:r>
              <a:rPr dirty="0" sz="2200" spc="-5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Tổ</a:t>
            </a:r>
            <a:r>
              <a:rPr dirty="0" sz="2200" spc="-1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chức</a:t>
            </a:r>
            <a:r>
              <a:rPr dirty="0" sz="2200" spc="-15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thẩm</a:t>
            </a:r>
            <a:r>
              <a:rPr dirty="0" sz="2200" spc="-5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định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cấp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GPMT</a:t>
            </a:r>
            <a:endParaRPr sz="2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90300"/>
              </a:lnSpc>
              <a:spcBef>
                <a:spcPts val="525"/>
              </a:spcBef>
              <a:buChar char="-"/>
              <a:tabLst>
                <a:tab pos="179705" algn="l"/>
              </a:tabLst>
            </a:pPr>
            <a:r>
              <a:rPr dirty="0" sz="2200" spc="-60">
                <a:latin typeface="Times New Roman"/>
                <a:cs typeface="Times New Roman"/>
              </a:rPr>
              <a:t>Trường </a:t>
            </a:r>
            <a:r>
              <a:rPr dirty="0" sz="2200" spc="-35">
                <a:latin typeface="Times New Roman"/>
                <a:cs typeface="Times New Roman"/>
              </a:rPr>
              <a:t>hợp </a:t>
            </a:r>
            <a:r>
              <a:rPr dirty="0" sz="2200" spc="-25">
                <a:latin typeface="Times New Roman"/>
                <a:cs typeface="Times New Roman"/>
              </a:rPr>
              <a:t>dự </a:t>
            </a:r>
            <a:r>
              <a:rPr dirty="0" sz="2200" spc="-30">
                <a:latin typeface="Times New Roman"/>
                <a:cs typeface="Times New Roman"/>
              </a:rPr>
              <a:t>án </a:t>
            </a:r>
            <a:r>
              <a:rPr dirty="0" sz="2200" spc="-35">
                <a:latin typeface="Times New Roman"/>
                <a:cs typeface="Times New Roman"/>
              </a:rPr>
              <a:t>đầu </a:t>
            </a:r>
            <a:r>
              <a:rPr dirty="0" sz="2200" spc="-25">
                <a:latin typeface="Times New Roman"/>
                <a:cs typeface="Times New Roman"/>
              </a:rPr>
              <a:t>tư đã </a:t>
            </a:r>
            <a:r>
              <a:rPr dirty="0" sz="2200" spc="-30">
                <a:latin typeface="Times New Roman"/>
                <a:cs typeface="Times New Roman"/>
              </a:rPr>
              <a:t>có </a:t>
            </a:r>
            <a:r>
              <a:rPr dirty="0" sz="2200" spc="-45">
                <a:latin typeface="Times New Roman"/>
                <a:cs typeface="Times New Roman"/>
              </a:rPr>
              <a:t>quyết </a:t>
            </a:r>
            <a:r>
              <a:rPr dirty="0" sz="2200" spc="-40">
                <a:latin typeface="Times New Roman"/>
                <a:cs typeface="Times New Roman"/>
              </a:rPr>
              <a:t>định </a:t>
            </a:r>
            <a:r>
              <a:rPr dirty="0" sz="2200" spc="-35">
                <a:latin typeface="Times New Roman"/>
                <a:cs typeface="Times New Roman"/>
              </a:rPr>
              <a:t>phê </a:t>
            </a:r>
            <a:r>
              <a:rPr dirty="0" sz="2200" spc="-45">
                <a:latin typeface="Times New Roman"/>
                <a:cs typeface="Times New Roman"/>
              </a:rPr>
              <a:t>duyệt </a:t>
            </a:r>
            <a:r>
              <a:rPr dirty="0" sz="2200" spc="-35">
                <a:latin typeface="Times New Roman"/>
                <a:cs typeface="Times New Roman"/>
              </a:rPr>
              <a:t>kết quả </a:t>
            </a:r>
            <a:r>
              <a:rPr dirty="0" sz="2200" spc="-40">
                <a:latin typeface="Times New Roman"/>
                <a:cs typeface="Times New Roman"/>
              </a:rPr>
              <a:t>thẩm định </a:t>
            </a:r>
            <a:r>
              <a:rPr dirty="0" sz="2200" spc="-35">
                <a:latin typeface="Times New Roman"/>
                <a:cs typeface="Times New Roman"/>
              </a:rPr>
              <a:t>báo </a:t>
            </a:r>
            <a:r>
              <a:rPr dirty="0" sz="2200" spc="-55">
                <a:latin typeface="Times New Roman"/>
                <a:cs typeface="Times New Roman"/>
              </a:rPr>
              <a:t>cáo 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đánh </a:t>
            </a:r>
            <a:r>
              <a:rPr dirty="0" sz="2200" spc="-35">
                <a:latin typeface="Times New Roman"/>
                <a:cs typeface="Times New Roman"/>
              </a:rPr>
              <a:t>giá tác </a:t>
            </a:r>
            <a:r>
              <a:rPr dirty="0" sz="2200" spc="-40">
                <a:latin typeface="Times New Roman"/>
                <a:cs typeface="Times New Roman"/>
              </a:rPr>
              <a:t>động </a:t>
            </a:r>
            <a:r>
              <a:rPr dirty="0" sz="2200" spc="-35">
                <a:latin typeface="Times New Roman"/>
                <a:cs typeface="Times New Roman"/>
              </a:rPr>
              <a:t>môi </a:t>
            </a:r>
            <a:r>
              <a:rPr dirty="0" sz="2200" spc="-45">
                <a:latin typeface="Times New Roman"/>
                <a:cs typeface="Times New Roman"/>
              </a:rPr>
              <a:t>trường, </a:t>
            </a:r>
            <a:r>
              <a:rPr dirty="0" sz="2200" spc="-40">
                <a:latin typeface="Times New Roman"/>
                <a:cs typeface="Times New Roman"/>
              </a:rPr>
              <a:t>không </a:t>
            </a:r>
            <a:r>
              <a:rPr dirty="0" sz="2200" spc="-30">
                <a:latin typeface="Times New Roman"/>
                <a:cs typeface="Times New Roman"/>
              </a:rPr>
              <a:t>có </a:t>
            </a:r>
            <a:r>
              <a:rPr dirty="0" sz="2200" spc="-35">
                <a:latin typeface="Times New Roman"/>
                <a:cs typeface="Times New Roman"/>
              </a:rPr>
              <a:t>nội </a:t>
            </a:r>
            <a:r>
              <a:rPr dirty="0" sz="2200" spc="-40">
                <a:latin typeface="Times New Roman"/>
                <a:cs typeface="Times New Roman"/>
              </a:rPr>
              <a:t>dung </a:t>
            </a:r>
            <a:r>
              <a:rPr dirty="0" sz="2200" spc="-30">
                <a:latin typeface="Times New Roman"/>
                <a:cs typeface="Times New Roman"/>
              </a:rPr>
              <a:t>sử </a:t>
            </a:r>
            <a:r>
              <a:rPr dirty="0" sz="2200" spc="-40">
                <a:latin typeface="Times New Roman"/>
                <a:cs typeface="Times New Roman"/>
              </a:rPr>
              <a:t>dụng </a:t>
            </a:r>
            <a:r>
              <a:rPr dirty="0" sz="2200" spc="-35">
                <a:latin typeface="Times New Roman"/>
                <a:cs typeface="Times New Roman"/>
              </a:rPr>
              <a:t>phế </a:t>
            </a:r>
            <a:r>
              <a:rPr dirty="0" sz="2200" spc="-40">
                <a:latin typeface="Times New Roman"/>
                <a:cs typeface="Times New Roman"/>
              </a:rPr>
              <a:t>liệu nhập khẩu </a:t>
            </a:r>
            <a:r>
              <a:rPr dirty="0" sz="2200" spc="-50">
                <a:latin typeface="Times New Roman"/>
                <a:cs typeface="Times New Roman"/>
              </a:rPr>
              <a:t>từ 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nước </a:t>
            </a:r>
            <a:r>
              <a:rPr dirty="0" sz="2200" spc="-45">
                <a:latin typeface="Times New Roman"/>
                <a:cs typeface="Times New Roman"/>
              </a:rPr>
              <a:t>ngoài </a:t>
            </a:r>
            <a:r>
              <a:rPr dirty="0" sz="2200" spc="-35">
                <a:latin typeface="Times New Roman"/>
                <a:cs typeface="Times New Roman"/>
              </a:rPr>
              <a:t>làm </a:t>
            </a:r>
            <a:r>
              <a:rPr dirty="0" sz="2200" spc="-45">
                <a:latin typeface="Times New Roman"/>
                <a:cs typeface="Times New Roman"/>
              </a:rPr>
              <a:t>nguyên </a:t>
            </a:r>
            <a:r>
              <a:rPr dirty="0" sz="2200" spc="-40">
                <a:latin typeface="Times New Roman"/>
                <a:cs typeface="Times New Roman"/>
              </a:rPr>
              <a:t>liệu </a:t>
            </a:r>
            <a:r>
              <a:rPr dirty="0" sz="2200" spc="-35">
                <a:latin typeface="Times New Roman"/>
                <a:cs typeface="Times New Roman"/>
              </a:rPr>
              <a:t>sản </a:t>
            </a:r>
            <a:r>
              <a:rPr dirty="0" sz="2200" spc="-40">
                <a:latin typeface="Times New Roman"/>
                <a:cs typeface="Times New Roman"/>
              </a:rPr>
              <a:t>xuất hoặc </a:t>
            </a:r>
            <a:r>
              <a:rPr dirty="0" sz="2200" spc="-35">
                <a:latin typeface="Times New Roman"/>
                <a:cs typeface="Times New Roman"/>
              </a:rPr>
              <a:t>nội </a:t>
            </a:r>
            <a:r>
              <a:rPr dirty="0" sz="2200" spc="-40">
                <a:latin typeface="Times New Roman"/>
                <a:cs typeface="Times New Roman"/>
              </a:rPr>
              <a:t>dung thực hiện dịch </a:t>
            </a:r>
            <a:r>
              <a:rPr dirty="0" sz="2200" spc="-25">
                <a:latin typeface="Times New Roman"/>
                <a:cs typeface="Times New Roman"/>
              </a:rPr>
              <a:t>vụ xử lý </a:t>
            </a:r>
            <a:r>
              <a:rPr dirty="0" sz="2200" spc="-55">
                <a:latin typeface="Times New Roman"/>
                <a:cs typeface="Times New Roman"/>
              </a:rPr>
              <a:t>chất 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thải nguy hại, đồng thời thuộc </a:t>
            </a:r>
            <a:r>
              <a:rPr dirty="0" sz="2200" spc="-45">
                <a:latin typeface="Times New Roman"/>
                <a:cs typeface="Times New Roman"/>
              </a:rPr>
              <a:t>trường </a:t>
            </a:r>
            <a:r>
              <a:rPr dirty="0" sz="2200" spc="-35">
                <a:latin typeface="Times New Roman"/>
                <a:cs typeface="Times New Roman"/>
              </a:rPr>
              <a:t>hợp quy </a:t>
            </a:r>
            <a:r>
              <a:rPr dirty="0" sz="2200" spc="-40">
                <a:latin typeface="Times New Roman"/>
                <a:cs typeface="Times New Roman"/>
              </a:rPr>
              <a:t>định </a:t>
            </a:r>
            <a:r>
              <a:rPr dirty="0" sz="2200" spc="-35">
                <a:latin typeface="Times New Roman"/>
                <a:cs typeface="Times New Roman"/>
              </a:rPr>
              <a:t>tại </a:t>
            </a:r>
            <a:r>
              <a:rPr dirty="0" sz="2200" spc="-40">
                <a:latin typeface="Times New Roman"/>
                <a:cs typeface="Times New Roman"/>
              </a:rPr>
              <a:t>điểm </a:t>
            </a:r>
            <a:r>
              <a:rPr dirty="0" sz="2200">
                <a:latin typeface="Times New Roman"/>
                <a:cs typeface="Times New Roman"/>
              </a:rPr>
              <a:t>b </a:t>
            </a:r>
            <a:r>
              <a:rPr dirty="0" sz="2200" spc="-45">
                <a:latin typeface="Times New Roman"/>
                <a:cs typeface="Times New Roman"/>
              </a:rPr>
              <a:t>khoản </a:t>
            </a:r>
            <a:r>
              <a:rPr dirty="0" sz="2200">
                <a:latin typeface="Times New Roman"/>
                <a:cs typeface="Times New Roman"/>
              </a:rPr>
              <a:t>4 </a:t>
            </a:r>
            <a:r>
              <a:rPr dirty="0" sz="2200" spc="-40">
                <a:latin typeface="Times New Roman"/>
                <a:cs typeface="Times New Roman"/>
              </a:rPr>
              <a:t>Điều </a:t>
            </a:r>
            <a:r>
              <a:rPr dirty="0" sz="2200" spc="-50">
                <a:latin typeface="Times New Roman"/>
                <a:cs typeface="Times New Roman"/>
              </a:rPr>
              <a:t>37 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Luật</a:t>
            </a:r>
            <a:r>
              <a:rPr dirty="0" sz="2200" spc="-75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Bảo</a:t>
            </a:r>
            <a:r>
              <a:rPr dirty="0" sz="2200" spc="-7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vệ</a:t>
            </a:r>
            <a:r>
              <a:rPr dirty="0" sz="2200" spc="-75">
                <a:latin typeface="Times New Roman"/>
                <a:cs typeface="Times New Roman"/>
              </a:rPr>
              <a:t> </a:t>
            </a:r>
            <a:r>
              <a:rPr dirty="0" sz="2200" spc="-35">
                <a:latin typeface="Times New Roman"/>
                <a:cs typeface="Times New Roman"/>
              </a:rPr>
              <a:t>môi</a:t>
            </a:r>
            <a:r>
              <a:rPr dirty="0" sz="2200" spc="-70">
                <a:latin typeface="Times New Roman"/>
                <a:cs typeface="Times New Roman"/>
              </a:rPr>
              <a:t> </a:t>
            </a:r>
            <a:r>
              <a:rPr dirty="0" sz="2200" spc="-45">
                <a:latin typeface="Times New Roman"/>
                <a:cs typeface="Times New Roman"/>
              </a:rPr>
              <a:t>trường</a:t>
            </a:r>
            <a:r>
              <a:rPr dirty="0" sz="2200" spc="-75">
                <a:latin typeface="Times New Roman"/>
                <a:cs typeface="Times New Roman"/>
              </a:rPr>
              <a:t> </a:t>
            </a:r>
            <a:r>
              <a:rPr dirty="0" sz="2200" spc="-45">
                <a:latin typeface="Times New Roman"/>
                <a:cs typeface="Times New Roman"/>
              </a:rPr>
              <a:t>(thay</a:t>
            </a:r>
            <a:r>
              <a:rPr dirty="0" sz="2200" spc="-75">
                <a:latin typeface="Times New Roman"/>
                <a:cs typeface="Times New Roman"/>
              </a:rPr>
              <a:t> </a:t>
            </a:r>
            <a:r>
              <a:rPr dirty="0" sz="2200" spc="-35">
                <a:latin typeface="Times New Roman"/>
                <a:cs typeface="Times New Roman"/>
              </a:rPr>
              <a:t>đổi</a:t>
            </a:r>
            <a:r>
              <a:rPr dirty="0" sz="2200" spc="-70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công</a:t>
            </a:r>
            <a:r>
              <a:rPr dirty="0" sz="2200" spc="-75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nghệ</a:t>
            </a:r>
            <a:r>
              <a:rPr dirty="0" sz="2200" spc="-75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sản</a:t>
            </a:r>
            <a:r>
              <a:rPr dirty="0" sz="2200" spc="-75">
                <a:latin typeface="Times New Roman"/>
                <a:cs typeface="Times New Roman"/>
              </a:rPr>
              <a:t> </a:t>
            </a:r>
            <a:r>
              <a:rPr dirty="0" sz="2200" spc="-45">
                <a:latin typeface="Times New Roman"/>
                <a:cs typeface="Times New Roman"/>
              </a:rPr>
              <a:t>xuất,</a:t>
            </a:r>
            <a:r>
              <a:rPr dirty="0" sz="2200" spc="-70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công</a:t>
            </a:r>
            <a:r>
              <a:rPr dirty="0" sz="2200" spc="-75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nghệ</a:t>
            </a:r>
            <a:r>
              <a:rPr dirty="0" sz="2200" spc="-7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xử</a:t>
            </a:r>
            <a:r>
              <a:rPr dirty="0" sz="2200" spc="-7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lý</a:t>
            </a:r>
            <a:r>
              <a:rPr dirty="0" sz="2200" spc="-75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chất</a:t>
            </a:r>
            <a:r>
              <a:rPr dirty="0" sz="2200" spc="-75">
                <a:latin typeface="Times New Roman"/>
                <a:cs typeface="Times New Roman"/>
              </a:rPr>
              <a:t> </a:t>
            </a:r>
            <a:r>
              <a:rPr dirty="0" sz="2200" spc="-45">
                <a:latin typeface="Times New Roman"/>
                <a:cs typeface="Times New Roman"/>
              </a:rPr>
              <a:t>thải,</a:t>
            </a:r>
            <a:r>
              <a:rPr dirty="0" sz="2200" spc="-7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vị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 spc="-35">
                <a:latin typeface="Times New Roman"/>
                <a:cs typeface="Times New Roman"/>
              </a:rPr>
              <a:t>trí </a:t>
            </a:r>
            <a:r>
              <a:rPr dirty="0" sz="2200" spc="-25">
                <a:latin typeface="Times New Roman"/>
                <a:cs typeface="Times New Roman"/>
              </a:rPr>
              <a:t>xả </a:t>
            </a:r>
            <a:r>
              <a:rPr dirty="0" sz="2200" spc="-40">
                <a:latin typeface="Times New Roman"/>
                <a:cs typeface="Times New Roman"/>
              </a:rPr>
              <a:t>trực tiếp nước thải sau </a:t>
            </a:r>
            <a:r>
              <a:rPr dirty="0" sz="2200" spc="-25">
                <a:latin typeface="Times New Roman"/>
                <a:cs typeface="Times New Roman"/>
              </a:rPr>
              <a:t>xử lý </a:t>
            </a:r>
            <a:r>
              <a:rPr dirty="0" sz="2200" spc="-35">
                <a:latin typeface="Times New Roman"/>
                <a:cs typeface="Times New Roman"/>
              </a:rPr>
              <a:t>vào </a:t>
            </a:r>
            <a:r>
              <a:rPr dirty="0" sz="2200" spc="-40">
                <a:latin typeface="Times New Roman"/>
                <a:cs typeface="Times New Roman"/>
              </a:rPr>
              <a:t>nguồn nước </a:t>
            </a:r>
            <a:r>
              <a:rPr dirty="0" sz="2200" spc="-45">
                <a:latin typeface="Times New Roman"/>
                <a:cs typeface="Times New Roman"/>
              </a:rPr>
              <a:t>nhưng </a:t>
            </a:r>
            <a:r>
              <a:rPr dirty="0" sz="2200" spc="-40">
                <a:latin typeface="Times New Roman"/>
                <a:cs typeface="Times New Roman"/>
              </a:rPr>
              <a:t>không thuộc </a:t>
            </a:r>
            <a:r>
              <a:rPr dirty="0" sz="2200" spc="-45">
                <a:latin typeface="Times New Roman"/>
                <a:cs typeface="Times New Roman"/>
              </a:rPr>
              <a:t>trường </a:t>
            </a:r>
            <a:r>
              <a:rPr dirty="0" sz="2200" spc="-35">
                <a:latin typeface="Times New Roman"/>
                <a:cs typeface="Times New Roman"/>
              </a:rPr>
              <a:t>hợp </a:t>
            </a:r>
            <a:r>
              <a:rPr dirty="0" sz="2200" spc="-540">
                <a:latin typeface="Times New Roman"/>
                <a:cs typeface="Times New Roman"/>
              </a:rPr>
              <a:t> </a:t>
            </a:r>
            <a:r>
              <a:rPr dirty="0" sz="2200" spc="-35">
                <a:latin typeface="Times New Roman"/>
                <a:cs typeface="Times New Roman"/>
              </a:rPr>
              <a:t>lập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35">
                <a:latin typeface="Times New Roman"/>
                <a:cs typeface="Times New Roman"/>
              </a:rPr>
              <a:t>báo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cáo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45">
                <a:latin typeface="Times New Roman"/>
                <a:cs typeface="Times New Roman"/>
              </a:rPr>
              <a:t>ĐTM):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45">
                <a:latin typeface="Times New Roman"/>
                <a:cs typeface="Times New Roman"/>
              </a:rPr>
              <a:t>thành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35">
                <a:latin typeface="Times New Roman"/>
                <a:cs typeface="Times New Roman"/>
              </a:rPr>
              <a:t>lập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35">
                <a:latin typeface="Times New Roman"/>
                <a:cs typeface="Times New Roman"/>
              </a:rPr>
              <a:t>hội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đồng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thẩm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định,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không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tổ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45">
                <a:latin typeface="Times New Roman"/>
                <a:cs typeface="Times New Roman"/>
              </a:rPr>
              <a:t>chức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kiểm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35">
                <a:latin typeface="Times New Roman"/>
                <a:cs typeface="Times New Roman"/>
              </a:rPr>
              <a:t>tra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thực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35">
                <a:latin typeface="Times New Roman"/>
                <a:cs typeface="Times New Roman"/>
              </a:rPr>
              <a:t>tế.</a:t>
            </a:r>
            <a:endParaRPr sz="2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89500"/>
              </a:lnSpc>
              <a:spcBef>
                <a:spcPts val="635"/>
              </a:spcBef>
              <a:buChar char="-"/>
              <a:tabLst>
                <a:tab pos="179705" algn="l"/>
              </a:tabLst>
            </a:pPr>
            <a:r>
              <a:rPr dirty="0" sz="2200" spc="-60">
                <a:latin typeface="Times New Roman"/>
                <a:cs typeface="Times New Roman"/>
              </a:rPr>
              <a:t>Trường </a:t>
            </a:r>
            <a:r>
              <a:rPr dirty="0" sz="2200" spc="-35">
                <a:latin typeface="Times New Roman"/>
                <a:cs typeface="Times New Roman"/>
              </a:rPr>
              <a:t>hợp </a:t>
            </a:r>
            <a:r>
              <a:rPr dirty="0" sz="2200" spc="-25">
                <a:latin typeface="Times New Roman"/>
                <a:cs typeface="Times New Roman"/>
              </a:rPr>
              <a:t>dự </a:t>
            </a:r>
            <a:r>
              <a:rPr dirty="0" sz="2200" spc="-30">
                <a:latin typeface="Times New Roman"/>
                <a:cs typeface="Times New Roman"/>
              </a:rPr>
              <a:t>án </a:t>
            </a:r>
            <a:r>
              <a:rPr dirty="0" sz="2200" spc="-35">
                <a:latin typeface="Times New Roman"/>
                <a:cs typeface="Times New Roman"/>
              </a:rPr>
              <a:t>đầu </a:t>
            </a:r>
            <a:r>
              <a:rPr dirty="0" sz="2200" spc="-25">
                <a:latin typeface="Times New Roman"/>
                <a:cs typeface="Times New Roman"/>
              </a:rPr>
              <a:t>tư đã </a:t>
            </a:r>
            <a:r>
              <a:rPr dirty="0" sz="2200" spc="-30">
                <a:latin typeface="Times New Roman"/>
                <a:cs typeface="Times New Roman"/>
              </a:rPr>
              <a:t>có </a:t>
            </a:r>
            <a:r>
              <a:rPr dirty="0" sz="2200" spc="-45">
                <a:latin typeface="Times New Roman"/>
                <a:cs typeface="Times New Roman"/>
              </a:rPr>
              <a:t>quyết </a:t>
            </a:r>
            <a:r>
              <a:rPr dirty="0" sz="2200" spc="-40">
                <a:latin typeface="Times New Roman"/>
                <a:cs typeface="Times New Roman"/>
              </a:rPr>
              <a:t>định </a:t>
            </a:r>
            <a:r>
              <a:rPr dirty="0" sz="2200" spc="-35">
                <a:latin typeface="Times New Roman"/>
                <a:cs typeface="Times New Roman"/>
              </a:rPr>
              <a:t>phê </a:t>
            </a:r>
            <a:r>
              <a:rPr dirty="0" sz="2200" spc="-45">
                <a:latin typeface="Times New Roman"/>
                <a:cs typeface="Times New Roman"/>
              </a:rPr>
              <a:t>duyệt </a:t>
            </a:r>
            <a:r>
              <a:rPr dirty="0" sz="2200" spc="-35">
                <a:latin typeface="Times New Roman"/>
                <a:cs typeface="Times New Roman"/>
              </a:rPr>
              <a:t>kết quả </a:t>
            </a:r>
            <a:r>
              <a:rPr dirty="0" sz="2200" spc="-40">
                <a:latin typeface="Times New Roman"/>
                <a:cs typeface="Times New Roman"/>
              </a:rPr>
              <a:t>thẩm định </a:t>
            </a:r>
            <a:r>
              <a:rPr dirty="0" sz="2200" spc="-35">
                <a:latin typeface="Times New Roman"/>
                <a:cs typeface="Times New Roman"/>
              </a:rPr>
              <a:t>báo </a:t>
            </a:r>
            <a:r>
              <a:rPr dirty="0" sz="2200" spc="-55">
                <a:latin typeface="Times New Roman"/>
                <a:cs typeface="Times New Roman"/>
              </a:rPr>
              <a:t>cáo 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đánh </a:t>
            </a:r>
            <a:r>
              <a:rPr dirty="0" sz="2200" spc="-35">
                <a:latin typeface="Times New Roman"/>
                <a:cs typeface="Times New Roman"/>
              </a:rPr>
              <a:t>giá tác </a:t>
            </a:r>
            <a:r>
              <a:rPr dirty="0" sz="2200" spc="-40">
                <a:latin typeface="Times New Roman"/>
                <a:cs typeface="Times New Roman"/>
              </a:rPr>
              <a:t>động </a:t>
            </a:r>
            <a:r>
              <a:rPr dirty="0" sz="2200" spc="-35">
                <a:latin typeface="Times New Roman"/>
                <a:cs typeface="Times New Roman"/>
              </a:rPr>
              <a:t>môi </a:t>
            </a:r>
            <a:r>
              <a:rPr dirty="0" sz="2200" spc="-45">
                <a:latin typeface="Times New Roman"/>
                <a:cs typeface="Times New Roman"/>
              </a:rPr>
              <a:t>trường </a:t>
            </a:r>
            <a:r>
              <a:rPr dirty="0" sz="2200" spc="-25">
                <a:latin typeface="Times New Roman"/>
                <a:cs typeface="Times New Roman"/>
              </a:rPr>
              <a:t>và </a:t>
            </a:r>
            <a:r>
              <a:rPr dirty="0" sz="2200" spc="-40">
                <a:latin typeface="Times New Roman"/>
                <a:cs typeface="Times New Roman"/>
              </a:rPr>
              <a:t>không thuộc </a:t>
            </a:r>
            <a:r>
              <a:rPr dirty="0" sz="2200" spc="-45">
                <a:latin typeface="Times New Roman"/>
                <a:cs typeface="Times New Roman"/>
              </a:rPr>
              <a:t>trường </a:t>
            </a:r>
            <a:r>
              <a:rPr dirty="0" sz="2200" spc="-35">
                <a:latin typeface="Times New Roman"/>
                <a:cs typeface="Times New Roman"/>
              </a:rPr>
              <a:t>hợp quy </a:t>
            </a:r>
            <a:r>
              <a:rPr dirty="0" sz="2200" spc="-40">
                <a:latin typeface="Times New Roman"/>
                <a:cs typeface="Times New Roman"/>
              </a:rPr>
              <a:t>định </a:t>
            </a:r>
            <a:r>
              <a:rPr dirty="0" sz="2200" spc="-35">
                <a:latin typeface="Times New Roman"/>
                <a:cs typeface="Times New Roman"/>
              </a:rPr>
              <a:t>tại </a:t>
            </a:r>
            <a:r>
              <a:rPr dirty="0" sz="2200" spc="-40">
                <a:latin typeface="Times New Roman"/>
                <a:cs typeface="Times New Roman"/>
              </a:rPr>
              <a:t>điểm </a:t>
            </a:r>
            <a:r>
              <a:rPr dirty="0" sz="2200">
                <a:latin typeface="Times New Roman"/>
                <a:cs typeface="Times New Roman"/>
              </a:rPr>
              <a:t>b 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45">
                <a:latin typeface="Times New Roman"/>
                <a:cs typeface="Times New Roman"/>
              </a:rPr>
              <a:t>khoản </a:t>
            </a:r>
            <a:r>
              <a:rPr dirty="0" sz="2200">
                <a:latin typeface="Times New Roman"/>
                <a:cs typeface="Times New Roman"/>
              </a:rPr>
              <a:t>4 </a:t>
            </a:r>
            <a:r>
              <a:rPr dirty="0" sz="2200" spc="-40">
                <a:latin typeface="Times New Roman"/>
                <a:cs typeface="Times New Roman"/>
              </a:rPr>
              <a:t>Điều </a:t>
            </a:r>
            <a:r>
              <a:rPr dirty="0" sz="2200" spc="-25">
                <a:latin typeface="Times New Roman"/>
                <a:cs typeface="Times New Roman"/>
              </a:rPr>
              <a:t>37 </a:t>
            </a:r>
            <a:r>
              <a:rPr dirty="0" sz="2200" spc="-40">
                <a:latin typeface="Times New Roman"/>
                <a:cs typeface="Times New Roman"/>
              </a:rPr>
              <a:t>Luật Bảo </a:t>
            </a:r>
            <a:r>
              <a:rPr dirty="0" sz="2200" spc="-25">
                <a:latin typeface="Times New Roman"/>
                <a:cs typeface="Times New Roman"/>
              </a:rPr>
              <a:t>vệ </a:t>
            </a:r>
            <a:r>
              <a:rPr dirty="0" sz="2200" spc="-35">
                <a:latin typeface="Times New Roman"/>
                <a:cs typeface="Times New Roman"/>
              </a:rPr>
              <a:t>môi </a:t>
            </a:r>
            <a:r>
              <a:rPr dirty="0" sz="2200" spc="-45">
                <a:latin typeface="Times New Roman"/>
                <a:cs typeface="Times New Roman"/>
              </a:rPr>
              <a:t>trường (thay </a:t>
            </a:r>
            <a:r>
              <a:rPr dirty="0" sz="2200" spc="-35">
                <a:latin typeface="Times New Roman"/>
                <a:cs typeface="Times New Roman"/>
              </a:rPr>
              <a:t>đổi </a:t>
            </a:r>
            <a:r>
              <a:rPr dirty="0" sz="2200" spc="-40">
                <a:latin typeface="Times New Roman"/>
                <a:cs typeface="Times New Roman"/>
              </a:rPr>
              <a:t>công nghệ sản </a:t>
            </a:r>
            <a:r>
              <a:rPr dirty="0" sz="2200" spc="-45">
                <a:latin typeface="Times New Roman"/>
                <a:cs typeface="Times New Roman"/>
              </a:rPr>
              <a:t>xuất, </a:t>
            </a:r>
            <a:r>
              <a:rPr dirty="0" sz="2200" spc="-40">
                <a:latin typeface="Times New Roman"/>
                <a:cs typeface="Times New Roman"/>
              </a:rPr>
              <a:t>công </a:t>
            </a:r>
            <a:r>
              <a:rPr dirty="0" sz="2200" spc="-50">
                <a:latin typeface="Times New Roman"/>
                <a:cs typeface="Times New Roman"/>
              </a:rPr>
              <a:t>nghệ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xử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lý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chất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 spc="-45">
                <a:latin typeface="Times New Roman"/>
                <a:cs typeface="Times New Roman"/>
              </a:rPr>
              <a:t>thải,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vị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-35">
                <a:latin typeface="Times New Roman"/>
                <a:cs typeface="Times New Roman"/>
              </a:rPr>
              <a:t>trí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xả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trực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tiếp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nước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thải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 spc="-35">
                <a:latin typeface="Times New Roman"/>
                <a:cs typeface="Times New Roman"/>
              </a:rPr>
              <a:t>sau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xử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lý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 spc="-35">
                <a:latin typeface="Times New Roman"/>
                <a:cs typeface="Times New Roman"/>
              </a:rPr>
              <a:t>vào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nguồn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nước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-45">
                <a:latin typeface="Times New Roman"/>
                <a:cs typeface="Times New Roman"/>
              </a:rPr>
              <a:t>nhưng</a:t>
            </a:r>
            <a:r>
              <a:rPr dirty="0" sz="2200" spc="-50">
                <a:latin typeface="Times New Roman"/>
                <a:cs typeface="Times New Roman"/>
              </a:rPr>
              <a:t> không </a:t>
            </a:r>
            <a:r>
              <a:rPr dirty="0" sz="2200" spc="-540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thuộc </a:t>
            </a:r>
            <a:r>
              <a:rPr dirty="0" sz="2200" spc="-45">
                <a:latin typeface="Times New Roman"/>
                <a:cs typeface="Times New Roman"/>
              </a:rPr>
              <a:t>trường </a:t>
            </a:r>
            <a:r>
              <a:rPr dirty="0" sz="2200" spc="-35">
                <a:latin typeface="Times New Roman"/>
                <a:cs typeface="Times New Roman"/>
              </a:rPr>
              <a:t>hợp lập báo </a:t>
            </a:r>
            <a:r>
              <a:rPr dirty="0" sz="2200" spc="-40">
                <a:latin typeface="Times New Roman"/>
                <a:cs typeface="Times New Roman"/>
              </a:rPr>
              <a:t>cáo </a:t>
            </a:r>
            <a:r>
              <a:rPr dirty="0" sz="2200" spc="-45">
                <a:latin typeface="Times New Roman"/>
                <a:cs typeface="Times New Roman"/>
              </a:rPr>
              <a:t>ĐTM), </a:t>
            </a:r>
            <a:r>
              <a:rPr dirty="0" sz="2200" spc="-25">
                <a:latin typeface="Times New Roman"/>
                <a:cs typeface="Times New Roman"/>
              </a:rPr>
              <a:t>dự </a:t>
            </a:r>
            <a:r>
              <a:rPr dirty="0" sz="2200" spc="-30">
                <a:latin typeface="Times New Roman"/>
                <a:cs typeface="Times New Roman"/>
              </a:rPr>
              <a:t>án </a:t>
            </a:r>
            <a:r>
              <a:rPr dirty="0" sz="2200" spc="-35">
                <a:latin typeface="Times New Roman"/>
                <a:cs typeface="Times New Roman"/>
              </a:rPr>
              <a:t>đầu </a:t>
            </a:r>
            <a:r>
              <a:rPr dirty="0" sz="2200" spc="-25">
                <a:latin typeface="Times New Roman"/>
                <a:cs typeface="Times New Roman"/>
              </a:rPr>
              <a:t>tư </a:t>
            </a:r>
            <a:r>
              <a:rPr dirty="0" sz="2200" spc="-30">
                <a:latin typeface="Times New Roman"/>
                <a:cs typeface="Times New Roman"/>
              </a:rPr>
              <a:t>có sử </a:t>
            </a:r>
            <a:r>
              <a:rPr dirty="0" sz="2200" spc="-40">
                <a:latin typeface="Times New Roman"/>
                <a:cs typeface="Times New Roman"/>
              </a:rPr>
              <a:t>dụng </a:t>
            </a:r>
            <a:r>
              <a:rPr dirty="0" sz="2200" spc="-35">
                <a:latin typeface="Times New Roman"/>
                <a:cs typeface="Times New Roman"/>
              </a:rPr>
              <a:t>phế </a:t>
            </a:r>
            <a:r>
              <a:rPr dirty="0" sz="2200" spc="-40">
                <a:latin typeface="Times New Roman"/>
                <a:cs typeface="Times New Roman"/>
              </a:rPr>
              <a:t>liệu nhập khẩu 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từ </a:t>
            </a:r>
            <a:r>
              <a:rPr dirty="0" sz="2200" spc="-40">
                <a:latin typeface="Times New Roman"/>
                <a:cs typeface="Times New Roman"/>
              </a:rPr>
              <a:t>nước </a:t>
            </a:r>
            <a:r>
              <a:rPr dirty="0" sz="2200" spc="-45">
                <a:latin typeface="Times New Roman"/>
                <a:cs typeface="Times New Roman"/>
              </a:rPr>
              <a:t>ngoài </a:t>
            </a:r>
            <a:r>
              <a:rPr dirty="0" sz="2200" spc="-35">
                <a:latin typeface="Times New Roman"/>
                <a:cs typeface="Times New Roman"/>
              </a:rPr>
              <a:t>làm </a:t>
            </a:r>
            <a:r>
              <a:rPr dirty="0" sz="2200" spc="-45">
                <a:latin typeface="Times New Roman"/>
                <a:cs typeface="Times New Roman"/>
              </a:rPr>
              <a:t>nguyên </a:t>
            </a:r>
            <a:r>
              <a:rPr dirty="0" sz="2200" spc="-40">
                <a:latin typeface="Times New Roman"/>
                <a:cs typeface="Times New Roman"/>
              </a:rPr>
              <a:t>liệu sản </a:t>
            </a:r>
            <a:r>
              <a:rPr dirty="0" sz="2200" spc="-45">
                <a:latin typeface="Times New Roman"/>
                <a:cs typeface="Times New Roman"/>
              </a:rPr>
              <a:t>xuất, </a:t>
            </a:r>
            <a:r>
              <a:rPr dirty="0" sz="2200" spc="-25">
                <a:latin typeface="Times New Roman"/>
                <a:cs typeface="Times New Roman"/>
              </a:rPr>
              <a:t>dự </a:t>
            </a:r>
            <a:r>
              <a:rPr dirty="0" sz="2200" spc="-30">
                <a:latin typeface="Times New Roman"/>
                <a:cs typeface="Times New Roman"/>
              </a:rPr>
              <a:t>án </a:t>
            </a:r>
            <a:r>
              <a:rPr dirty="0" sz="2200" spc="-35">
                <a:latin typeface="Times New Roman"/>
                <a:cs typeface="Times New Roman"/>
              </a:rPr>
              <a:t>đầu </a:t>
            </a:r>
            <a:r>
              <a:rPr dirty="0" sz="2200" spc="-25">
                <a:latin typeface="Times New Roman"/>
                <a:cs typeface="Times New Roman"/>
              </a:rPr>
              <a:t>tư </a:t>
            </a:r>
            <a:r>
              <a:rPr dirty="0" sz="2200" spc="-40">
                <a:latin typeface="Times New Roman"/>
                <a:cs typeface="Times New Roman"/>
              </a:rPr>
              <a:t>thực hiện dịch </a:t>
            </a:r>
            <a:r>
              <a:rPr dirty="0" sz="2200" spc="-25">
                <a:latin typeface="Times New Roman"/>
                <a:cs typeface="Times New Roman"/>
              </a:rPr>
              <a:t>vụ xử lý </a:t>
            </a:r>
            <a:r>
              <a:rPr dirty="0" sz="2200" spc="-55">
                <a:latin typeface="Times New Roman"/>
                <a:cs typeface="Times New Roman"/>
              </a:rPr>
              <a:t>chất </a:t>
            </a:r>
            <a:r>
              <a:rPr dirty="0" sz="2200" spc="-50">
                <a:latin typeface="Times New Roman"/>
                <a:cs typeface="Times New Roman"/>
              </a:rPr>
              <a:t> th</a:t>
            </a:r>
            <a:r>
              <a:rPr dirty="0" sz="2200" spc="-55">
                <a:latin typeface="Times New Roman"/>
                <a:cs typeface="Times New Roman"/>
              </a:rPr>
              <a:t>ả</a:t>
            </a:r>
            <a:r>
              <a:rPr dirty="0" sz="2200">
                <a:latin typeface="Times New Roman"/>
                <a:cs typeface="Times New Roman"/>
              </a:rPr>
              <a:t>i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ngu</a:t>
            </a:r>
            <a:r>
              <a:rPr dirty="0" sz="2200">
                <a:latin typeface="Times New Roman"/>
                <a:cs typeface="Times New Roman"/>
              </a:rPr>
              <a:t>y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h</a:t>
            </a:r>
            <a:r>
              <a:rPr dirty="0" sz="2200" spc="-55">
                <a:latin typeface="Times New Roman"/>
                <a:cs typeface="Times New Roman"/>
              </a:rPr>
              <a:t>ạ</a:t>
            </a:r>
            <a:r>
              <a:rPr dirty="0" sz="2200" spc="-50">
                <a:latin typeface="Times New Roman"/>
                <a:cs typeface="Times New Roman"/>
              </a:rPr>
              <a:t>i</a:t>
            </a:r>
            <a:r>
              <a:rPr dirty="0" sz="2200">
                <a:latin typeface="Times New Roman"/>
                <a:cs typeface="Times New Roman"/>
              </a:rPr>
              <a:t>: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th</a:t>
            </a:r>
            <a:r>
              <a:rPr dirty="0" sz="2200" spc="-55">
                <a:latin typeface="Times New Roman"/>
                <a:cs typeface="Times New Roman"/>
              </a:rPr>
              <a:t>à</a:t>
            </a:r>
            <a:r>
              <a:rPr dirty="0" sz="2200" spc="-50">
                <a:latin typeface="Times New Roman"/>
                <a:cs typeface="Times New Roman"/>
              </a:rPr>
              <a:t>n</a:t>
            </a:r>
            <a:r>
              <a:rPr dirty="0" sz="2200">
                <a:latin typeface="Times New Roman"/>
                <a:cs typeface="Times New Roman"/>
              </a:rPr>
              <a:t>h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l</a:t>
            </a:r>
            <a:r>
              <a:rPr dirty="0" sz="2200" spc="-55">
                <a:latin typeface="Times New Roman"/>
                <a:cs typeface="Times New Roman"/>
              </a:rPr>
              <a:t>ậ</a:t>
            </a:r>
            <a:r>
              <a:rPr dirty="0" sz="2200">
                <a:latin typeface="Times New Roman"/>
                <a:cs typeface="Times New Roman"/>
              </a:rPr>
              <a:t>p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t</a:t>
            </a:r>
            <a:r>
              <a:rPr dirty="0" sz="2200">
                <a:latin typeface="Times New Roman"/>
                <a:cs typeface="Times New Roman"/>
              </a:rPr>
              <a:t>ổ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th</a:t>
            </a:r>
            <a:r>
              <a:rPr dirty="0" sz="2200" spc="-55">
                <a:latin typeface="Times New Roman"/>
                <a:cs typeface="Times New Roman"/>
              </a:rPr>
              <a:t>ẩ</a:t>
            </a:r>
            <a:r>
              <a:rPr dirty="0" sz="2200">
                <a:latin typeface="Times New Roman"/>
                <a:cs typeface="Times New Roman"/>
              </a:rPr>
              <a:t>m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định</a:t>
            </a:r>
            <a:r>
              <a:rPr dirty="0" sz="2200">
                <a:latin typeface="Times New Roman"/>
                <a:cs typeface="Times New Roman"/>
              </a:rPr>
              <a:t>,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khôn</a:t>
            </a:r>
            <a:r>
              <a:rPr dirty="0" sz="2200">
                <a:latin typeface="Times New Roman"/>
                <a:cs typeface="Times New Roman"/>
              </a:rPr>
              <a:t>g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t</a:t>
            </a:r>
            <a:r>
              <a:rPr dirty="0" sz="2200">
                <a:latin typeface="Times New Roman"/>
                <a:cs typeface="Times New Roman"/>
              </a:rPr>
              <a:t>ổ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5">
                <a:latin typeface="Times New Roman"/>
                <a:cs typeface="Times New Roman"/>
              </a:rPr>
              <a:t>c</a:t>
            </a:r>
            <a:r>
              <a:rPr dirty="0" sz="2200" spc="-50">
                <a:latin typeface="Times New Roman"/>
                <a:cs typeface="Times New Roman"/>
              </a:rPr>
              <a:t>h</a:t>
            </a:r>
            <a:r>
              <a:rPr dirty="0" sz="2200" spc="-60">
                <a:latin typeface="Times New Roman"/>
                <a:cs typeface="Times New Roman"/>
              </a:rPr>
              <a:t>ứ</a:t>
            </a:r>
            <a:r>
              <a:rPr dirty="0" sz="2200">
                <a:latin typeface="Times New Roman"/>
                <a:cs typeface="Times New Roman"/>
              </a:rPr>
              <a:t>c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ki</a:t>
            </a:r>
            <a:r>
              <a:rPr dirty="0" sz="2200" spc="-55">
                <a:latin typeface="Times New Roman"/>
                <a:cs typeface="Times New Roman"/>
              </a:rPr>
              <a:t>ể</a:t>
            </a:r>
            <a:r>
              <a:rPr dirty="0" sz="2200">
                <a:latin typeface="Times New Roman"/>
                <a:cs typeface="Times New Roman"/>
              </a:rPr>
              <a:t>m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t</a:t>
            </a:r>
            <a:r>
              <a:rPr dirty="0" sz="2200" spc="-45">
                <a:latin typeface="Times New Roman"/>
                <a:cs typeface="Times New Roman"/>
              </a:rPr>
              <a:t>r</a:t>
            </a:r>
            <a:r>
              <a:rPr dirty="0" sz="2200">
                <a:latin typeface="Times New Roman"/>
                <a:cs typeface="Times New Roman"/>
              </a:rPr>
              <a:t>a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th</a:t>
            </a:r>
            <a:r>
              <a:rPr dirty="0" sz="2200" spc="-60">
                <a:latin typeface="Times New Roman"/>
                <a:cs typeface="Times New Roman"/>
              </a:rPr>
              <a:t>ự</a:t>
            </a:r>
            <a:r>
              <a:rPr dirty="0" sz="2200">
                <a:latin typeface="Times New Roman"/>
                <a:cs typeface="Times New Roman"/>
              </a:rPr>
              <a:t>c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t</a:t>
            </a:r>
            <a:r>
              <a:rPr dirty="0" sz="2200" spc="-55">
                <a:latin typeface="Times New Roman"/>
                <a:cs typeface="Times New Roman"/>
              </a:rPr>
              <a:t>ế</a:t>
            </a:r>
            <a:r>
              <a:rPr dirty="0" sz="2200"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963977" y="6421628"/>
            <a:ext cx="1809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898989"/>
                </a:solidFill>
                <a:latin typeface="Calibri"/>
                <a:cs typeface="Calibri"/>
              </a:rPr>
              <a:t>11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1066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54237" y="774700"/>
            <a:ext cx="5692775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I.</a:t>
            </a:r>
            <a:r>
              <a:rPr dirty="0" spc="-10"/>
              <a:t> </a:t>
            </a:r>
            <a:r>
              <a:rPr dirty="0" spc="-5"/>
              <a:t>QUY</a:t>
            </a:r>
            <a:r>
              <a:rPr dirty="0" spc="-90"/>
              <a:t> </a:t>
            </a:r>
            <a:r>
              <a:rPr dirty="0" spc="-5"/>
              <a:t>ĐỊNH</a:t>
            </a:r>
            <a:r>
              <a:rPr dirty="0" spc="-45"/>
              <a:t> </a:t>
            </a:r>
            <a:r>
              <a:rPr dirty="0" spc="-5"/>
              <a:t>VỀ</a:t>
            </a:r>
            <a:r>
              <a:rPr dirty="0" spc="-15"/>
              <a:t> </a:t>
            </a:r>
            <a:r>
              <a:rPr dirty="0" spc="-5"/>
              <a:t>GIẤY</a:t>
            </a:r>
            <a:r>
              <a:rPr dirty="0" spc="-85"/>
              <a:t> </a:t>
            </a:r>
            <a:r>
              <a:rPr dirty="0" spc="-5"/>
              <a:t>PHÉP</a:t>
            </a:r>
            <a:r>
              <a:rPr dirty="0" spc="-125"/>
              <a:t> </a:t>
            </a:r>
            <a:r>
              <a:rPr dirty="0" spc="-5"/>
              <a:t>MÔI</a:t>
            </a:r>
            <a:r>
              <a:rPr dirty="0" spc="-55"/>
              <a:t> </a:t>
            </a:r>
            <a:r>
              <a:rPr dirty="0" spc="-5"/>
              <a:t>TRƯỜNG</a:t>
            </a:r>
          </a:p>
        </p:txBody>
      </p:sp>
      <p:sp>
        <p:nvSpPr>
          <p:cNvPr id="3" name="object 3"/>
          <p:cNvSpPr/>
          <p:nvPr/>
        </p:nvSpPr>
        <p:spPr>
          <a:xfrm>
            <a:off x="464457" y="1093693"/>
            <a:ext cx="9144000" cy="5704205"/>
          </a:xfrm>
          <a:custGeom>
            <a:avLst/>
            <a:gdLst/>
            <a:ahLst/>
            <a:cxnLst/>
            <a:rect l="l" t="t" r="r" b="b"/>
            <a:pathLst>
              <a:path w="9144000" h="5704205">
                <a:moveTo>
                  <a:pt x="9144001" y="0"/>
                </a:moveTo>
                <a:lnTo>
                  <a:pt x="0" y="0"/>
                </a:lnTo>
                <a:lnTo>
                  <a:pt x="0" y="5703616"/>
                </a:lnTo>
                <a:lnTo>
                  <a:pt x="9144001" y="5703616"/>
                </a:lnTo>
                <a:lnTo>
                  <a:pt x="9144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43197" y="1055115"/>
            <a:ext cx="8882380" cy="5448300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2519680">
              <a:lnSpc>
                <a:spcPct val="100000"/>
              </a:lnSpc>
              <a:spcBef>
                <a:spcPts val="365"/>
              </a:spcBef>
            </a:pPr>
            <a:r>
              <a:rPr dirty="0" sz="2200" b="1">
                <a:latin typeface="Times New Roman"/>
                <a:cs typeface="Times New Roman"/>
              </a:rPr>
              <a:t>6.</a:t>
            </a:r>
            <a:r>
              <a:rPr dirty="0" sz="2200" spc="-5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Tổ</a:t>
            </a:r>
            <a:r>
              <a:rPr dirty="0" sz="2200" spc="-1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chức</a:t>
            </a:r>
            <a:r>
              <a:rPr dirty="0" sz="2200" spc="-15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thẩm</a:t>
            </a:r>
            <a:r>
              <a:rPr dirty="0" sz="2200" spc="-5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định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cấp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GPMT</a:t>
            </a:r>
            <a:endParaRPr sz="2200">
              <a:latin typeface="Times New Roman"/>
              <a:cs typeface="Times New Roman"/>
            </a:endParaRPr>
          </a:p>
          <a:p>
            <a:pPr marL="12700" marR="213995">
              <a:lnSpc>
                <a:spcPts val="2400"/>
              </a:lnSpc>
              <a:spcBef>
                <a:spcPts val="540"/>
              </a:spcBef>
              <a:buChar char="-"/>
              <a:tabLst>
                <a:tab pos="171450" algn="l"/>
              </a:tabLst>
            </a:pPr>
            <a:r>
              <a:rPr dirty="0" sz="2200" spc="-20">
                <a:latin typeface="Times New Roman"/>
                <a:cs typeface="Times New Roman"/>
              </a:rPr>
              <a:t>Trường</a:t>
            </a:r>
            <a:r>
              <a:rPr dirty="0" sz="2200" spc="-5">
                <a:latin typeface="Times New Roman"/>
                <a:cs typeface="Times New Roman"/>
              </a:rPr>
              <a:t> hợp</a:t>
            </a:r>
            <a:r>
              <a:rPr dirty="0" sz="2200">
                <a:latin typeface="Times New Roman"/>
                <a:cs typeface="Times New Roman"/>
              </a:rPr>
              <a:t> dự </a:t>
            </a:r>
            <a:r>
              <a:rPr dirty="0" sz="2200" spc="-5">
                <a:latin typeface="Times New Roman"/>
                <a:cs typeface="Times New Roman"/>
              </a:rPr>
              <a:t>án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đầu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tư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không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thuộc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đối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tượng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phải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thực hiện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đánh</a:t>
            </a:r>
            <a:r>
              <a:rPr dirty="0" sz="2200">
                <a:latin typeface="Times New Roman"/>
                <a:cs typeface="Times New Roman"/>
              </a:rPr>
              <a:t> giá</a:t>
            </a:r>
            <a:r>
              <a:rPr dirty="0" sz="2200" spc="-5">
                <a:latin typeface="Times New Roman"/>
                <a:cs typeface="Times New Roman"/>
              </a:rPr>
              <a:t> tác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động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môi </a:t>
            </a:r>
            <a:r>
              <a:rPr dirty="0" sz="2200" spc="-5">
                <a:latin typeface="Times New Roman"/>
                <a:cs typeface="Times New Roman"/>
              </a:rPr>
              <a:t>trường:</a:t>
            </a:r>
            <a:endParaRPr sz="2200">
              <a:latin typeface="Times New Roman"/>
              <a:cs typeface="Times New Roman"/>
            </a:endParaRPr>
          </a:p>
          <a:p>
            <a:pPr marL="12700" marR="5080">
              <a:lnSpc>
                <a:spcPct val="89100"/>
              </a:lnSpc>
              <a:spcBef>
                <a:spcPts val="610"/>
              </a:spcBef>
            </a:pPr>
            <a:r>
              <a:rPr dirty="0" sz="2200">
                <a:latin typeface="Times New Roman"/>
                <a:cs typeface="Times New Roman"/>
              </a:rPr>
              <a:t>+ Thành </a:t>
            </a:r>
            <a:r>
              <a:rPr dirty="0" sz="2200" spc="-5">
                <a:latin typeface="Times New Roman"/>
                <a:cs typeface="Times New Roman"/>
              </a:rPr>
              <a:t>lập </a:t>
            </a:r>
            <a:r>
              <a:rPr dirty="0" sz="2200">
                <a:latin typeface="Times New Roman"/>
                <a:cs typeface="Times New Roman"/>
              </a:rPr>
              <a:t>hội đồng </a:t>
            </a:r>
            <a:r>
              <a:rPr dirty="0" sz="2200" spc="-5">
                <a:latin typeface="Times New Roman"/>
                <a:cs typeface="Times New Roman"/>
              </a:rPr>
              <a:t>thẩm </a:t>
            </a:r>
            <a:r>
              <a:rPr dirty="0" sz="2200">
                <a:latin typeface="Times New Roman"/>
                <a:cs typeface="Times New Roman"/>
              </a:rPr>
              <a:t>định đối </a:t>
            </a:r>
            <a:r>
              <a:rPr dirty="0" sz="2200" spc="-5">
                <a:latin typeface="Times New Roman"/>
                <a:cs typeface="Times New Roman"/>
              </a:rPr>
              <a:t>với trường hợp </a:t>
            </a:r>
            <a:r>
              <a:rPr dirty="0" sz="2200">
                <a:latin typeface="Times New Roman"/>
                <a:cs typeface="Times New Roman"/>
              </a:rPr>
              <a:t>thuộc </a:t>
            </a:r>
            <a:r>
              <a:rPr dirty="0" sz="2200" spc="-5">
                <a:latin typeface="Times New Roman"/>
                <a:cs typeface="Times New Roman"/>
              </a:rPr>
              <a:t>thẩm quyền cấp giấy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phép</a:t>
            </a:r>
            <a:r>
              <a:rPr dirty="0" sz="2200">
                <a:latin typeface="Times New Roman"/>
                <a:cs typeface="Times New Roman"/>
              </a:rPr>
              <a:t> môi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trường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của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Bộ</a:t>
            </a:r>
            <a:r>
              <a:rPr dirty="0" sz="2200" spc="-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Tài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nguyên</a:t>
            </a:r>
            <a:r>
              <a:rPr dirty="0" sz="2200">
                <a:latin typeface="Times New Roman"/>
                <a:cs typeface="Times New Roman"/>
              </a:rPr>
              <a:t> và </a:t>
            </a:r>
            <a:r>
              <a:rPr dirty="0" sz="2200" spc="-5">
                <a:latin typeface="Times New Roman"/>
                <a:cs typeface="Times New Roman"/>
              </a:rPr>
              <a:t>Môi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trường,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Bộ Công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an,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Bộ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Quốc </a:t>
            </a:r>
            <a:r>
              <a:rPr dirty="0" sz="2200">
                <a:latin typeface="Times New Roman"/>
                <a:cs typeface="Times New Roman"/>
              </a:rPr>
              <a:t> phòng,</a:t>
            </a:r>
            <a:r>
              <a:rPr dirty="0" sz="2200" spc="-5">
                <a:latin typeface="Times New Roman"/>
                <a:cs typeface="Times New Roman"/>
              </a:rPr>
              <a:t> Ủy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ban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nhân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dân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cấp </a:t>
            </a:r>
            <a:r>
              <a:rPr dirty="0" sz="2200">
                <a:latin typeface="Times New Roman"/>
                <a:cs typeface="Times New Roman"/>
              </a:rPr>
              <a:t>tỉnh;</a:t>
            </a:r>
            <a:endParaRPr sz="2200">
              <a:latin typeface="Times New Roman"/>
              <a:cs typeface="Times New Roman"/>
            </a:endParaRPr>
          </a:p>
          <a:p>
            <a:pPr marL="12700" marR="160020">
              <a:lnSpc>
                <a:spcPts val="2400"/>
              </a:lnSpc>
              <a:spcBef>
                <a:spcPts val="640"/>
              </a:spcBef>
            </a:pPr>
            <a:r>
              <a:rPr dirty="0" sz="2200">
                <a:latin typeface="Times New Roman"/>
                <a:cs typeface="Times New Roman"/>
              </a:rPr>
              <a:t>+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Thành </a:t>
            </a:r>
            <a:r>
              <a:rPr dirty="0" sz="2200" spc="-5">
                <a:latin typeface="Times New Roman"/>
                <a:cs typeface="Times New Roman"/>
              </a:rPr>
              <a:t>lập</a:t>
            </a:r>
            <a:r>
              <a:rPr dirty="0" sz="2200">
                <a:latin typeface="Times New Roman"/>
                <a:cs typeface="Times New Roman"/>
              </a:rPr>
              <a:t> tổ </a:t>
            </a:r>
            <a:r>
              <a:rPr dirty="0" sz="2200" spc="-5">
                <a:latin typeface="Times New Roman"/>
                <a:cs typeface="Times New Roman"/>
              </a:rPr>
              <a:t>thẩm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định đối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với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trường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hợp</a:t>
            </a:r>
            <a:r>
              <a:rPr dirty="0" sz="2200">
                <a:latin typeface="Times New Roman"/>
                <a:cs typeface="Times New Roman"/>
              </a:rPr>
              <a:t> thuộc </a:t>
            </a:r>
            <a:r>
              <a:rPr dirty="0" sz="2200" spc="-5">
                <a:latin typeface="Times New Roman"/>
                <a:cs typeface="Times New Roman"/>
              </a:rPr>
              <a:t>thẩm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quyền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cấp giấy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phép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môi </a:t>
            </a:r>
            <a:r>
              <a:rPr dirty="0" sz="2200" spc="-5">
                <a:latin typeface="Times New Roman"/>
                <a:cs typeface="Times New Roman"/>
              </a:rPr>
              <a:t>trường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của Ủy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ban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nhân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dân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cấp huyện.</a:t>
            </a:r>
            <a:endParaRPr sz="2200">
              <a:latin typeface="Times New Roman"/>
              <a:cs typeface="Times New Roman"/>
            </a:endParaRPr>
          </a:p>
          <a:p>
            <a:pPr marL="12700" marR="263525">
              <a:lnSpc>
                <a:spcPts val="2280"/>
              </a:lnSpc>
              <a:spcBef>
                <a:spcPts val="695"/>
              </a:spcBef>
            </a:pPr>
            <a:r>
              <a:rPr dirty="0" sz="2200" spc="-5">
                <a:latin typeface="Times New Roman"/>
                <a:cs typeface="Times New Roman"/>
              </a:rPr>
              <a:t>Hội</a:t>
            </a:r>
            <a:r>
              <a:rPr dirty="0" sz="2200">
                <a:latin typeface="Times New Roman"/>
                <a:cs typeface="Times New Roman"/>
              </a:rPr>
              <a:t> đồng </a:t>
            </a:r>
            <a:r>
              <a:rPr dirty="0" sz="2200" spc="-5">
                <a:latin typeface="Times New Roman"/>
                <a:cs typeface="Times New Roman"/>
              </a:rPr>
              <a:t>thẩm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định, tổ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thẩm</a:t>
            </a:r>
            <a:r>
              <a:rPr dirty="0" sz="2200">
                <a:latin typeface="Times New Roman"/>
                <a:cs typeface="Times New Roman"/>
              </a:rPr>
              <a:t> định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có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trách nhiệm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tổ </a:t>
            </a:r>
            <a:r>
              <a:rPr dirty="0" sz="2200" spc="-5">
                <a:latin typeface="Times New Roman"/>
                <a:cs typeface="Times New Roman"/>
              </a:rPr>
              <a:t>chức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khảo</a:t>
            </a:r>
            <a:r>
              <a:rPr dirty="0" sz="2200">
                <a:latin typeface="Times New Roman"/>
                <a:cs typeface="Times New Roman"/>
              </a:rPr>
              <a:t> sát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thực </a:t>
            </a:r>
            <a:r>
              <a:rPr dirty="0" sz="2200">
                <a:latin typeface="Times New Roman"/>
                <a:cs typeface="Times New Roman"/>
              </a:rPr>
              <a:t>tế</a:t>
            </a:r>
            <a:r>
              <a:rPr dirty="0" sz="2200" spc="-5">
                <a:latin typeface="Times New Roman"/>
                <a:cs typeface="Times New Roman"/>
              </a:rPr>
              <a:t> tại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khu</a:t>
            </a:r>
            <a:r>
              <a:rPr dirty="0" sz="2200" spc="-5">
                <a:latin typeface="Times New Roman"/>
                <a:cs typeface="Times New Roman"/>
              </a:rPr>
              <a:t> vực </a:t>
            </a:r>
            <a:r>
              <a:rPr dirty="0" sz="2200">
                <a:latin typeface="Times New Roman"/>
                <a:cs typeface="Times New Roman"/>
              </a:rPr>
              <a:t>dự</a:t>
            </a:r>
            <a:r>
              <a:rPr dirty="0" sz="2200" spc="-5">
                <a:latin typeface="Times New Roman"/>
                <a:cs typeface="Times New Roman"/>
              </a:rPr>
              <a:t> kiến</a:t>
            </a:r>
            <a:r>
              <a:rPr dirty="0" sz="2200">
                <a:latin typeface="Times New Roman"/>
                <a:cs typeface="Times New Roman"/>
              </a:rPr>
              <a:t> triển</a:t>
            </a:r>
            <a:r>
              <a:rPr dirty="0" sz="2200" spc="-5">
                <a:latin typeface="Times New Roman"/>
                <a:cs typeface="Times New Roman"/>
              </a:rPr>
              <a:t> khai</a:t>
            </a:r>
            <a:r>
              <a:rPr dirty="0" sz="2200">
                <a:latin typeface="Times New Roman"/>
                <a:cs typeface="Times New Roman"/>
              </a:rPr>
              <a:t> dự</a:t>
            </a:r>
            <a:r>
              <a:rPr dirty="0" sz="2200" spc="-5">
                <a:latin typeface="Times New Roman"/>
                <a:cs typeface="Times New Roman"/>
              </a:rPr>
              <a:t> án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đầu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tư.</a:t>
            </a:r>
            <a:endParaRPr sz="2200">
              <a:latin typeface="Times New Roman"/>
              <a:cs typeface="Times New Roman"/>
            </a:endParaRPr>
          </a:p>
          <a:p>
            <a:pPr marL="12700" marR="492125">
              <a:lnSpc>
                <a:spcPts val="2400"/>
              </a:lnSpc>
              <a:spcBef>
                <a:spcPts val="625"/>
              </a:spcBef>
              <a:buChar char="-"/>
              <a:tabLst>
                <a:tab pos="171450" algn="l"/>
              </a:tabLst>
            </a:pPr>
            <a:r>
              <a:rPr dirty="0" sz="2200" spc="-20">
                <a:latin typeface="Times New Roman"/>
                <a:cs typeface="Times New Roman"/>
              </a:rPr>
              <a:t>Trường</a:t>
            </a:r>
            <a:r>
              <a:rPr dirty="0" sz="2200" spc="-5">
                <a:latin typeface="Times New Roman"/>
                <a:cs typeface="Times New Roman"/>
              </a:rPr>
              <a:t> hợp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cơ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sở,</a:t>
            </a:r>
            <a:r>
              <a:rPr dirty="0" sz="2200">
                <a:latin typeface="Times New Roman"/>
                <a:cs typeface="Times New Roman"/>
              </a:rPr>
              <a:t> khu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sản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xuất,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kinh </a:t>
            </a:r>
            <a:r>
              <a:rPr dirty="0" sz="2200" spc="-5">
                <a:latin typeface="Times New Roman"/>
                <a:cs typeface="Times New Roman"/>
              </a:rPr>
              <a:t>doanh,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dịch</a:t>
            </a:r>
            <a:r>
              <a:rPr dirty="0" sz="2200">
                <a:latin typeface="Times New Roman"/>
                <a:cs typeface="Times New Roman"/>
              </a:rPr>
              <a:t> vụ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tập </a:t>
            </a:r>
            <a:r>
              <a:rPr dirty="0" sz="2200">
                <a:latin typeface="Times New Roman"/>
                <a:cs typeface="Times New Roman"/>
              </a:rPr>
              <a:t>trung,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cụm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công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nghiệp đang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hoạt</a:t>
            </a:r>
            <a:r>
              <a:rPr dirty="0" sz="2200">
                <a:latin typeface="Times New Roman"/>
                <a:cs typeface="Times New Roman"/>
              </a:rPr>
              <a:t> động:</a:t>
            </a:r>
            <a:endParaRPr sz="2200">
              <a:latin typeface="Times New Roman"/>
              <a:cs typeface="Times New Roman"/>
            </a:endParaRPr>
          </a:p>
          <a:p>
            <a:pPr marL="12700" marR="36195">
              <a:lnSpc>
                <a:spcPct val="89100"/>
              </a:lnSpc>
              <a:spcBef>
                <a:spcPts val="605"/>
              </a:spcBef>
            </a:pPr>
            <a:r>
              <a:rPr dirty="0" sz="2200">
                <a:latin typeface="Times New Roman"/>
                <a:cs typeface="Times New Roman"/>
              </a:rPr>
              <a:t>+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Thành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lập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đoàn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kiểm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tra đối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với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trường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hợp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thuộc</a:t>
            </a:r>
            <a:r>
              <a:rPr dirty="0" sz="2200" spc="-5">
                <a:latin typeface="Times New Roman"/>
                <a:cs typeface="Times New Roman"/>
              </a:rPr>
              <a:t> thẩm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quyền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cấp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giấy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phép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môi </a:t>
            </a:r>
            <a:r>
              <a:rPr dirty="0" sz="2200" spc="-5">
                <a:latin typeface="Times New Roman"/>
                <a:cs typeface="Times New Roman"/>
              </a:rPr>
              <a:t>trường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của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Bộ</a:t>
            </a:r>
            <a:r>
              <a:rPr dirty="0" sz="2200" spc="-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Tài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nguyên</a:t>
            </a:r>
            <a:r>
              <a:rPr dirty="0" sz="2200">
                <a:latin typeface="Times New Roman"/>
                <a:cs typeface="Times New Roman"/>
              </a:rPr>
              <a:t> và Môi </a:t>
            </a:r>
            <a:r>
              <a:rPr dirty="0" sz="2200" spc="-5">
                <a:latin typeface="Times New Roman"/>
                <a:cs typeface="Times New Roman"/>
              </a:rPr>
              <a:t>trường,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Bộ Công an,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Bộ Quốc</a:t>
            </a:r>
            <a:r>
              <a:rPr dirty="0" sz="2200">
                <a:latin typeface="Times New Roman"/>
                <a:cs typeface="Times New Roman"/>
              </a:rPr>
              <a:t> phòng, 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Ủy ban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nhân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dân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cấp </a:t>
            </a:r>
            <a:r>
              <a:rPr dirty="0" sz="2200">
                <a:latin typeface="Times New Roman"/>
                <a:cs typeface="Times New Roman"/>
              </a:rPr>
              <a:t>tỉnh;</a:t>
            </a: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2200">
                <a:latin typeface="Times New Roman"/>
                <a:cs typeface="Times New Roman"/>
              </a:rPr>
              <a:t>+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Tổ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chức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kiểm</a:t>
            </a:r>
            <a:r>
              <a:rPr dirty="0" sz="2200">
                <a:latin typeface="Times New Roman"/>
                <a:cs typeface="Times New Roman"/>
              </a:rPr>
              <a:t> tra </a:t>
            </a:r>
            <a:r>
              <a:rPr dirty="0" sz="2200" spc="-5">
                <a:latin typeface="Times New Roman"/>
                <a:cs typeface="Times New Roman"/>
              </a:rPr>
              <a:t>thực</a:t>
            </a:r>
            <a:r>
              <a:rPr dirty="0" sz="2200">
                <a:latin typeface="Times New Roman"/>
                <a:cs typeface="Times New Roman"/>
              </a:rPr>
              <a:t> tế đối </a:t>
            </a:r>
            <a:r>
              <a:rPr dirty="0" sz="2200" spc="-5">
                <a:latin typeface="Times New Roman"/>
                <a:cs typeface="Times New Roman"/>
              </a:rPr>
              <a:t>với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trường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hợp</a:t>
            </a:r>
            <a:r>
              <a:rPr dirty="0" sz="2200">
                <a:latin typeface="Times New Roman"/>
                <a:cs typeface="Times New Roman"/>
              </a:rPr>
              <a:t> thuộc </a:t>
            </a:r>
            <a:r>
              <a:rPr dirty="0" sz="2200" spc="-5">
                <a:latin typeface="Times New Roman"/>
                <a:cs typeface="Times New Roman"/>
              </a:rPr>
              <a:t>thẩm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quyền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cấp giấy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phép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3197" y="6447028"/>
            <a:ext cx="4986655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>
                <a:latin typeface="Times New Roman"/>
                <a:cs typeface="Times New Roman"/>
              </a:rPr>
              <a:t>môi </a:t>
            </a:r>
            <a:r>
              <a:rPr dirty="0" sz="2200" spc="-5">
                <a:latin typeface="Times New Roman"/>
                <a:cs typeface="Times New Roman"/>
              </a:rPr>
              <a:t>trường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của Ủy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ban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nhân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dân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cấp huyện.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63977" y="6421628"/>
            <a:ext cx="1809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898989"/>
                </a:solidFill>
                <a:latin typeface="Calibri"/>
                <a:cs typeface="Calibri"/>
              </a:rPr>
              <a:t>12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1066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5209" y="1847596"/>
            <a:ext cx="5692775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I.</a:t>
            </a:r>
            <a:r>
              <a:rPr dirty="0" spc="-10"/>
              <a:t> </a:t>
            </a:r>
            <a:r>
              <a:rPr dirty="0" spc="-5"/>
              <a:t>QUY</a:t>
            </a:r>
            <a:r>
              <a:rPr dirty="0" spc="-90"/>
              <a:t> </a:t>
            </a:r>
            <a:r>
              <a:rPr dirty="0" spc="-5"/>
              <a:t>ĐỊNH</a:t>
            </a:r>
            <a:r>
              <a:rPr dirty="0" spc="-45"/>
              <a:t> </a:t>
            </a:r>
            <a:r>
              <a:rPr dirty="0" spc="-5"/>
              <a:t>VỀ</a:t>
            </a:r>
            <a:r>
              <a:rPr dirty="0" spc="-15"/>
              <a:t> </a:t>
            </a:r>
            <a:r>
              <a:rPr dirty="0" spc="-5"/>
              <a:t>GIẤY</a:t>
            </a:r>
            <a:r>
              <a:rPr dirty="0" spc="-85"/>
              <a:t> </a:t>
            </a:r>
            <a:r>
              <a:rPr dirty="0" spc="-5"/>
              <a:t>PHÉP</a:t>
            </a:r>
            <a:r>
              <a:rPr dirty="0" spc="-125"/>
              <a:t> </a:t>
            </a:r>
            <a:r>
              <a:rPr dirty="0" spc="-5"/>
              <a:t>MÔI</a:t>
            </a:r>
            <a:r>
              <a:rPr dirty="0" spc="-55"/>
              <a:t> </a:t>
            </a:r>
            <a:r>
              <a:rPr dirty="0" spc="-5"/>
              <a:t>TRƯỜNG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74113" y="2457195"/>
            <a:ext cx="7696834" cy="3939540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algn="r" marR="1265555">
              <a:lnSpc>
                <a:spcPct val="100000"/>
              </a:lnSpc>
              <a:spcBef>
                <a:spcPts val="365"/>
              </a:spcBef>
            </a:pPr>
            <a:r>
              <a:rPr dirty="0" sz="2200" b="1">
                <a:latin typeface="Times New Roman"/>
                <a:cs typeface="Times New Roman"/>
              </a:rPr>
              <a:t>7.</a:t>
            </a:r>
            <a:r>
              <a:rPr dirty="0" sz="2200" spc="-4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Vận </a:t>
            </a:r>
            <a:r>
              <a:rPr dirty="0" sz="2200" b="1">
                <a:latin typeface="Times New Roman"/>
                <a:cs typeface="Times New Roman"/>
              </a:rPr>
              <a:t>hành</a:t>
            </a:r>
            <a:r>
              <a:rPr dirty="0" sz="2200" spc="-5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thử </a:t>
            </a:r>
            <a:r>
              <a:rPr dirty="0" sz="2200" spc="-5" b="1">
                <a:latin typeface="Times New Roman"/>
                <a:cs typeface="Times New Roman"/>
              </a:rPr>
              <a:t>nghiệm sau </a:t>
            </a:r>
            <a:r>
              <a:rPr dirty="0" sz="2200" b="1">
                <a:latin typeface="Times New Roman"/>
                <a:cs typeface="Times New Roman"/>
              </a:rPr>
              <a:t>khi</a:t>
            </a:r>
            <a:r>
              <a:rPr dirty="0" sz="2200" spc="-5" b="1">
                <a:latin typeface="Times New Roman"/>
                <a:cs typeface="Times New Roman"/>
              </a:rPr>
              <a:t> cấp</a:t>
            </a:r>
            <a:r>
              <a:rPr dirty="0" sz="220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phép</a:t>
            </a:r>
            <a:endParaRPr sz="2200">
              <a:latin typeface="Times New Roman"/>
              <a:cs typeface="Times New Roman"/>
            </a:endParaRPr>
          </a:p>
          <a:p>
            <a:pPr algn="r" marR="1339215">
              <a:lnSpc>
                <a:spcPct val="100000"/>
              </a:lnSpc>
              <a:spcBef>
                <a:spcPts val="260"/>
              </a:spcBef>
            </a:pPr>
            <a:r>
              <a:rPr dirty="0" sz="2200" spc="-5" i="1">
                <a:latin typeface="Times New Roman"/>
                <a:cs typeface="Times New Roman"/>
              </a:rPr>
              <a:t>Chủ</a:t>
            </a:r>
            <a:r>
              <a:rPr dirty="0" sz="2200" spc="-10" i="1">
                <a:latin typeface="Times New Roman"/>
                <a:cs typeface="Times New Roman"/>
              </a:rPr>
              <a:t> </a:t>
            </a:r>
            <a:r>
              <a:rPr dirty="0" sz="2200" i="1">
                <a:latin typeface="Times New Roman"/>
                <a:cs typeface="Times New Roman"/>
              </a:rPr>
              <a:t>dự</a:t>
            </a:r>
            <a:r>
              <a:rPr dirty="0" sz="2200" spc="-5" i="1">
                <a:latin typeface="Times New Roman"/>
                <a:cs typeface="Times New Roman"/>
              </a:rPr>
              <a:t> </a:t>
            </a:r>
            <a:r>
              <a:rPr dirty="0" sz="2200" i="1">
                <a:latin typeface="Times New Roman"/>
                <a:cs typeface="Times New Roman"/>
              </a:rPr>
              <a:t>án</a:t>
            </a:r>
            <a:r>
              <a:rPr dirty="0" sz="2200" spc="-5" i="1">
                <a:latin typeface="Times New Roman"/>
                <a:cs typeface="Times New Roman"/>
              </a:rPr>
              <a:t> </a:t>
            </a:r>
            <a:r>
              <a:rPr dirty="0" sz="2200" i="1">
                <a:latin typeface="Times New Roman"/>
                <a:cs typeface="Times New Roman"/>
              </a:rPr>
              <a:t>đầu tư</a:t>
            </a:r>
            <a:r>
              <a:rPr dirty="0" sz="2200" spc="-5" i="1">
                <a:latin typeface="Times New Roman"/>
                <a:cs typeface="Times New Roman"/>
              </a:rPr>
              <a:t> </a:t>
            </a:r>
            <a:r>
              <a:rPr dirty="0" sz="2200" i="1">
                <a:latin typeface="Times New Roman"/>
                <a:cs typeface="Times New Roman"/>
              </a:rPr>
              <a:t>thực</a:t>
            </a:r>
            <a:r>
              <a:rPr dirty="0" sz="2200" spc="-10" i="1">
                <a:latin typeface="Times New Roman"/>
                <a:cs typeface="Times New Roman"/>
              </a:rPr>
              <a:t> </a:t>
            </a:r>
            <a:r>
              <a:rPr dirty="0" sz="2200" spc="-5" i="1">
                <a:latin typeface="Times New Roman"/>
                <a:cs typeface="Times New Roman"/>
              </a:rPr>
              <a:t>hiện </a:t>
            </a:r>
            <a:r>
              <a:rPr dirty="0" sz="2200" i="1">
                <a:latin typeface="Times New Roman"/>
                <a:cs typeface="Times New Roman"/>
              </a:rPr>
              <a:t>quan </a:t>
            </a:r>
            <a:r>
              <a:rPr dirty="0" sz="2200" spc="-5" i="1">
                <a:latin typeface="Times New Roman"/>
                <a:cs typeface="Times New Roman"/>
              </a:rPr>
              <a:t>trắc</a:t>
            </a:r>
            <a:r>
              <a:rPr dirty="0" sz="2200" spc="-10" i="1">
                <a:latin typeface="Times New Roman"/>
                <a:cs typeface="Times New Roman"/>
              </a:rPr>
              <a:t> </a:t>
            </a:r>
            <a:r>
              <a:rPr dirty="0" sz="2200" spc="-5" i="1">
                <a:latin typeface="Times New Roman"/>
                <a:cs typeface="Times New Roman"/>
              </a:rPr>
              <a:t>chất </a:t>
            </a:r>
            <a:r>
              <a:rPr dirty="0" sz="2200" i="1">
                <a:latin typeface="Times New Roman"/>
                <a:cs typeface="Times New Roman"/>
              </a:rPr>
              <a:t>thải</a:t>
            </a:r>
            <a:r>
              <a:rPr dirty="0" sz="2200" spc="-5" i="1">
                <a:latin typeface="Times New Roman"/>
                <a:cs typeface="Times New Roman"/>
              </a:rPr>
              <a:t> </a:t>
            </a:r>
            <a:r>
              <a:rPr dirty="0" sz="2200" i="1">
                <a:latin typeface="Times New Roman"/>
                <a:cs typeface="Times New Roman"/>
              </a:rPr>
              <a:t>như sau:</a:t>
            </a:r>
            <a:endParaRPr sz="2200">
              <a:latin typeface="Times New Roman"/>
              <a:cs typeface="Times New Roman"/>
            </a:endParaRPr>
          </a:p>
          <a:p>
            <a:pPr marL="12700" marR="6350">
              <a:lnSpc>
                <a:spcPct val="90200"/>
              </a:lnSpc>
              <a:spcBef>
                <a:spcPts val="620"/>
              </a:spcBef>
            </a:pPr>
            <a:r>
              <a:rPr dirty="0" sz="2200" i="1">
                <a:latin typeface="Times New Roman"/>
                <a:cs typeface="Times New Roman"/>
              </a:rPr>
              <a:t>-</a:t>
            </a:r>
            <a:r>
              <a:rPr dirty="0" sz="2200" spc="-5" i="1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Đối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với</a:t>
            </a:r>
            <a:r>
              <a:rPr dirty="0" sz="2200">
                <a:latin typeface="Times New Roman"/>
                <a:cs typeface="Times New Roman"/>
              </a:rPr>
              <a:t> dự</a:t>
            </a:r>
            <a:r>
              <a:rPr dirty="0" sz="2200" spc="-5">
                <a:latin typeface="Times New Roman"/>
                <a:cs typeface="Times New Roman"/>
              </a:rPr>
              <a:t> án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đầu tư,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cơ sở </a:t>
            </a:r>
            <a:r>
              <a:rPr dirty="0" sz="2200">
                <a:latin typeface="Times New Roman"/>
                <a:cs typeface="Times New Roman"/>
              </a:rPr>
              <a:t>thuộc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đối </a:t>
            </a:r>
            <a:r>
              <a:rPr dirty="0" sz="2200" spc="-5">
                <a:latin typeface="Times New Roman"/>
                <a:cs typeface="Times New Roman"/>
              </a:rPr>
              <a:t>tượng </a:t>
            </a:r>
            <a:r>
              <a:rPr dirty="0" sz="2200">
                <a:latin typeface="Times New Roman"/>
                <a:cs typeface="Times New Roman"/>
              </a:rPr>
              <a:t>quy định </a:t>
            </a:r>
            <a:r>
              <a:rPr dirty="0" sz="2200" spc="-5">
                <a:latin typeface="Times New Roman"/>
                <a:cs typeface="Times New Roman"/>
              </a:rPr>
              <a:t>tại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Cột</a:t>
            </a:r>
            <a:r>
              <a:rPr dirty="0" sz="2200">
                <a:latin typeface="Times New Roman"/>
                <a:cs typeface="Times New Roman"/>
              </a:rPr>
              <a:t> 3 Phụ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lục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2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ban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hành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kèm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theo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Nghị</a:t>
            </a:r>
            <a:r>
              <a:rPr dirty="0" sz="2200">
                <a:latin typeface="Times New Roman"/>
                <a:cs typeface="Times New Roman"/>
              </a:rPr>
              <a:t> định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số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08/2022/NĐ-CP:</a:t>
            </a:r>
            <a:r>
              <a:rPr dirty="0" sz="2200" spc="-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Thực </a:t>
            </a:r>
            <a:r>
              <a:rPr dirty="0" sz="2200" spc="-5">
                <a:latin typeface="Times New Roman"/>
                <a:cs typeface="Times New Roman"/>
              </a:rPr>
              <a:t>hiện 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quan</a:t>
            </a:r>
            <a:r>
              <a:rPr dirty="0" sz="2200">
                <a:latin typeface="Times New Roman"/>
                <a:cs typeface="Times New Roman"/>
              </a:rPr>
              <a:t> trắc </a:t>
            </a:r>
            <a:r>
              <a:rPr dirty="0" sz="2200" spc="-5">
                <a:latin typeface="Times New Roman"/>
                <a:cs typeface="Times New Roman"/>
              </a:rPr>
              <a:t>chất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theo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trong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giai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đoạn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điều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chỉnh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hiệu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quả</a:t>
            </a:r>
            <a:r>
              <a:rPr dirty="0" sz="2200" spc="-5">
                <a:latin typeface="Times New Roman"/>
                <a:cs typeface="Times New Roman"/>
              </a:rPr>
              <a:t> của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từng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công</a:t>
            </a:r>
            <a:r>
              <a:rPr dirty="0" sz="2200">
                <a:latin typeface="Times New Roman"/>
                <a:cs typeface="Times New Roman"/>
              </a:rPr>
              <a:t> trình, </a:t>
            </a:r>
            <a:r>
              <a:rPr dirty="0" sz="2200" spc="-5">
                <a:latin typeface="Times New Roman"/>
                <a:cs typeface="Times New Roman"/>
              </a:rPr>
              <a:t>thiết</a:t>
            </a:r>
            <a:r>
              <a:rPr dirty="0" sz="2200">
                <a:latin typeface="Times New Roman"/>
                <a:cs typeface="Times New Roman"/>
              </a:rPr>
              <a:t> bị xử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lý ít </a:t>
            </a:r>
            <a:r>
              <a:rPr dirty="0" sz="2200" spc="-5">
                <a:latin typeface="Times New Roman"/>
                <a:cs typeface="Times New Roman"/>
              </a:rPr>
              <a:t>nhất</a:t>
            </a:r>
            <a:r>
              <a:rPr dirty="0" sz="2200">
                <a:latin typeface="Times New Roman"/>
                <a:cs typeface="Times New Roman"/>
              </a:rPr>
              <a:t> là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75 </a:t>
            </a:r>
            <a:r>
              <a:rPr dirty="0" sz="2200" spc="-5">
                <a:latin typeface="Times New Roman"/>
                <a:cs typeface="Times New Roman"/>
              </a:rPr>
              <a:t>ngày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kể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từ</a:t>
            </a:r>
            <a:r>
              <a:rPr dirty="0" sz="2200" spc="-5">
                <a:latin typeface="Times New Roman"/>
                <a:cs typeface="Times New Roman"/>
              </a:rPr>
              <a:t> ngày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bắt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đầu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vận 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hành</a:t>
            </a:r>
            <a:r>
              <a:rPr dirty="0" sz="2200">
                <a:latin typeface="Times New Roman"/>
                <a:cs typeface="Times New Roman"/>
              </a:rPr>
              <a:t> thử</a:t>
            </a:r>
            <a:r>
              <a:rPr dirty="0" sz="2200" spc="-5">
                <a:latin typeface="Times New Roman"/>
                <a:cs typeface="Times New Roman"/>
              </a:rPr>
              <a:t> nghiệm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và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ít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nhất</a:t>
            </a:r>
            <a:r>
              <a:rPr dirty="0" sz="2200">
                <a:latin typeface="Times New Roman"/>
                <a:cs typeface="Times New Roman"/>
              </a:rPr>
              <a:t> là 07 </a:t>
            </a:r>
            <a:r>
              <a:rPr dirty="0" sz="2200" spc="-5">
                <a:latin typeface="Times New Roman"/>
                <a:cs typeface="Times New Roman"/>
              </a:rPr>
              <a:t>ngày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liên tiếp</a:t>
            </a:r>
            <a:r>
              <a:rPr dirty="0" sz="2200">
                <a:latin typeface="Times New Roman"/>
                <a:cs typeface="Times New Roman"/>
              </a:rPr>
              <a:t> sau </a:t>
            </a:r>
            <a:r>
              <a:rPr dirty="0" sz="2200" spc="-5">
                <a:latin typeface="Times New Roman"/>
                <a:cs typeface="Times New Roman"/>
              </a:rPr>
              <a:t>giai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đoạn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điều 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chỉnh.</a:t>
            </a:r>
            <a:endParaRPr sz="2200">
              <a:latin typeface="Times New Roman"/>
              <a:cs typeface="Times New Roman"/>
            </a:endParaRPr>
          </a:p>
          <a:p>
            <a:pPr marL="12700" marR="5080">
              <a:lnSpc>
                <a:spcPct val="89700"/>
              </a:lnSpc>
              <a:spcBef>
                <a:spcPts val="630"/>
              </a:spcBef>
            </a:pPr>
            <a:r>
              <a:rPr dirty="0" sz="2200">
                <a:latin typeface="Times New Roman"/>
                <a:cs typeface="Times New Roman"/>
              </a:rPr>
              <a:t>-</a:t>
            </a:r>
            <a:r>
              <a:rPr dirty="0" sz="2200" spc="-5">
                <a:latin typeface="Times New Roman"/>
                <a:cs typeface="Times New Roman"/>
              </a:rPr>
              <a:t> Đối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với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các </a:t>
            </a:r>
            <a:r>
              <a:rPr dirty="0" sz="2200">
                <a:latin typeface="Times New Roman"/>
                <a:cs typeface="Times New Roman"/>
              </a:rPr>
              <a:t>dự</a:t>
            </a:r>
            <a:r>
              <a:rPr dirty="0" sz="2200" spc="-5">
                <a:latin typeface="Times New Roman"/>
                <a:cs typeface="Times New Roman"/>
              </a:rPr>
              <a:t> án,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cơ sở </a:t>
            </a:r>
            <a:r>
              <a:rPr dirty="0" sz="2200">
                <a:latin typeface="Times New Roman"/>
                <a:cs typeface="Times New Roman"/>
              </a:rPr>
              <a:t>không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thuộc</a:t>
            </a:r>
            <a:r>
              <a:rPr dirty="0" sz="2200" spc="-5">
                <a:latin typeface="Times New Roman"/>
                <a:cs typeface="Times New Roman"/>
              </a:rPr>
              <a:t> trường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hợp</a:t>
            </a:r>
            <a:r>
              <a:rPr dirty="0" sz="2200">
                <a:latin typeface="Times New Roman"/>
                <a:cs typeface="Times New Roman"/>
              </a:rPr>
              <a:t> quy định ở</a:t>
            </a:r>
            <a:r>
              <a:rPr dirty="0" sz="2200" spc="-5">
                <a:latin typeface="Times New Roman"/>
                <a:cs typeface="Times New Roman"/>
              </a:rPr>
              <a:t> trên: 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việc quan</a:t>
            </a:r>
            <a:r>
              <a:rPr dirty="0" sz="2200">
                <a:latin typeface="Times New Roman"/>
                <a:cs typeface="Times New Roman"/>
              </a:rPr>
              <a:t> trắc</a:t>
            </a:r>
            <a:r>
              <a:rPr dirty="0" sz="2200" spc="-5">
                <a:latin typeface="Times New Roman"/>
                <a:cs typeface="Times New Roman"/>
              </a:rPr>
              <a:t> chất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</a:t>
            </a:r>
            <a:r>
              <a:rPr dirty="0" sz="2200">
                <a:latin typeface="Times New Roman"/>
                <a:cs typeface="Times New Roman"/>
              </a:rPr>
              <a:t> do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chủ</a:t>
            </a:r>
            <a:r>
              <a:rPr dirty="0" sz="2200">
                <a:latin typeface="Times New Roman"/>
                <a:cs typeface="Times New Roman"/>
              </a:rPr>
              <a:t> dự</a:t>
            </a:r>
            <a:r>
              <a:rPr dirty="0" sz="2200" spc="-5">
                <a:latin typeface="Times New Roman"/>
                <a:cs typeface="Times New Roman"/>
              </a:rPr>
              <a:t> án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đầu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tư,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cơ</a:t>
            </a:r>
            <a:r>
              <a:rPr dirty="0" sz="2200">
                <a:latin typeface="Times New Roman"/>
                <a:cs typeface="Times New Roman"/>
              </a:rPr>
              <a:t> sở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tự</a:t>
            </a:r>
            <a:r>
              <a:rPr dirty="0" sz="2200" spc="-5">
                <a:latin typeface="Times New Roman"/>
                <a:cs typeface="Times New Roman"/>
              </a:rPr>
              <a:t> quyết</a:t>
            </a:r>
            <a:r>
              <a:rPr dirty="0" sz="2200">
                <a:latin typeface="Times New Roman"/>
                <a:cs typeface="Times New Roman"/>
              </a:rPr>
              <a:t> định 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nhưng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phải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bảo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đảm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quan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trắc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ít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nhất</a:t>
            </a:r>
            <a:r>
              <a:rPr dirty="0" sz="2200">
                <a:latin typeface="Times New Roman"/>
                <a:cs typeface="Times New Roman"/>
              </a:rPr>
              <a:t> 03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mẫu đơn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trong 03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ngày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liên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tiếp của giai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đoạn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vận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hành</a:t>
            </a:r>
            <a:r>
              <a:rPr dirty="0" sz="2200">
                <a:latin typeface="Times New Roman"/>
                <a:cs typeface="Times New Roman"/>
              </a:rPr>
              <a:t> ổn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định </a:t>
            </a:r>
            <a:r>
              <a:rPr dirty="0" sz="2200" spc="-5">
                <a:latin typeface="Times New Roman"/>
                <a:cs typeface="Times New Roman"/>
              </a:rPr>
              <a:t>các công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trình xử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lý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chất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963977" y="6421628"/>
            <a:ext cx="1809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898989"/>
                </a:solidFill>
                <a:latin typeface="Calibri"/>
                <a:cs typeface="Calibri"/>
              </a:rPr>
              <a:t>13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1066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54237" y="439419"/>
            <a:ext cx="5692775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I.</a:t>
            </a:r>
            <a:r>
              <a:rPr dirty="0" spc="-10"/>
              <a:t> </a:t>
            </a:r>
            <a:r>
              <a:rPr dirty="0" spc="-5"/>
              <a:t>QUY</a:t>
            </a:r>
            <a:r>
              <a:rPr dirty="0" spc="-90"/>
              <a:t> </a:t>
            </a:r>
            <a:r>
              <a:rPr dirty="0" spc="-5"/>
              <a:t>ĐỊNH</a:t>
            </a:r>
            <a:r>
              <a:rPr dirty="0" spc="-45"/>
              <a:t> </a:t>
            </a:r>
            <a:r>
              <a:rPr dirty="0" spc="-5"/>
              <a:t>VỀ</a:t>
            </a:r>
            <a:r>
              <a:rPr dirty="0" spc="-15"/>
              <a:t> </a:t>
            </a:r>
            <a:r>
              <a:rPr dirty="0" spc="-5"/>
              <a:t>GIẤY</a:t>
            </a:r>
            <a:r>
              <a:rPr dirty="0" spc="-85"/>
              <a:t> </a:t>
            </a:r>
            <a:r>
              <a:rPr dirty="0" spc="-5"/>
              <a:t>PHÉP</a:t>
            </a:r>
            <a:r>
              <a:rPr dirty="0" spc="-125"/>
              <a:t> </a:t>
            </a:r>
            <a:r>
              <a:rPr dirty="0" spc="-5"/>
              <a:t>MÔI</a:t>
            </a:r>
            <a:r>
              <a:rPr dirty="0" spc="-55"/>
              <a:t> </a:t>
            </a:r>
            <a:r>
              <a:rPr dirty="0" spc="-5"/>
              <a:t>TRƯỜNG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9919" y="1055115"/>
            <a:ext cx="8952230" cy="5295900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algn="just" marL="1632585">
              <a:lnSpc>
                <a:spcPct val="100000"/>
              </a:lnSpc>
              <a:spcBef>
                <a:spcPts val="365"/>
              </a:spcBef>
            </a:pPr>
            <a:r>
              <a:rPr dirty="0" sz="2200" b="1">
                <a:latin typeface="Times New Roman"/>
                <a:cs typeface="Times New Roman"/>
              </a:rPr>
              <a:t>7.</a:t>
            </a:r>
            <a:r>
              <a:rPr dirty="0" sz="2200" spc="-4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Vận</a:t>
            </a:r>
            <a:r>
              <a:rPr dirty="0" sz="2200" b="1">
                <a:latin typeface="Times New Roman"/>
                <a:cs typeface="Times New Roman"/>
              </a:rPr>
              <a:t> hành thử </a:t>
            </a:r>
            <a:r>
              <a:rPr dirty="0" sz="2200" spc="-5" b="1">
                <a:latin typeface="Times New Roman"/>
                <a:cs typeface="Times New Roman"/>
              </a:rPr>
              <a:t>nghiệm</a:t>
            </a:r>
            <a:r>
              <a:rPr dirty="0" sz="220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sau </a:t>
            </a:r>
            <a:r>
              <a:rPr dirty="0" sz="2200" b="1">
                <a:latin typeface="Times New Roman"/>
                <a:cs typeface="Times New Roman"/>
              </a:rPr>
              <a:t>khi </a:t>
            </a:r>
            <a:r>
              <a:rPr dirty="0" sz="2200" spc="-5" b="1">
                <a:latin typeface="Times New Roman"/>
                <a:cs typeface="Times New Roman"/>
              </a:rPr>
              <a:t>cấp</a:t>
            </a:r>
            <a:r>
              <a:rPr dirty="0" sz="220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phép</a:t>
            </a:r>
            <a:r>
              <a:rPr dirty="0" sz="220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(tiếp)</a:t>
            </a:r>
            <a:endParaRPr sz="2200">
              <a:latin typeface="Times New Roman"/>
              <a:cs typeface="Times New Roman"/>
            </a:endParaRPr>
          </a:p>
          <a:p>
            <a:pPr algn="just" marL="12700" marR="249554">
              <a:lnSpc>
                <a:spcPts val="2400"/>
              </a:lnSpc>
              <a:spcBef>
                <a:spcPts val="540"/>
              </a:spcBef>
            </a:pPr>
            <a:r>
              <a:rPr dirty="0" sz="2200" spc="-25" i="1">
                <a:latin typeface="Times New Roman"/>
                <a:cs typeface="Times New Roman"/>
              </a:rPr>
              <a:t>Trách </a:t>
            </a:r>
            <a:r>
              <a:rPr dirty="0" sz="2200" spc="-5" i="1">
                <a:latin typeface="Times New Roman"/>
                <a:cs typeface="Times New Roman"/>
              </a:rPr>
              <a:t>nhiệm của cơ </a:t>
            </a:r>
            <a:r>
              <a:rPr dirty="0" sz="2200" i="1">
                <a:latin typeface="Times New Roman"/>
                <a:cs typeface="Times New Roman"/>
              </a:rPr>
              <a:t>quan </a:t>
            </a:r>
            <a:r>
              <a:rPr dirty="0" sz="2200" spc="-5" i="1">
                <a:latin typeface="Times New Roman"/>
                <a:cs typeface="Times New Roman"/>
              </a:rPr>
              <a:t>cấp </a:t>
            </a:r>
            <a:r>
              <a:rPr dirty="0" sz="2200" i="1">
                <a:latin typeface="Times New Roman"/>
                <a:cs typeface="Times New Roman"/>
              </a:rPr>
              <a:t>giấy </a:t>
            </a:r>
            <a:r>
              <a:rPr dirty="0" sz="2200" spc="-5" i="1">
                <a:latin typeface="Times New Roman"/>
                <a:cs typeface="Times New Roman"/>
              </a:rPr>
              <a:t>phép môi </a:t>
            </a:r>
            <a:r>
              <a:rPr dirty="0" sz="2200" i="1">
                <a:latin typeface="Times New Roman"/>
                <a:cs typeface="Times New Roman"/>
              </a:rPr>
              <a:t>trường </a:t>
            </a:r>
            <a:r>
              <a:rPr dirty="0" sz="2200" spc="-20" i="1">
                <a:latin typeface="Times New Roman"/>
                <a:cs typeface="Times New Roman"/>
              </a:rPr>
              <a:t>trong </a:t>
            </a:r>
            <a:r>
              <a:rPr dirty="0" sz="2200" i="1">
                <a:latin typeface="Times New Roman"/>
                <a:cs typeface="Times New Roman"/>
              </a:rPr>
              <a:t>quá </a:t>
            </a:r>
            <a:r>
              <a:rPr dirty="0" sz="2200" spc="-5" i="1">
                <a:latin typeface="Times New Roman"/>
                <a:cs typeface="Times New Roman"/>
              </a:rPr>
              <a:t>trình vận </a:t>
            </a:r>
            <a:r>
              <a:rPr dirty="0" sz="2200" i="1">
                <a:latin typeface="Times New Roman"/>
                <a:cs typeface="Times New Roman"/>
              </a:rPr>
              <a:t>hành </a:t>
            </a:r>
            <a:r>
              <a:rPr dirty="0" sz="2200" spc="-535" i="1">
                <a:latin typeface="Times New Roman"/>
                <a:cs typeface="Times New Roman"/>
              </a:rPr>
              <a:t> </a:t>
            </a:r>
            <a:r>
              <a:rPr dirty="0" sz="2200" i="1">
                <a:latin typeface="Times New Roman"/>
                <a:cs typeface="Times New Roman"/>
              </a:rPr>
              <a:t>thử</a:t>
            </a:r>
            <a:r>
              <a:rPr dirty="0" sz="2200" spc="-5" i="1">
                <a:latin typeface="Times New Roman"/>
                <a:cs typeface="Times New Roman"/>
              </a:rPr>
              <a:t> nghiệm</a:t>
            </a:r>
            <a:endParaRPr sz="2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89700"/>
              </a:lnSpc>
              <a:spcBef>
                <a:spcPts val="595"/>
              </a:spcBef>
              <a:buChar char="-"/>
              <a:tabLst>
                <a:tab pos="183515" algn="l"/>
              </a:tabLst>
            </a:pPr>
            <a:r>
              <a:rPr dirty="0" sz="2200" spc="-45">
                <a:latin typeface="Times New Roman"/>
                <a:cs typeface="Times New Roman"/>
              </a:rPr>
              <a:t>Thành </a:t>
            </a:r>
            <a:r>
              <a:rPr dirty="0" sz="2200" spc="-35">
                <a:latin typeface="Times New Roman"/>
                <a:cs typeface="Times New Roman"/>
              </a:rPr>
              <a:t>lập </a:t>
            </a:r>
            <a:r>
              <a:rPr dirty="0" sz="2200" spc="-40">
                <a:latin typeface="Times New Roman"/>
                <a:cs typeface="Times New Roman"/>
              </a:rPr>
              <a:t>đoàn kiểm </a:t>
            </a:r>
            <a:r>
              <a:rPr dirty="0" sz="2200" spc="-35">
                <a:latin typeface="Times New Roman"/>
                <a:cs typeface="Times New Roman"/>
              </a:rPr>
              <a:t>tra </a:t>
            </a:r>
            <a:r>
              <a:rPr dirty="0" sz="2200" spc="-40">
                <a:latin typeface="Times New Roman"/>
                <a:cs typeface="Times New Roman"/>
              </a:rPr>
              <a:t>thực </a:t>
            </a:r>
            <a:r>
              <a:rPr dirty="0" sz="2200" spc="-25">
                <a:latin typeface="Times New Roman"/>
                <a:cs typeface="Times New Roman"/>
              </a:rPr>
              <a:t>tế </a:t>
            </a:r>
            <a:r>
              <a:rPr dirty="0" sz="2200" spc="-35">
                <a:latin typeface="Times New Roman"/>
                <a:cs typeface="Times New Roman"/>
              </a:rPr>
              <a:t>quá </a:t>
            </a:r>
            <a:r>
              <a:rPr dirty="0" sz="2200" spc="-40">
                <a:latin typeface="Times New Roman"/>
                <a:cs typeface="Times New Roman"/>
              </a:rPr>
              <a:t>trình </a:t>
            </a:r>
            <a:r>
              <a:rPr dirty="0" sz="2200" spc="-35">
                <a:latin typeface="Times New Roman"/>
                <a:cs typeface="Times New Roman"/>
              </a:rPr>
              <a:t>vận </a:t>
            </a:r>
            <a:r>
              <a:rPr dirty="0" sz="2200" spc="-40">
                <a:latin typeface="Times New Roman"/>
                <a:cs typeface="Times New Roman"/>
              </a:rPr>
              <a:t>hành </a:t>
            </a:r>
            <a:r>
              <a:rPr dirty="0" sz="2200" spc="-35">
                <a:latin typeface="Times New Roman"/>
                <a:cs typeface="Times New Roman"/>
              </a:rPr>
              <a:t>thử </a:t>
            </a:r>
            <a:r>
              <a:rPr dirty="0" sz="2200" spc="-45">
                <a:latin typeface="Times New Roman"/>
                <a:cs typeface="Times New Roman"/>
              </a:rPr>
              <a:t>nghiệm </a:t>
            </a:r>
            <a:r>
              <a:rPr dirty="0" sz="2200" spc="-40">
                <a:latin typeface="Times New Roman"/>
                <a:cs typeface="Times New Roman"/>
              </a:rPr>
              <a:t>công trình </a:t>
            </a:r>
            <a:r>
              <a:rPr dirty="0" sz="2200" spc="-25">
                <a:latin typeface="Times New Roman"/>
                <a:cs typeface="Times New Roman"/>
              </a:rPr>
              <a:t>xử </a:t>
            </a:r>
            <a:r>
              <a:rPr dirty="0" sz="2200" spc="-50">
                <a:latin typeface="Times New Roman"/>
                <a:cs typeface="Times New Roman"/>
              </a:rPr>
              <a:t>lý 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chất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thải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-35">
                <a:latin typeface="Times New Roman"/>
                <a:cs typeface="Times New Roman"/>
              </a:rPr>
              <a:t>của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dự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 spc="-30">
                <a:latin typeface="Times New Roman"/>
                <a:cs typeface="Times New Roman"/>
              </a:rPr>
              <a:t>án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-35">
                <a:latin typeface="Times New Roman"/>
                <a:cs typeface="Times New Roman"/>
              </a:rPr>
              <a:t>đầu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tư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thuộc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 spc="-45">
                <a:latin typeface="Times New Roman"/>
                <a:cs typeface="Times New Roman"/>
              </a:rPr>
              <a:t>trường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-35">
                <a:latin typeface="Times New Roman"/>
                <a:cs typeface="Times New Roman"/>
              </a:rPr>
              <a:t>hợp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 spc="-35">
                <a:latin typeface="Times New Roman"/>
                <a:cs typeface="Times New Roman"/>
              </a:rPr>
              <a:t>quy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định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-35">
                <a:latin typeface="Times New Roman"/>
                <a:cs typeface="Times New Roman"/>
              </a:rPr>
              <a:t>tại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 spc="-45">
                <a:latin typeface="Times New Roman"/>
                <a:cs typeface="Times New Roman"/>
              </a:rPr>
              <a:t>khoản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4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Điều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46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Luật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Bảo </a:t>
            </a:r>
            <a:r>
              <a:rPr dirty="0" sz="2200" spc="-54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vệ </a:t>
            </a:r>
            <a:r>
              <a:rPr dirty="0" sz="2200" spc="-35">
                <a:latin typeface="Times New Roman"/>
                <a:cs typeface="Times New Roman"/>
              </a:rPr>
              <a:t>môi </a:t>
            </a:r>
            <a:r>
              <a:rPr dirty="0" sz="2200" spc="-45">
                <a:latin typeface="Times New Roman"/>
                <a:cs typeface="Times New Roman"/>
              </a:rPr>
              <a:t>trường </a:t>
            </a:r>
            <a:r>
              <a:rPr dirty="0" sz="2200" spc="-40">
                <a:latin typeface="Times New Roman"/>
                <a:cs typeface="Times New Roman"/>
              </a:rPr>
              <a:t>hoặc </a:t>
            </a:r>
            <a:r>
              <a:rPr dirty="0" sz="2200" spc="-30">
                <a:latin typeface="Times New Roman"/>
                <a:cs typeface="Times New Roman"/>
              </a:rPr>
              <a:t>cử </a:t>
            </a:r>
            <a:r>
              <a:rPr dirty="0" sz="2200" spc="-40">
                <a:latin typeface="Times New Roman"/>
                <a:cs typeface="Times New Roman"/>
              </a:rPr>
              <a:t>cán </a:t>
            </a:r>
            <a:r>
              <a:rPr dirty="0" sz="2200" spc="-35">
                <a:latin typeface="Times New Roman"/>
                <a:cs typeface="Times New Roman"/>
              </a:rPr>
              <a:t>bộ, </a:t>
            </a:r>
            <a:r>
              <a:rPr dirty="0" sz="2200" spc="-40">
                <a:latin typeface="Times New Roman"/>
                <a:cs typeface="Times New Roman"/>
              </a:rPr>
              <a:t>công </a:t>
            </a:r>
            <a:r>
              <a:rPr dirty="0" sz="2200" spc="-45">
                <a:latin typeface="Times New Roman"/>
                <a:cs typeface="Times New Roman"/>
              </a:rPr>
              <a:t>chức </a:t>
            </a:r>
            <a:r>
              <a:rPr dirty="0" sz="2200" spc="-40">
                <a:latin typeface="Times New Roman"/>
                <a:cs typeface="Times New Roman"/>
              </a:rPr>
              <a:t>kiểm </a:t>
            </a:r>
            <a:r>
              <a:rPr dirty="0" sz="2200" spc="-35">
                <a:latin typeface="Times New Roman"/>
                <a:cs typeface="Times New Roman"/>
              </a:rPr>
              <a:t>tra </a:t>
            </a:r>
            <a:r>
              <a:rPr dirty="0" sz="2200" spc="-40">
                <a:latin typeface="Times New Roman"/>
                <a:cs typeface="Times New Roman"/>
              </a:rPr>
              <a:t>thực </a:t>
            </a:r>
            <a:r>
              <a:rPr dirty="0" sz="2200" spc="-25">
                <a:latin typeface="Times New Roman"/>
                <a:cs typeface="Times New Roman"/>
              </a:rPr>
              <a:t>tế </a:t>
            </a:r>
            <a:r>
              <a:rPr dirty="0" sz="2200" spc="-35">
                <a:latin typeface="Times New Roman"/>
                <a:cs typeface="Times New Roman"/>
              </a:rPr>
              <a:t>quá </a:t>
            </a:r>
            <a:r>
              <a:rPr dirty="0" sz="2200" spc="-40">
                <a:latin typeface="Times New Roman"/>
                <a:cs typeface="Times New Roman"/>
              </a:rPr>
              <a:t>trình </a:t>
            </a:r>
            <a:r>
              <a:rPr dirty="0" sz="2200" spc="-35">
                <a:latin typeface="Times New Roman"/>
                <a:cs typeface="Times New Roman"/>
              </a:rPr>
              <a:t>vận </a:t>
            </a:r>
            <a:r>
              <a:rPr dirty="0" sz="2200" spc="-40">
                <a:latin typeface="Times New Roman"/>
                <a:cs typeface="Times New Roman"/>
              </a:rPr>
              <a:t>hành </a:t>
            </a:r>
            <a:r>
              <a:rPr dirty="0" sz="2200" spc="-50">
                <a:latin typeface="Times New Roman"/>
                <a:cs typeface="Times New Roman"/>
              </a:rPr>
              <a:t>thử 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nghi</a:t>
            </a:r>
            <a:r>
              <a:rPr dirty="0" sz="2200" spc="-55">
                <a:latin typeface="Times New Roman"/>
                <a:cs typeface="Times New Roman"/>
              </a:rPr>
              <a:t>ệ</a:t>
            </a:r>
            <a:r>
              <a:rPr dirty="0" sz="2200">
                <a:latin typeface="Times New Roman"/>
                <a:cs typeface="Times New Roman"/>
              </a:rPr>
              <a:t>m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5">
                <a:latin typeface="Times New Roman"/>
                <a:cs typeface="Times New Roman"/>
              </a:rPr>
              <a:t>c</a:t>
            </a:r>
            <a:r>
              <a:rPr dirty="0" sz="2200" spc="-50">
                <a:latin typeface="Times New Roman"/>
                <a:cs typeface="Times New Roman"/>
              </a:rPr>
              <a:t>ôn</a:t>
            </a:r>
            <a:r>
              <a:rPr dirty="0" sz="2200">
                <a:latin typeface="Times New Roman"/>
                <a:cs typeface="Times New Roman"/>
              </a:rPr>
              <a:t>g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t</a:t>
            </a:r>
            <a:r>
              <a:rPr dirty="0" sz="2200" spc="-45">
                <a:latin typeface="Times New Roman"/>
                <a:cs typeface="Times New Roman"/>
              </a:rPr>
              <a:t>r</a:t>
            </a:r>
            <a:r>
              <a:rPr dirty="0" sz="2200" spc="-50">
                <a:latin typeface="Times New Roman"/>
                <a:cs typeface="Times New Roman"/>
              </a:rPr>
              <a:t>ìn</a:t>
            </a:r>
            <a:r>
              <a:rPr dirty="0" sz="2200">
                <a:latin typeface="Times New Roman"/>
                <a:cs typeface="Times New Roman"/>
              </a:rPr>
              <a:t>h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x</a:t>
            </a:r>
            <a:r>
              <a:rPr dirty="0" sz="2200">
                <a:latin typeface="Times New Roman"/>
                <a:cs typeface="Times New Roman"/>
              </a:rPr>
              <a:t>ử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l</a:t>
            </a:r>
            <a:r>
              <a:rPr dirty="0" sz="2200">
                <a:latin typeface="Times New Roman"/>
                <a:cs typeface="Times New Roman"/>
              </a:rPr>
              <a:t>ý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5">
                <a:latin typeface="Times New Roman"/>
                <a:cs typeface="Times New Roman"/>
              </a:rPr>
              <a:t>c</a:t>
            </a:r>
            <a:r>
              <a:rPr dirty="0" sz="2200" spc="-50">
                <a:latin typeface="Times New Roman"/>
                <a:cs typeface="Times New Roman"/>
              </a:rPr>
              <a:t>h</a:t>
            </a:r>
            <a:r>
              <a:rPr dirty="0" sz="2200" spc="-55">
                <a:latin typeface="Times New Roman"/>
                <a:cs typeface="Times New Roman"/>
              </a:rPr>
              <a:t>ấ</a:t>
            </a:r>
            <a:r>
              <a:rPr dirty="0" sz="2200">
                <a:latin typeface="Times New Roman"/>
                <a:cs typeface="Times New Roman"/>
              </a:rPr>
              <a:t>t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th</a:t>
            </a:r>
            <a:r>
              <a:rPr dirty="0" sz="2200" spc="-55">
                <a:latin typeface="Times New Roman"/>
                <a:cs typeface="Times New Roman"/>
              </a:rPr>
              <a:t>ả</a:t>
            </a:r>
            <a:r>
              <a:rPr dirty="0" sz="2200">
                <a:latin typeface="Times New Roman"/>
                <a:cs typeface="Times New Roman"/>
              </a:rPr>
              <a:t>i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5">
                <a:latin typeface="Times New Roman"/>
                <a:cs typeface="Times New Roman"/>
              </a:rPr>
              <a:t>c</a:t>
            </a:r>
            <a:r>
              <a:rPr dirty="0" sz="2200" spc="-50">
                <a:latin typeface="Times New Roman"/>
                <a:cs typeface="Times New Roman"/>
              </a:rPr>
              <a:t>ủ</a:t>
            </a:r>
            <a:r>
              <a:rPr dirty="0" sz="2200">
                <a:latin typeface="Times New Roman"/>
                <a:cs typeface="Times New Roman"/>
              </a:rPr>
              <a:t>a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d</a:t>
            </a:r>
            <a:r>
              <a:rPr dirty="0" sz="2200">
                <a:latin typeface="Times New Roman"/>
                <a:cs typeface="Times New Roman"/>
              </a:rPr>
              <a:t>ự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5">
                <a:latin typeface="Times New Roman"/>
                <a:cs typeface="Times New Roman"/>
              </a:rPr>
              <a:t>á</a:t>
            </a:r>
            <a:r>
              <a:rPr dirty="0" sz="2200">
                <a:latin typeface="Times New Roman"/>
                <a:cs typeface="Times New Roman"/>
              </a:rPr>
              <a:t>n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đ</a:t>
            </a:r>
            <a:r>
              <a:rPr dirty="0" sz="2200" spc="-55">
                <a:latin typeface="Times New Roman"/>
                <a:cs typeface="Times New Roman"/>
              </a:rPr>
              <a:t>ầ</a:t>
            </a:r>
            <a:r>
              <a:rPr dirty="0" sz="2200">
                <a:latin typeface="Times New Roman"/>
                <a:cs typeface="Times New Roman"/>
              </a:rPr>
              <a:t>u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t</a:t>
            </a:r>
            <a:r>
              <a:rPr dirty="0" sz="2200">
                <a:latin typeface="Times New Roman"/>
                <a:cs typeface="Times New Roman"/>
              </a:rPr>
              <a:t>ư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đố</a:t>
            </a:r>
            <a:r>
              <a:rPr dirty="0" sz="2200">
                <a:latin typeface="Times New Roman"/>
                <a:cs typeface="Times New Roman"/>
              </a:rPr>
              <a:t>i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v</a:t>
            </a:r>
            <a:r>
              <a:rPr dirty="0" sz="2200" spc="-55">
                <a:latin typeface="Times New Roman"/>
                <a:cs typeface="Times New Roman"/>
              </a:rPr>
              <a:t>ớ</a:t>
            </a:r>
            <a:r>
              <a:rPr dirty="0" sz="2200">
                <a:latin typeface="Times New Roman"/>
                <a:cs typeface="Times New Roman"/>
              </a:rPr>
              <a:t>i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5">
                <a:latin typeface="Times New Roman"/>
                <a:cs typeface="Times New Roman"/>
              </a:rPr>
              <a:t>cá</a:t>
            </a:r>
            <a:r>
              <a:rPr dirty="0" sz="2200">
                <a:latin typeface="Times New Roman"/>
                <a:cs typeface="Times New Roman"/>
              </a:rPr>
              <a:t>c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t</a:t>
            </a:r>
            <a:r>
              <a:rPr dirty="0" sz="2200" spc="-45">
                <a:latin typeface="Times New Roman"/>
                <a:cs typeface="Times New Roman"/>
              </a:rPr>
              <a:t>r</a:t>
            </a:r>
            <a:r>
              <a:rPr dirty="0" sz="2200" spc="-60">
                <a:latin typeface="Times New Roman"/>
                <a:cs typeface="Times New Roman"/>
              </a:rPr>
              <a:t>ư</a:t>
            </a:r>
            <a:r>
              <a:rPr dirty="0" sz="2200" spc="-55">
                <a:latin typeface="Times New Roman"/>
                <a:cs typeface="Times New Roman"/>
              </a:rPr>
              <a:t>ờ</a:t>
            </a:r>
            <a:r>
              <a:rPr dirty="0" sz="2200" spc="-50">
                <a:latin typeface="Times New Roman"/>
                <a:cs typeface="Times New Roman"/>
              </a:rPr>
              <a:t>n</a:t>
            </a:r>
            <a:r>
              <a:rPr dirty="0" sz="2200">
                <a:latin typeface="Times New Roman"/>
                <a:cs typeface="Times New Roman"/>
              </a:rPr>
              <a:t>g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h</a:t>
            </a:r>
            <a:r>
              <a:rPr dirty="0" sz="2200" spc="-55">
                <a:latin typeface="Times New Roman"/>
                <a:cs typeface="Times New Roman"/>
              </a:rPr>
              <a:t>ợ</a:t>
            </a:r>
            <a:r>
              <a:rPr dirty="0" sz="2200">
                <a:latin typeface="Times New Roman"/>
                <a:cs typeface="Times New Roman"/>
              </a:rPr>
              <a:t>p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kh</a:t>
            </a:r>
            <a:r>
              <a:rPr dirty="0" sz="2200" spc="-55">
                <a:latin typeface="Times New Roman"/>
                <a:cs typeface="Times New Roman"/>
              </a:rPr>
              <a:t>ác</a:t>
            </a:r>
            <a:r>
              <a:rPr dirty="0" sz="2200">
                <a:latin typeface="Times New Roman"/>
                <a:cs typeface="Times New Roman"/>
              </a:rPr>
              <a:t>;</a:t>
            </a:r>
            <a:endParaRPr sz="2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90000"/>
              </a:lnSpc>
              <a:spcBef>
                <a:spcPts val="620"/>
              </a:spcBef>
              <a:buChar char="-"/>
              <a:tabLst>
                <a:tab pos="189230" algn="l"/>
              </a:tabLst>
            </a:pPr>
            <a:r>
              <a:rPr dirty="0" sz="2200" spc="-60">
                <a:latin typeface="Times New Roman"/>
                <a:cs typeface="Times New Roman"/>
              </a:rPr>
              <a:t>Tiến </a:t>
            </a:r>
            <a:r>
              <a:rPr dirty="0" sz="2200" spc="-40">
                <a:latin typeface="Times New Roman"/>
                <a:cs typeface="Times New Roman"/>
              </a:rPr>
              <a:t>hành </a:t>
            </a:r>
            <a:r>
              <a:rPr dirty="0" sz="2200" spc="-25">
                <a:latin typeface="Times New Roman"/>
                <a:cs typeface="Times New Roman"/>
              </a:rPr>
              <a:t>đo </a:t>
            </a:r>
            <a:r>
              <a:rPr dirty="0" sz="2200" spc="-40">
                <a:latin typeface="Times New Roman"/>
                <a:cs typeface="Times New Roman"/>
              </a:rPr>
              <a:t>đạc, </a:t>
            </a:r>
            <a:r>
              <a:rPr dirty="0" sz="2200" spc="-35">
                <a:latin typeface="Times New Roman"/>
                <a:cs typeface="Times New Roman"/>
              </a:rPr>
              <a:t>lấy </a:t>
            </a:r>
            <a:r>
              <a:rPr dirty="0" sz="2200" spc="-25">
                <a:latin typeface="Times New Roman"/>
                <a:cs typeface="Times New Roman"/>
              </a:rPr>
              <a:t>và </a:t>
            </a:r>
            <a:r>
              <a:rPr dirty="0" sz="2200" spc="-40">
                <a:latin typeface="Times New Roman"/>
                <a:cs typeface="Times New Roman"/>
              </a:rPr>
              <a:t>phân tích </a:t>
            </a:r>
            <a:r>
              <a:rPr dirty="0" sz="2200" spc="-35">
                <a:latin typeface="Times New Roman"/>
                <a:cs typeface="Times New Roman"/>
              </a:rPr>
              <a:t>mẫu </a:t>
            </a:r>
            <a:r>
              <a:rPr dirty="0" sz="2200" spc="-40">
                <a:latin typeface="Times New Roman"/>
                <a:cs typeface="Times New Roman"/>
              </a:rPr>
              <a:t>chất thải </a:t>
            </a:r>
            <a:r>
              <a:rPr dirty="0" sz="2200" spc="-25">
                <a:latin typeface="Times New Roman"/>
                <a:cs typeface="Times New Roman"/>
              </a:rPr>
              <a:t>xả ra </a:t>
            </a:r>
            <a:r>
              <a:rPr dirty="0" sz="2200" spc="-35">
                <a:latin typeface="Times New Roman"/>
                <a:cs typeface="Times New Roman"/>
              </a:rPr>
              <a:t>môi </a:t>
            </a:r>
            <a:r>
              <a:rPr dirty="0" sz="2200" spc="-45">
                <a:latin typeface="Times New Roman"/>
                <a:cs typeface="Times New Roman"/>
              </a:rPr>
              <a:t>trường. </a:t>
            </a:r>
            <a:r>
              <a:rPr dirty="0" sz="2200" spc="-60">
                <a:latin typeface="Times New Roman"/>
                <a:cs typeface="Times New Roman"/>
              </a:rPr>
              <a:t>Trường </a:t>
            </a:r>
            <a:r>
              <a:rPr dirty="0" sz="2200" spc="-35">
                <a:latin typeface="Times New Roman"/>
                <a:cs typeface="Times New Roman"/>
              </a:rPr>
              <a:t>hợp 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chất thải </a:t>
            </a:r>
            <a:r>
              <a:rPr dirty="0" sz="2200" spc="-25">
                <a:latin typeface="Times New Roman"/>
                <a:cs typeface="Times New Roman"/>
              </a:rPr>
              <a:t>xả ra </a:t>
            </a:r>
            <a:r>
              <a:rPr dirty="0" sz="2200" spc="-35">
                <a:latin typeface="Times New Roman"/>
                <a:cs typeface="Times New Roman"/>
              </a:rPr>
              <a:t>môi </a:t>
            </a:r>
            <a:r>
              <a:rPr dirty="0" sz="2200" spc="-45">
                <a:latin typeface="Times New Roman"/>
                <a:cs typeface="Times New Roman"/>
              </a:rPr>
              <a:t>trường </a:t>
            </a:r>
            <a:r>
              <a:rPr dirty="0" sz="2200" spc="-40">
                <a:latin typeface="Times New Roman"/>
                <a:cs typeface="Times New Roman"/>
              </a:rPr>
              <a:t>không </a:t>
            </a:r>
            <a:r>
              <a:rPr dirty="0" sz="2200" spc="-35">
                <a:latin typeface="Times New Roman"/>
                <a:cs typeface="Times New Roman"/>
              </a:rPr>
              <a:t>đáp </a:t>
            </a:r>
            <a:r>
              <a:rPr dirty="0" sz="2200" spc="-40">
                <a:latin typeface="Times New Roman"/>
                <a:cs typeface="Times New Roman"/>
              </a:rPr>
              <a:t>ứng </a:t>
            </a:r>
            <a:r>
              <a:rPr dirty="0" sz="2200" spc="-35">
                <a:latin typeface="Times New Roman"/>
                <a:cs typeface="Times New Roman"/>
              </a:rPr>
              <a:t>quy </a:t>
            </a:r>
            <a:r>
              <a:rPr dirty="0" sz="2200" spc="-45">
                <a:latin typeface="Times New Roman"/>
                <a:cs typeface="Times New Roman"/>
              </a:rPr>
              <a:t>chuẩn </a:t>
            </a:r>
            <a:r>
              <a:rPr dirty="0" sz="2200" spc="-25">
                <a:latin typeface="Times New Roman"/>
                <a:cs typeface="Times New Roman"/>
              </a:rPr>
              <a:t>kỹ </a:t>
            </a:r>
            <a:r>
              <a:rPr dirty="0" sz="2200" spc="-45">
                <a:latin typeface="Times New Roman"/>
                <a:cs typeface="Times New Roman"/>
              </a:rPr>
              <a:t>thuật </a:t>
            </a:r>
            <a:r>
              <a:rPr dirty="0" sz="2200" spc="-35">
                <a:latin typeface="Times New Roman"/>
                <a:cs typeface="Times New Roman"/>
              </a:rPr>
              <a:t>môi </a:t>
            </a:r>
            <a:r>
              <a:rPr dirty="0" sz="2200" spc="-45">
                <a:latin typeface="Times New Roman"/>
                <a:cs typeface="Times New Roman"/>
              </a:rPr>
              <a:t>trường </a:t>
            </a:r>
            <a:r>
              <a:rPr dirty="0" sz="2200" spc="-25">
                <a:latin typeface="Times New Roman"/>
                <a:cs typeface="Times New Roman"/>
              </a:rPr>
              <a:t>về </a:t>
            </a:r>
            <a:r>
              <a:rPr dirty="0" sz="2200" spc="-55">
                <a:latin typeface="Times New Roman"/>
                <a:cs typeface="Times New Roman"/>
              </a:rPr>
              <a:t>chất </a:t>
            </a:r>
            <a:r>
              <a:rPr dirty="0" sz="2200" spc="-50">
                <a:latin typeface="Times New Roman"/>
                <a:cs typeface="Times New Roman"/>
              </a:rPr>
              <a:t> th</a:t>
            </a:r>
            <a:r>
              <a:rPr dirty="0" sz="2200" spc="-55">
                <a:latin typeface="Times New Roman"/>
                <a:cs typeface="Times New Roman"/>
              </a:rPr>
              <a:t>ải</a:t>
            </a:r>
            <a:r>
              <a:rPr dirty="0" sz="2200">
                <a:latin typeface="Times New Roman"/>
                <a:cs typeface="Times New Roman"/>
              </a:rPr>
              <a:t>,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x</a:t>
            </a:r>
            <a:r>
              <a:rPr dirty="0" sz="2200">
                <a:latin typeface="Times New Roman"/>
                <a:cs typeface="Times New Roman"/>
              </a:rPr>
              <a:t>ử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l</a:t>
            </a:r>
            <a:r>
              <a:rPr dirty="0" sz="2200">
                <a:latin typeface="Times New Roman"/>
                <a:cs typeface="Times New Roman"/>
              </a:rPr>
              <a:t>ý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ho</a:t>
            </a:r>
            <a:r>
              <a:rPr dirty="0" sz="2200" spc="-55">
                <a:latin typeface="Times New Roman"/>
                <a:cs typeface="Times New Roman"/>
              </a:rPr>
              <a:t>ặ</a:t>
            </a:r>
            <a:r>
              <a:rPr dirty="0" sz="2200">
                <a:latin typeface="Times New Roman"/>
                <a:cs typeface="Times New Roman"/>
              </a:rPr>
              <a:t>c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5">
                <a:latin typeface="Times New Roman"/>
                <a:cs typeface="Times New Roman"/>
              </a:rPr>
              <a:t>c</a:t>
            </a:r>
            <a:r>
              <a:rPr dirty="0" sz="2200" spc="-50">
                <a:latin typeface="Times New Roman"/>
                <a:cs typeface="Times New Roman"/>
              </a:rPr>
              <a:t>huy</a:t>
            </a:r>
            <a:r>
              <a:rPr dirty="0" sz="2200" spc="-55">
                <a:latin typeface="Times New Roman"/>
                <a:cs typeface="Times New Roman"/>
              </a:rPr>
              <a:t>ể</a:t>
            </a:r>
            <a:r>
              <a:rPr dirty="0" sz="2200">
                <a:latin typeface="Times New Roman"/>
                <a:cs typeface="Times New Roman"/>
              </a:rPr>
              <a:t>n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h</a:t>
            </a:r>
            <a:r>
              <a:rPr dirty="0" sz="2200">
                <a:latin typeface="Times New Roman"/>
                <a:cs typeface="Times New Roman"/>
              </a:rPr>
              <a:t>ồ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60">
                <a:latin typeface="Times New Roman"/>
                <a:cs typeface="Times New Roman"/>
              </a:rPr>
              <a:t>s</a:t>
            </a:r>
            <a:r>
              <a:rPr dirty="0" sz="2200">
                <a:latin typeface="Times New Roman"/>
                <a:cs typeface="Times New Roman"/>
              </a:rPr>
              <a:t>ơ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5">
                <a:latin typeface="Times New Roman"/>
                <a:cs typeface="Times New Roman"/>
              </a:rPr>
              <a:t>c</a:t>
            </a:r>
            <a:r>
              <a:rPr dirty="0" sz="2200" spc="-50">
                <a:latin typeface="Times New Roman"/>
                <a:cs typeface="Times New Roman"/>
              </a:rPr>
              <a:t>h</a:t>
            </a:r>
            <a:r>
              <a:rPr dirty="0" sz="2200">
                <a:latin typeface="Times New Roman"/>
                <a:cs typeface="Times New Roman"/>
              </a:rPr>
              <a:t>o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ng</a:t>
            </a:r>
            <a:r>
              <a:rPr dirty="0" sz="2200" spc="-55">
                <a:latin typeface="Times New Roman"/>
                <a:cs typeface="Times New Roman"/>
              </a:rPr>
              <a:t>ườ</a:t>
            </a:r>
            <a:r>
              <a:rPr dirty="0" sz="2200">
                <a:latin typeface="Times New Roman"/>
                <a:cs typeface="Times New Roman"/>
              </a:rPr>
              <a:t>i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5">
                <a:latin typeface="Times New Roman"/>
                <a:cs typeface="Times New Roman"/>
              </a:rPr>
              <a:t>c</a:t>
            </a:r>
            <a:r>
              <a:rPr dirty="0" sz="2200">
                <a:latin typeface="Times New Roman"/>
                <a:cs typeface="Times New Roman"/>
              </a:rPr>
              <a:t>ó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th</a:t>
            </a:r>
            <a:r>
              <a:rPr dirty="0" sz="2200" spc="-55">
                <a:latin typeface="Times New Roman"/>
                <a:cs typeface="Times New Roman"/>
              </a:rPr>
              <a:t>ẩ</a:t>
            </a:r>
            <a:r>
              <a:rPr dirty="0" sz="2200">
                <a:latin typeface="Times New Roman"/>
                <a:cs typeface="Times New Roman"/>
              </a:rPr>
              <a:t>m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quy</a:t>
            </a:r>
            <a:r>
              <a:rPr dirty="0" sz="2200" spc="-55">
                <a:latin typeface="Times New Roman"/>
                <a:cs typeface="Times New Roman"/>
              </a:rPr>
              <a:t>ề</a:t>
            </a:r>
            <a:r>
              <a:rPr dirty="0" sz="2200">
                <a:latin typeface="Times New Roman"/>
                <a:cs typeface="Times New Roman"/>
              </a:rPr>
              <a:t>n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x</a:t>
            </a:r>
            <a:r>
              <a:rPr dirty="0" sz="2200">
                <a:latin typeface="Times New Roman"/>
                <a:cs typeface="Times New Roman"/>
              </a:rPr>
              <a:t>ử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l</a:t>
            </a:r>
            <a:r>
              <a:rPr dirty="0" sz="2200">
                <a:latin typeface="Times New Roman"/>
                <a:cs typeface="Times New Roman"/>
              </a:rPr>
              <a:t>ý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v</a:t>
            </a:r>
            <a:r>
              <a:rPr dirty="0" sz="2200">
                <a:latin typeface="Times New Roman"/>
                <a:cs typeface="Times New Roman"/>
              </a:rPr>
              <a:t>i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ph</a:t>
            </a:r>
            <a:r>
              <a:rPr dirty="0" sz="2200" spc="-55">
                <a:latin typeface="Times New Roman"/>
                <a:cs typeface="Times New Roman"/>
              </a:rPr>
              <a:t>ạ</a:t>
            </a:r>
            <a:r>
              <a:rPr dirty="0" sz="2200">
                <a:latin typeface="Times New Roman"/>
                <a:cs typeface="Times New Roman"/>
              </a:rPr>
              <a:t>m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th</a:t>
            </a:r>
            <a:r>
              <a:rPr dirty="0" sz="2200" spc="-55">
                <a:latin typeface="Times New Roman"/>
                <a:cs typeface="Times New Roman"/>
              </a:rPr>
              <a:t>e</a:t>
            </a:r>
            <a:r>
              <a:rPr dirty="0" sz="2200">
                <a:latin typeface="Times New Roman"/>
                <a:cs typeface="Times New Roman"/>
              </a:rPr>
              <a:t>o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qu</a:t>
            </a:r>
            <a:r>
              <a:rPr dirty="0" sz="2200">
                <a:latin typeface="Times New Roman"/>
                <a:cs typeface="Times New Roman"/>
              </a:rPr>
              <a:t>y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định  </a:t>
            </a:r>
            <a:r>
              <a:rPr dirty="0" sz="2200" spc="-25">
                <a:latin typeface="Times New Roman"/>
                <a:cs typeface="Times New Roman"/>
              </a:rPr>
              <a:t>và</a:t>
            </a:r>
            <a:r>
              <a:rPr dirty="0" sz="2200" spc="-85">
                <a:latin typeface="Times New Roman"/>
                <a:cs typeface="Times New Roman"/>
              </a:rPr>
              <a:t> </a:t>
            </a:r>
            <a:r>
              <a:rPr dirty="0" sz="2200" spc="-35">
                <a:latin typeface="Times New Roman"/>
                <a:cs typeface="Times New Roman"/>
              </a:rPr>
              <a:t>yêu</a:t>
            </a:r>
            <a:r>
              <a:rPr dirty="0" sz="2200" spc="-75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cầu</a:t>
            </a:r>
            <a:r>
              <a:rPr dirty="0" sz="2200" spc="-80">
                <a:latin typeface="Times New Roman"/>
                <a:cs typeface="Times New Roman"/>
              </a:rPr>
              <a:t> </a:t>
            </a:r>
            <a:r>
              <a:rPr dirty="0" sz="2200" spc="-35">
                <a:latin typeface="Times New Roman"/>
                <a:cs typeface="Times New Roman"/>
              </a:rPr>
              <a:t>chủ</a:t>
            </a:r>
            <a:r>
              <a:rPr dirty="0" sz="2200" spc="-8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dự</a:t>
            </a:r>
            <a:r>
              <a:rPr dirty="0" sz="2200" spc="-80">
                <a:latin typeface="Times New Roman"/>
                <a:cs typeface="Times New Roman"/>
              </a:rPr>
              <a:t> </a:t>
            </a:r>
            <a:r>
              <a:rPr dirty="0" sz="2200" spc="-30">
                <a:latin typeface="Times New Roman"/>
                <a:cs typeface="Times New Roman"/>
              </a:rPr>
              <a:t>án</a:t>
            </a:r>
            <a:r>
              <a:rPr dirty="0" sz="2200" spc="-80">
                <a:latin typeface="Times New Roman"/>
                <a:cs typeface="Times New Roman"/>
              </a:rPr>
              <a:t> </a:t>
            </a:r>
            <a:r>
              <a:rPr dirty="0" sz="2200" spc="-35">
                <a:latin typeface="Times New Roman"/>
                <a:cs typeface="Times New Roman"/>
              </a:rPr>
              <a:t>đầu</a:t>
            </a:r>
            <a:r>
              <a:rPr dirty="0" sz="2200" spc="-8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tư</a:t>
            </a:r>
            <a:r>
              <a:rPr dirty="0" sz="2200" spc="-80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phải</a:t>
            </a:r>
            <a:r>
              <a:rPr dirty="0" sz="2200" spc="-75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thực</a:t>
            </a:r>
            <a:r>
              <a:rPr dirty="0" sz="2200" spc="-80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hiện</a:t>
            </a:r>
            <a:r>
              <a:rPr dirty="0" sz="2200" spc="-75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các</a:t>
            </a:r>
            <a:r>
              <a:rPr dirty="0" sz="2200" spc="-80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biện</a:t>
            </a:r>
            <a:r>
              <a:rPr dirty="0" sz="2200" spc="-80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pháp</a:t>
            </a:r>
            <a:r>
              <a:rPr dirty="0" sz="2200" spc="-75">
                <a:latin typeface="Times New Roman"/>
                <a:cs typeface="Times New Roman"/>
              </a:rPr>
              <a:t> </a:t>
            </a:r>
            <a:r>
              <a:rPr dirty="0" sz="2200" spc="-35">
                <a:latin typeface="Times New Roman"/>
                <a:cs typeface="Times New Roman"/>
              </a:rPr>
              <a:t>quy</a:t>
            </a:r>
            <a:r>
              <a:rPr dirty="0" sz="2200" spc="-80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định</a:t>
            </a:r>
            <a:r>
              <a:rPr dirty="0" sz="2200" spc="-75">
                <a:latin typeface="Times New Roman"/>
                <a:cs typeface="Times New Roman"/>
              </a:rPr>
              <a:t> </a:t>
            </a:r>
            <a:r>
              <a:rPr dirty="0" sz="2200" spc="-35">
                <a:latin typeface="Times New Roman"/>
                <a:cs typeface="Times New Roman"/>
              </a:rPr>
              <a:t>tại</a:t>
            </a:r>
            <a:r>
              <a:rPr dirty="0" sz="2200" spc="-75">
                <a:latin typeface="Times New Roman"/>
                <a:cs typeface="Times New Roman"/>
              </a:rPr>
              <a:t> </a:t>
            </a:r>
            <a:r>
              <a:rPr dirty="0" sz="2200" spc="-45">
                <a:latin typeface="Times New Roman"/>
                <a:cs typeface="Times New Roman"/>
              </a:rPr>
              <a:t>khoản</a:t>
            </a:r>
            <a:r>
              <a:rPr dirty="0" sz="2200" spc="-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8</a:t>
            </a:r>
            <a:r>
              <a:rPr dirty="0" sz="2200" spc="-75">
                <a:latin typeface="Times New Roman"/>
                <a:cs typeface="Times New Roman"/>
              </a:rPr>
              <a:t> </a:t>
            </a:r>
            <a:r>
              <a:rPr dirty="0" sz="2200" spc="-55">
                <a:latin typeface="Times New Roman"/>
                <a:cs typeface="Times New Roman"/>
              </a:rPr>
              <a:t>Điều </a:t>
            </a:r>
            <a:r>
              <a:rPr dirty="0" sz="2200" spc="-540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này; tiếp </a:t>
            </a:r>
            <a:r>
              <a:rPr dirty="0" sz="2200" spc="-35">
                <a:latin typeface="Times New Roman"/>
                <a:cs typeface="Times New Roman"/>
              </a:rPr>
              <a:t>tục </a:t>
            </a:r>
            <a:r>
              <a:rPr dirty="0" sz="2200" spc="-25">
                <a:latin typeface="Times New Roman"/>
                <a:cs typeface="Times New Roman"/>
              </a:rPr>
              <a:t>tổ </a:t>
            </a:r>
            <a:r>
              <a:rPr dirty="0" sz="2200" spc="-45">
                <a:latin typeface="Times New Roman"/>
                <a:cs typeface="Times New Roman"/>
              </a:rPr>
              <a:t>chức </a:t>
            </a:r>
            <a:r>
              <a:rPr dirty="0" sz="2200" spc="-25">
                <a:latin typeface="Times New Roman"/>
                <a:cs typeface="Times New Roman"/>
              </a:rPr>
              <a:t>đo </a:t>
            </a:r>
            <a:r>
              <a:rPr dirty="0" sz="2200" spc="-40">
                <a:latin typeface="Times New Roman"/>
                <a:cs typeface="Times New Roman"/>
              </a:rPr>
              <a:t>đạc, </a:t>
            </a:r>
            <a:r>
              <a:rPr dirty="0" sz="2200" spc="-35">
                <a:latin typeface="Times New Roman"/>
                <a:cs typeface="Times New Roman"/>
              </a:rPr>
              <a:t>lấy </a:t>
            </a:r>
            <a:r>
              <a:rPr dirty="0" sz="2200" spc="-25">
                <a:latin typeface="Times New Roman"/>
                <a:cs typeface="Times New Roman"/>
              </a:rPr>
              <a:t>và </a:t>
            </a:r>
            <a:r>
              <a:rPr dirty="0" sz="2200" spc="-40">
                <a:latin typeface="Times New Roman"/>
                <a:cs typeface="Times New Roman"/>
              </a:rPr>
              <a:t>phân tích </a:t>
            </a:r>
            <a:r>
              <a:rPr dirty="0" sz="2200" spc="-35">
                <a:latin typeface="Times New Roman"/>
                <a:cs typeface="Times New Roman"/>
              </a:rPr>
              <a:t>mẫu </a:t>
            </a:r>
            <a:r>
              <a:rPr dirty="0" sz="2200" spc="-40">
                <a:latin typeface="Times New Roman"/>
                <a:cs typeface="Times New Roman"/>
              </a:rPr>
              <a:t>chất thải </a:t>
            </a:r>
            <a:r>
              <a:rPr dirty="0" sz="2200" spc="-25">
                <a:latin typeface="Times New Roman"/>
                <a:cs typeface="Times New Roman"/>
              </a:rPr>
              <a:t>xả ra </a:t>
            </a:r>
            <a:r>
              <a:rPr dirty="0" sz="2200" spc="-35">
                <a:latin typeface="Times New Roman"/>
                <a:cs typeface="Times New Roman"/>
              </a:rPr>
              <a:t>môi </a:t>
            </a:r>
            <a:r>
              <a:rPr dirty="0" sz="2200" spc="-45">
                <a:latin typeface="Times New Roman"/>
                <a:cs typeface="Times New Roman"/>
              </a:rPr>
              <a:t>trường </a:t>
            </a:r>
            <a:r>
              <a:rPr dirty="0" sz="2200" spc="-50">
                <a:latin typeface="Times New Roman"/>
                <a:cs typeface="Times New Roman"/>
              </a:rPr>
              <a:t>trong 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qu</a:t>
            </a:r>
            <a:r>
              <a:rPr dirty="0" sz="2200">
                <a:latin typeface="Times New Roman"/>
                <a:cs typeface="Times New Roman"/>
              </a:rPr>
              <a:t>á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t</a:t>
            </a:r>
            <a:r>
              <a:rPr dirty="0" sz="2200" spc="-45">
                <a:latin typeface="Times New Roman"/>
                <a:cs typeface="Times New Roman"/>
              </a:rPr>
              <a:t>r</a:t>
            </a:r>
            <a:r>
              <a:rPr dirty="0" sz="2200" spc="-50">
                <a:latin typeface="Times New Roman"/>
                <a:cs typeface="Times New Roman"/>
              </a:rPr>
              <a:t>ìn</a:t>
            </a:r>
            <a:r>
              <a:rPr dirty="0" sz="2200">
                <a:latin typeface="Times New Roman"/>
                <a:cs typeface="Times New Roman"/>
              </a:rPr>
              <a:t>h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v</a:t>
            </a:r>
            <a:r>
              <a:rPr dirty="0" sz="2200" spc="-55">
                <a:latin typeface="Times New Roman"/>
                <a:cs typeface="Times New Roman"/>
              </a:rPr>
              <a:t>ậ</a:t>
            </a:r>
            <a:r>
              <a:rPr dirty="0" sz="2200">
                <a:latin typeface="Times New Roman"/>
                <a:cs typeface="Times New Roman"/>
              </a:rPr>
              <a:t>n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h</a:t>
            </a:r>
            <a:r>
              <a:rPr dirty="0" sz="2200" spc="-55">
                <a:latin typeface="Times New Roman"/>
                <a:cs typeface="Times New Roman"/>
              </a:rPr>
              <a:t>à</a:t>
            </a:r>
            <a:r>
              <a:rPr dirty="0" sz="2200" spc="-50">
                <a:latin typeface="Times New Roman"/>
                <a:cs typeface="Times New Roman"/>
              </a:rPr>
              <a:t>n</a:t>
            </a:r>
            <a:r>
              <a:rPr dirty="0" sz="2200">
                <a:latin typeface="Times New Roman"/>
                <a:cs typeface="Times New Roman"/>
              </a:rPr>
              <a:t>h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th</a:t>
            </a:r>
            <a:r>
              <a:rPr dirty="0" sz="2200">
                <a:latin typeface="Times New Roman"/>
                <a:cs typeface="Times New Roman"/>
              </a:rPr>
              <a:t>ử</a:t>
            </a:r>
            <a:r>
              <a:rPr dirty="0" sz="2200" spc="-110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nghi</a:t>
            </a:r>
            <a:r>
              <a:rPr dirty="0" sz="2200" spc="-55">
                <a:latin typeface="Times New Roman"/>
                <a:cs typeface="Times New Roman"/>
              </a:rPr>
              <a:t>ệ</a:t>
            </a:r>
            <a:r>
              <a:rPr dirty="0" sz="2200">
                <a:latin typeface="Times New Roman"/>
                <a:cs typeface="Times New Roman"/>
              </a:rPr>
              <a:t>m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l</a:t>
            </a:r>
            <a:r>
              <a:rPr dirty="0" sz="2200" spc="-55">
                <a:latin typeface="Times New Roman"/>
                <a:cs typeface="Times New Roman"/>
              </a:rPr>
              <a:t>ạ</a:t>
            </a:r>
            <a:r>
              <a:rPr dirty="0" sz="2200">
                <a:latin typeface="Times New Roman"/>
                <a:cs typeface="Times New Roman"/>
              </a:rPr>
              <a:t>i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5">
                <a:latin typeface="Times New Roman"/>
                <a:cs typeface="Times New Roman"/>
              </a:rPr>
              <a:t>c</a:t>
            </a:r>
            <a:r>
              <a:rPr dirty="0" sz="2200" spc="-50">
                <a:latin typeface="Times New Roman"/>
                <a:cs typeface="Times New Roman"/>
              </a:rPr>
              <a:t>ủ</a:t>
            </a:r>
            <a:r>
              <a:rPr dirty="0" sz="2200">
                <a:latin typeface="Times New Roman"/>
                <a:cs typeface="Times New Roman"/>
              </a:rPr>
              <a:t>a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5">
                <a:latin typeface="Times New Roman"/>
                <a:cs typeface="Times New Roman"/>
              </a:rPr>
              <a:t>c</a:t>
            </a:r>
            <a:r>
              <a:rPr dirty="0" sz="2200" spc="-50">
                <a:latin typeface="Times New Roman"/>
                <a:cs typeface="Times New Roman"/>
              </a:rPr>
              <a:t>h</a:t>
            </a:r>
            <a:r>
              <a:rPr dirty="0" sz="2200">
                <a:latin typeface="Times New Roman"/>
                <a:cs typeface="Times New Roman"/>
              </a:rPr>
              <a:t>ủ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d</a:t>
            </a:r>
            <a:r>
              <a:rPr dirty="0" sz="2200">
                <a:latin typeface="Times New Roman"/>
                <a:cs typeface="Times New Roman"/>
              </a:rPr>
              <a:t>ự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5">
                <a:latin typeface="Times New Roman"/>
                <a:cs typeface="Times New Roman"/>
              </a:rPr>
              <a:t>á</a:t>
            </a:r>
            <a:r>
              <a:rPr dirty="0" sz="2200">
                <a:latin typeface="Times New Roman"/>
                <a:cs typeface="Times New Roman"/>
              </a:rPr>
              <a:t>n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đ</a:t>
            </a:r>
            <a:r>
              <a:rPr dirty="0" sz="2200" spc="-55">
                <a:latin typeface="Times New Roman"/>
                <a:cs typeface="Times New Roman"/>
              </a:rPr>
              <a:t>ầ</a:t>
            </a:r>
            <a:r>
              <a:rPr dirty="0" sz="2200">
                <a:latin typeface="Times New Roman"/>
                <a:cs typeface="Times New Roman"/>
              </a:rPr>
              <a:t>u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t</a:t>
            </a:r>
            <a:r>
              <a:rPr dirty="0" sz="2200" spc="-55">
                <a:latin typeface="Times New Roman"/>
                <a:cs typeface="Times New Roman"/>
              </a:rPr>
              <a:t>ư</a:t>
            </a:r>
            <a:r>
              <a:rPr dirty="0" sz="2200"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265"/>
              </a:spcBef>
            </a:pPr>
            <a:r>
              <a:rPr dirty="0" sz="2200" spc="-30" i="1">
                <a:latin typeface="Times New Roman"/>
                <a:cs typeface="Times New Roman"/>
              </a:rPr>
              <a:t>Cơ</a:t>
            </a:r>
            <a:r>
              <a:rPr dirty="0" sz="2200" spc="-100" i="1">
                <a:latin typeface="Times New Roman"/>
                <a:cs typeface="Times New Roman"/>
              </a:rPr>
              <a:t> </a:t>
            </a:r>
            <a:r>
              <a:rPr dirty="0" sz="2200" spc="-40" i="1">
                <a:latin typeface="Times New Roman"/>
                <a:cs typeface="Times New Roman"/>
              </a:rPr>
              <a:t>quan</a:t>
            </a:r>
            <a:r>
              <a:rPr dirty="0" sz="2200" spc="-105" i="1">
                <a:latin typeface="Times New Roman"/>
                <a:cs typeface="Times New Roman"/>
              </a:rPr>
              <a:t> </a:t>
            </a:r>
            <a:r>
              <a:rPr dirty="0" sz="2200" spc="-45" i="1">
                <a:latin typeface="Times New Roman"/>
                <a:cs typeface="Times New Roman"/>
              </a:rPr>
              <a:t>chuyên</a:t>
            </a:r>
            <a:r>
              <a:rPr dirty="0" sz="2200" spc="-100" i="1">
                <a:latin typeface="Times New Roman"/>
                <a:cs typeface="Times New Roman"/>
              </a:rPr>
              <a:t> </a:t>
            </a:r>
            <a:r>
              <a:rPr dirty="0" sz="2200" spc="-40" i="1">
                <a:latin typeface="Times New Roman"/>
                <a:cs typeface="Times New Roman"/>
              </a:rPr>
              <a:t>môn</a:t>
            </a:r>
            <a:r>
              <a:rPr dirty="0" sz="2200" spc="-100" i="1">
                <a:latin typeface="Times New Roman"/>
                <a:cs typeface="Times New Roman"/>
              </a:rPr>
              <a:t> </a:t>
            </a:r>
            <a:r>
              <a:rPr dirty="0" sz="2200" spc="-30" i="1">
                <a:latin typeface="Times New Roman"/>
                <a:cs typeface="Times New Roman"/>
              </a:rPr>
              <a:t>về</a:t>
            </a:r>
            <a:r>
              <a:rPr dirty="0" sz="2200" spc="-105" i="1">
                <a:latin typeface="Times New Roman"/>
                <a:cs typeface="Times New Roman"/>
              </a:rPr>
              <a:t> </a:t>
            </a:r>
            <a:r>
              <a:rPr dirty="0" sz="2200" spc="-35" i="1">
                <a:latin typeface="Times New Roman"/>
                <a:cs typeface="Times New Roman"/>
              </a:rPr>
              <a:t>bảo</a:t>
            </a:r>
            <a:r>
              <a:rPr dirty="0" sz="2200" spc="-100" i="1">
                <a:latin typeface="Times New Roman"/>
                <a:cs typeface="Times New Roman"/>
              </a:rPr>
              <a:t> </a:t>
            </a:r>
            <a:r>
              <a:rPr dirty="0" sz="2200" spc="-30" i="1">
                <a:latin typeface="Times New Roman"/>
                <a:cs typeface="Times New Roman"/>
              </a:rPr>
              <a:t>vệ</a:t>
            </a:r>
            <a:r>
              <a:rPr dirty="0" sz="2200" spc="-105" i="1">
                <a:latin typeface="Times New Roman"/>
                <a:cs typeface="Times New Roman"/>
              </a:rPr>
              <a:t> </a:t>
            </a:r>
            <a:r>
              <a:rPr dirty="0" sz="2200" spc="-40" i="1">
                <a:latin typeface="Times New Roman"/>
                <a:cs typeface="Times New Roman"/>
              </a:rPr>
              <a:t>môi</a:t>
            </a:r>
            <a:r>
              <a:rPr dirty="0" sz="2200" spc="-100" i="1">
                <a:latin typeface="Times New Roman"/>
                <a:cs typeface="Times New Roman"/>
              </a:rPr>
              <a:t> </a:t>
            </a:r>
            <a:r>
              <a:rPr dirty="0" sz="2200" spc="-45" i="1">
                <a:latin typeface="Times New Roman"/>
                <a:cs typeface="Times New Roman"/>
              </a:rPr>
              <a:t>trường</a:t>
            </a:r>
            <a:r>
              <a:rPr dirty="0" sz="2200" spc="-95" i="1">
                <a:latin typeface="Times New Roman"/>
                <a:cs typeface="Times New Roman"/>
              </a:rPr>
              <a:t> </a:t>
            </a:r>
            <a:r>
              <a:rPr dirty="0" sz="2200" spc="-35" i="1">
                <a:latin typeface="Times New Roman"/>
                <a:cs typeface="Times New Roman"/>
              </a:rPr>
              <a:t>cấp</a:t>
            </a:r>
            <a:r>
              <a:rPr dirty="0" sz="2200" spc="-105" i="1">
                <a:latin typeface="Times New Roman"/>
                <a:cs typeface="Times New Roman"/>
              </a:rPr>
              <a:t> </a:t>
            </a:r>
            <a:r>
              <a:rPr dirty="0" sz="2200" spc="-45" i="1">
                <a:latin typeface="Times New Roman"/>
                <a:cs typeface="Times New Roman"/>
              </a:rPr>
              <a:t>tỉnh,</a:t>
            </a:r>
            <a:r>
              <a:rPr dirty="0" sz="2200" spc="-100" i="1">
                <a:latin typeface="Times New Roman"/>
                <a:cs typeface="Times New Roman"/>
              </a:rPr>
              <a:t> </a:t>
            </a:r>
            <a:r>
              <a:rPr dirty="0" sz="2200" spc="-35" i="1">
                <a:latin typeface="Times New Roman"/>
                <a:cs typeface="Times New Roman"/>
              </a:rPr>
              <a:t>cấp</a:t>
            </a:r>
            <a:r>
              <a:rPr dirty="0" sz="2200" spc="-100" i="1">
                <a:latin typeface="Times New Roman"/>
                <a:cs typeface="Times New Roman"/>
              </a:rPr>
              <a:t> </a:t>
            </a:r>
            <a:r>
              <a:rPr dirty="0" sz="2200" spc="-45" i="1">
                <a:latin typeface="Times New Roman"/>
                <a:cs typeface="Times New Roman"/>
              </a:rPr>
              <a:t>huyện</a:t>
            </a:r>
            <a:r>
              <a:rPr dirty="0" sz="2200" spc="-100" i="1">
                <a:latin typeface="Times New Roman"/>
                <a:cs typeface="Times New Roman"/>
              </a:rPr>
              <a:t> </a:t>
            </a:r>
            <a:r>
              <a:rPr dirty="0" sz="2200" spc="-30" i="1">
                <a:latin typeface="Times New Roman"/>
                <a:cs typeface="Times New Roman"/>
              </a:rPr>
              <a:t>có</a:t>
            </a:r>
            <a:r>
              <a:rPr dirty="0" sz="2200" spc="-100" i="1">
                <a:latin typeface="Times New Roman"/>
                <a:cs typeface="Times New Roman"/>
              </a:rPr>
              <a:t> </a:t>
            </a:r>
            <a:r>
              <a:rPr dirty="0" sz="2200" spc="-45" i="1">
                <a:latin typeface="Times New Roman"/>
                <a:cs typeface="Times New Roman"/>
              </a:rPr>
              <a:t>trách</a:t>
            </a:r>
            <a:r>
              <a:rPr dirty="0" sz="2200" spc="-105" i="1">
                <a:latin typeface="Times New Roman"/>
                <a:cs typeface="Times New Roman"/>
              </a:rPr>
              <a:t> </a:t>
            </a:r>
            <a:r>
              <a:rPr dirty="0" sz="2200" spc="-45" i="1">
                <a:latin typeface="Times New Roman"/>
                <a:cs typeface="Times New Roman"/>
              </a:rPr>
              <a:t>nhiệm:</a:t>
            </a:r>
            <a:endParaRPr sz="2200">
              <a:latin typeface="Times New Roman"/>
              <a:cs typeface="Times New Roman"/>
            </a:endParaRPr>
          </a:p>
          <a:p>
            <a:pPr algn="just" marL="12700" marR="10795">
              <a:lnSpc>
                <a:spcPts val="2400"/>
              </a:lnSpc>
              <a:spcBef>
                <a:spcPts val="640"/>
              </a:spcBef>
            </a:pPr>
            <a:r>
              <a:rPr dirty="0" sz="2200" spc="-40">
                <a:latin typeface="Times New Roman"/>
                <a:cs typeface="Times New Roman"/>
              </a:rPr>
              <a:t>Phối </a:t>
            </a:r>
            <a:r>
              <a:rPr dirty="0" sz="2200" spc="-35">
                <a:latin typeface="Times New Roman"/>
                <a:cs typeface="Times New Roman"/>
              </a:rPr>
              <a:t>hợp </a:t>
            </a:r>
            <a:r>
              <a:rPr dirty="0" sz="2200" spc="-40">
                <a:latin typeface="Times New Roman"/>
                <a:cs typeface="Times New Roman"/>
              </a:rPr>
              <a:t>kiểm tra, giám sát </a:t>
            </a:r>
            <a:r>
              <a:rPr dirty="0" sz="2200" spc="-35">
                <a:latin typeface="Times New Roman"/>
                <a:cs typeface="Times New Roman"/>
              </a:rPr>
              <a:t>quá </a:t>
            </a:r>
            <a:r>
              <a:rPr dirty="0" sz="2200" spc="-40">
                <a:latin typeface="Times New Roman"/>
                <a:cs typeface="Times New Roman"/>
              </a:rPr>
              <a:t>trình </a:t>
            </a:r>
            <a:r>
              <a:rPr dirty="0" sz="2200" spc="-35">
                <a:latin typeface="Times New Roman"/>
                <a:cs typeface="Times New Roman"/>
              </a:rPr>
              <a:t>vận </a:t>
            </a:r>
            <a:r>
              <a:rPr dirty="0" sz="2200" spc="-40">
                <a:latin typeface="Times New Roman"/>
                <a:cs typeface="Times New Roman"/>
              </a:rPr>
              <a:t>hành </a:t>
            </a:r>
            <a:r>
              <a:rPr dirty="0" sz="2200" spc="-35">
                <a:latin typeface="Times New Roman"/>
                <a:cs typeface="Times New Roman"/>
              </a:rPr>
              <a:t>thử </a:t>
            </a:r>
            <a:r>
              <a:rPr dirty="0" sz="2200" spc="-45">
                <a:latin typeface="Times New Roman"/>
                <a:cs typeface="Times New Roman"/>
              </a:rPr>
              <a:t>nghiệm </a:t>
            </a:r>
            <a:r>
              <a:rPr dirty="0" sz="2200" spc="-40">
                <a:latin typeface="Times New Roman"/>
                <a:cs typeface="Times New Roman"/>
              </a:rPr>
              <a:t>công trình </a:t>
            </a:r>
            <a:r>
              <a:rPr dirty="0" sz="2200" spc="-25">
                <a:latin typeface="Times New Roman"/>
                <a:cs typeface="Times New Roman"/>
              </a:rPr>
              <a:t>xử lý </a:t>
            </a:r>
            <a:r>
              <a:rPr dirty="0" sz="2200" spc="-55">
                <a:latin typeface="Times New Roman"/>
                <a:cs typeface="Times New Roman"/>
              </a:rPr>
              <a:t>chất 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thải</a:t>
            </a:r>
            <a:r>
              <a:rPr dirty="0" sz="2200" spc="20">
                <a:latin typeface="Times New Roman"/>
                <a:cs typeface="Times New Roman"/>
              </a:rPr>
              <a:t> </a:t>
            </a:r>
            <a:r>
              <a:rPr dirty="0" sz="2200" spc="-35">
                <a:latin typeface="Times New Roman"/>
                <a:cs typeface="Times New Roman"/>
              </a:rPr>
              <a:t>đối</a:t>
            </a:r>
            <a:r>
              <a:rPr dirty="0" sz="2200" spc="25">
                <a:latin typeface="Times New Roman"/>
                <a:cs typeface="Times New Roman"/>
              </a:rPr>
              <a:t> </a:t>
            </a:r>
            <a:r>
              <a:rPr dirty="0" sz="2200" spc="-35">
                <a:latin typeface="Times New Roman"/>
                <a:cs typeface="Times New Roman"/>
              </a:rPr>
              <a:t>với</a:t>
            </a:r>
            <a:r>
              <a:rPr dirty="0" sz="2200" spc="3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dự</a:t>
            </a:r>
            <a:r>
              <a:rPr dirty="0" sz="2200" spc="15">
                <a:latin typeface="Times New Roman"/>
                <a:cs typeface="Times New Roman"/>
              </a:rPr>
              <a:t> </a:t>
            </a:r>
            <a:r>
              <a:rPr dirty="0" sz="2200" spc="-30">
                <a:latin typeface="Times New Roman"/>
                <a:cs typeface="Times New Roman"/>
              </a:rPr>
              <a:t>án</a:t>
            </a:r>
            <a:r>
              <a:rPr dirty="0" sz="2200" spc="25">
                <a:latin typeface="Times New Roman"/>
                <a:cs typeface="Times New Roman"/>
              </a:rPr>
              <a:t> </a:t>
            </a:r>
            <a:r>
              <a:rPr dirty="0" sz="2200" spc="-35">
                <a:latin typeface="Times New Roman"/>
                <a:cs typeface="Times New Roman"/>
              </a:rPr>
              <a:t>đầu</a:t>
            </a:r>
            <a:r>
              <a:rPr dirty="0" sz="2200" spc="2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tư</a:t>
            </a:r>
            <a:r>
              <a:rPr dirty="0" sz="2200" spc="20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trên</a:t>
            </a:r>
            <a:r>
              <a:rPr dirty="0" sz="2200" spc="20">
                <a:latin typeface="Times New Roman"/>
                <a:cs typeface="Times New Roman"/>
              </a:rPr>
              <a:t> </a:t>
            </a:r>
            <a:r>
              <a:rPr dirty="0" sz="2200" spc="-35">
                <a:latin typeface="Times New Roman"/>
                <a:cs typeface="Times New Roman"/>
              </a:rPr>
              <a:t>địa</a:t>
            </a:r>
            <a:r>
              <a:rPr dirty="0" sz="2200" spc="25">
                <a:latin typeface="Times New Roman"/>
                <a:cs typeface="Times New Roman"/>
              </a:rPr>
              <a:t> </a:t>
            </a:r>
            <a:r>
              <a:rPr dirty="0" sz="2200" spc="-35">
                <a:latin typeface="Times New Roman"/>
                <a:cs typeface="Times New Roman"/>
              </a:rPr>
              <a:t>bàn</a:t>
            </a:r>
            <a:r>
              <a:rPr dirty="0" sz="2200" spc="25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theo</a:t>
            </a:r>
            <a:r>
              <a:rPr dirty="0" sz="2200" spc="2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đề</a:t>
            </a:r>
            <a:r>
              <a:rPr dirty="0" sz="2200" spc="20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nghị</a:t>
            </a:r>
            <a:r>
              <a:rPr dirty="0" sz="2200" spc="30">
                <a:latin typeface="Times New Roman"/>
                <a:cs typeface="Times New Roman"/>
              </a:rPr>
              <a:t> </a:t>
            </a:r>
            <a:r>
              <a:rPr dirty="0" sz="2200" spc="-35">
                <a:latin typeface="Times New Roman"/>
                <a:cs typeface="Times New Roman"/>
              </a:rPr>
              <a:t>của</a:t>
            </a:r>
            <a:r>
              <a:rPr dirty="0" sz="2200" spc="25">
                <a:latin typeface="Times New Roman"/>
                <a:cs typeface="Times New Roman"/>
              </a:rPr>
              <a:t> </a:t>
            </a:r>
            <a:r>
              <a:rPr dirty="0" sz="2200" spc="-30">
                <a:latin typeface="Times New Roman"/>
                <a:cs typeface="Times New Roman"/>
              </a:rPr>
              <a:t>cơ</a:t>
            </a:r>
            <a:r>
              <a:rPr dirty="0" sz="2200" spc="25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quan</a:t>
            </a:r>
            <a:r>
              <a:rPr dirty="0" sz="2200" spc="20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cấp</a:t>
            </a:r>
            <a:r>
              <a:rPr dirty="0" sz="2200" spc="25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giấy</a:t>
            </a:r>
            <a:r>
              <a:rPr dirty="0" sz="2200" spc="30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phép</a:t>
            </a:r>
            <a:r>
              <a:rPr dirty="0" sz="2200" spc="2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môi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9919" y="6294628"/>
            <a:ext cx="80645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-50">
                <a:latin typeface="Times New Roman"/>
                <a:cs typeface="Times New Roman"/>
              </a:rPr>
              <a:t>t</a:t>
            </a:r>
            <a:r>
              <a:rPr dirty="0" sz="2200" spc="-45">
                <a:latin typeface="Times New Roman"/>
                <a:cs typeface="Times New Roman"/>
              </a:rPr>
              <a:t>r</a:t>
            </a:r>
            <a:r>
              <a:rPr dirty="0" sz="2200" spc="-60">
                <a:latin typeface="Times New Roman"/>
                <a:cs typeface="Times New Roman"/>
              </a:rPr>
              <a:t>ư</a:t>
            </a:r>
            <a:r>
              <a:rPr dirty="0" sz="2200" spc="-55">
                <a:latin typeface="Times New Roman"/>
                <a:cs typeface="Times New Roman"/>
              </a:rPr>
              <a:t>ờ</a:t>
            </a:r>
            <a:r>
              <a:rPr dirty="0" sz="2200" spc="-50">
                <a:latin typeface="Times New Roman"/>
                <a:cs typeface="Times New Roman"/>
              </a:rPr>
              <a:t>n</a:t>
            </a:r>
            <a:r>
              <a:rPr dirty="0" sz="2200" spc="-55">
                <a:latin typeface="Times New Roman"/>
                <a:cs typeface="Times New Roman"/>
              </a:rPr>
              <a:t>g</a:t>
            </a:r>
            <a:r>
              <a:rPr dirty="0" sz="2200"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963977" y="6421628"/>
            <a:ext cx="1809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898989"/>
                </a:solidFill>
                <a:latin typeface="Calibri"/>
                <a:cs typeface="Calibri"/>
              </a:rPr>
              <a:t>14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1066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1862" y="430276"/>
            <a:ext cx="5597525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II. QUY</a:t>
            </a:r>
            <a:r>
              <a:rPr dirty="0" spc="-85"/>
              <a:t> </a:t>
            </a:r>
            <a:r>
              <a:rPr dirty="0" spc="-5"/>
              <a:t>ĐỊNH</a:t>
            </a:r>
            <a:r>
              <a:rPr dirty="0" spc="-45"/>
              <a:t> </a:t>
            </a:r>
            <a:r>
              <a:rPr dirty="0" spc="-5"/>
              <a:t>VỀ</a:t>
            </a:r>
            <a:r>
              <a:rPr dirty="0" spc="-10"/>
              <a:t> </a:t>
            </a:r>
            <a:r>
              <a:rPr dirty="0" spc="-5"/>
              <a:t>ĐĂNG </a:t>
            </a:r>
            <a:r>
              <a:rPr dirty="0"/>
              <a:t>KÝ</a:t>
            </a:r>
            <a:r>
              <a:rPr dirty="0" spc="-10"/>
              <a:t> </a:t>
            </a:r>
            <a:r>
              <a:rPr dirty="0" spc="-5"/>
              <a:t>MÔI</a:t>
            </a:r>
            <a:r>
              <a:rPr dirty="0" spc="-50"/>
              <a:t> </a:t>
            </a:r>
            <a:r>
              <a:rPr dirty="0" spc="-5"/>
              <a:t>TRƯỜNG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74114" y="1103883"/>
            <a:ext cx="7652384" cy="3863340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2006600">
              <a:lnSpc>
                <a:spcPct val="100000"/>
              </a:lnSpc>
              <a:spcBef>
                <a:spcPts val="365"/>
              </a:spcBef>
            </a:pPr>
            <a:r>
              <a:rPr dirty="0" sz="2200" spc="-5" b="1">
                <a:latin typeface="Times New Roman"/>
                <a:cs typeface="Times New Roman"/>
              </a:rPr>
              <a:t>II.</a:t>
            </a:r>
            <a:r>
              <a:rPr dirty="0" sz="2200" spc="-1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ĐĂNG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KÝ</a:t>
            </a:r>
            <a:r>
              <a:rPr dirty="0" sz="2200" spc="-2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MÔI</a:t>
            </a:r>
            <a:r>
              <a:rPr dirty="0" sz="2200" spc="-5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TRƯỜNG</a:t>
            </a:r>
            <a:endParaRPr sz="2200">
              <a:latin typeface="Times New Roman"/>
              <a:cs typeface="Times New Roman"/>
            </a:endParaRPr>
          </a:p>
          <a:p>
            <a:pPr marL="1264920" marR="1257935" indent="295910">
              <a:lnSpc>
                <a:spcPts val="3000"/>
              </a:lnSpc>
              <a:spcBef>
                <a:spcPts val="60"/>
              </a:spcBef>
            </a:pPr>
            <a:r>
              <a:rPr dirty="0" sz="2200" b="1">
                <a:latin typeface="Times New Roman"/>
                <a:cs typeface="Times New Roman"/>
              </a:rPr>
              <a:t>1. </a:t>
            </a:r>
            <a:r>
              <a:rPr dirty="0" sz="2200" spc="-5" b="1">
                <a:latin typeface="Times New Roman"/>
                <a:cs typeface="Times New Roman"/>
              </a:rPr>
              <a:t>Đối tượng </a:t>
            </a:r>
            <a:r>
              <a:rPr dirty="0" sz="2200" b="1">
                <a:latin typeface="Times New Roman"/>
                <a:cs typeface="Times New Roman"/>
              </a:rPr>
              <a:t>phải đăng ký môi </a:t>
            </a:r>
            <a:r>
              <a:rPr dirty="0" sz="2200" spc="-5" b="1">
                <a:latin typeface="Times New Roman"/>
                <a:cs typeface="Times New Roman"/>
              </a:rPr>
              <a:t>trường </a:t>
            </a:r>
            <a:r>
              <a:rPr dirty="0" sz="2200" b="1">
                <a:latin typeface="Times New Roman"/>
                <a:cs typeface="Times New Roman"/>
              </a:rPr>
              <a:t> (Khoản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1</a:t>
            </a:r>
            <a:r>
              <a:rPr dirty="0" sz="2200" spc="-5" b="1">
                <a:latin typeface="Times New Roman"/>
                <a:cs typeface="Times New Roman"/>
              </a:rPr>
              <a:t> Điều </a:t>
            </a:r>
            <a:r>
              <a:rPr dirty="0" sz="2200" b="1">
                <a:latin typeface="Times New Roman"/>
                <a:cs typeface="Times New Roman"/>
              </a:rPr>
              <a:t>49</a:t>
            </a:r>
            <a:r>
              <a:rPr dirty="0" sz="2200" spc="-5" b="1">
                <a:latin typeface="Times New Roman"/>
                <a:cs typeface="Times New Roman"/>
              </a:rPr>
              <a:t> Luật Bảo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vệ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môi</a:t>
            </a:r>
            <a:r>
              <a:rPr dirty="0" sz="2200" spc="-5" b="1">
                <a:latin typeface="Times New Roman"/>
                <a:cs typeface="Times New Roman"/>
              </a:rPr>
              <a:t> trường)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150">
              <a:latin typeface="Times New Roman"/>
              <a:cs typeface="Times New Roman"/>
            </a:endParaRPr>
          </a:p>
          <a:p>
            <a:pPr algn="just" marL="12700" marR="5080" indent="542925">
              <a:lnSpc>
                <a:spcPts val="2400"/>
              </a:lnSpc>
              <a:buChar char="-"/>
              <a:tabLst>
                <a:tab pos="750570" algn="l"/>
              </a:tabLst>
            </a:pPr>
            <a:r>
              <a:rPr dirty="0" sz="2200" spc="-5">
                <a:latin typeface="Times New Roman"/>
                <a:cs typeface="Times New Roman"/>
              </a:rPr>
              <a:t>Dự án đầu </a:t>
            </a:r>
            <a:r>
              <a:rPr dirty="0" sz="2200">
                <a:latin typeface="Times New Roman"/>
                <a:cs typeface="Times New Roman"/>
              </a:rPr>
              <a:t>tư </a:t>
            </a:r>
            <a:r>
              <a:rPr dirty="0" sz="2200" spc="-5">
                <a:latin typeface="Times New Roman"/>
                <a:cs typeface="Times New Roman"/>
              </a:rPr>
              <a:t>có phát sinh chất thải </a:t>
            </a:r>
            <a:r>
              <a:rPr dirty="0" sz="2200">
                <a:latin typeface="Times New Roman"/>
                <a:cs typeface="Times New Roman"/>
              </a:rPr>
              <a:t>không thuộc đối </a:t>
            </a:r>
            <a:r>
              <a:rPr dirty="0" sz="2200" spc="-5">
                <a:latin typeface="Times New Roman"/>
                <a:cs typeface="Times New Roman"/>
              </a:rPr>
              <a:t>tượng 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phải có giấy phép </a:t>
            </a:r>
            <a:r>
              <a:rPr dirty="0" sz="2200">
                <a:latin typeface="Times New Roman"/>
                <a:cs typeface="Times New Roman"/>
              </a:rPr>
              <a:t>môi </a:t>
            </a:r>
            <a:r>
              <a:rPr dirty="0" sz="2200" spc="-5">
                <a:latin typeface="Times New Roman"/>
                <a:cs typeface="Times New Roman"/>
              </a:rPr>
              <a:t>trường (bao </a:t>
            </a:r>
            <a:r>
              <a:rPr dirty="0" sz="2200">
                <a:latin typeface="Times New Roman"/>
                <a:cs typeface="Times New Roman"/>
              </a:rPr>
              <a:t>gồm </a:t>
            </a:r>
            <a:r>
              <a:rPr dirty="0" sz="2200" spc="-5">
                <a:latin typeface="Times New Roman"/>
                <a:cs typeface="Times New Roman"/>
              </a:rPr>
              <a:t>cả </a:t>
            </a:r>
            <a:r>
              <a:rPr dirty="0" sz="2200">
                <a:latin typeface="Times New Roman"/>
                <a:cs typeface="Times New Roman"/>
              </a:rPr>
              <a:t>dự </a:t>
            </a:r>
            <a:r>
              <a:rPr dirty="0" sz="2200" spc="-5">
                <a:latin typeface="Times New Roman"/>
                <a:cs typeface="Times New Roman"/>
              </a:rPr>
              <a:t>án </a:t>
            </a:r>
            <a:r>
              <a:rPr dirty="0" sz="2200">
                <a:latin typeface="Times New Roman"/>
                <a:cs typeface="Times New Roman"/>
              </a:rPr>
              <a:t>thuộc </a:t>
            </a:r>
            <a:r>
              <a:rPr dirty="0" sz="2200" spc="-5">
                <a:latin typeface="Times New Roman"/>
                <a:cs typeface="Times New Roman"/>
              </a:rPr>
              <a:t>hoặc </a:t>
            </a:r>
            <a:r>
              <a:rPr dirty="0" sz="2200">
                <a:latin typeface="Times New Roman"/>
                <a:cs typeface="Times New Roman"/>
              </a:rPr>
              <a:t>không 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thuộc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đối </a:t>
            </a:r>
            <a:r>
              <a:rPr dirty="0" sz="2200" spc="-5">
                <a:latin typeface="Times New Roman"/>
                <a:cs typeface="Times New Roman"/>
              </a:rPr>
              <a:t>tượng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phải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thực hiện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ĐTM)</a:t>
            </a:r>
            <a:endParaRPr sz="2200">
              <a:latin typeface="Times New Roman"/>
              <a:cs typeface="Times New Roman"/>
            </a:endParaRPr>
          </a:p>
          <a:p>
            <a:pPr algn="just" marL="12700" marR="5080" indent="542925">
              <a:lnSpc>
                <a:spcPct val="89100"/>
              </a:lnSpc>
              <a:spcBef>
                <a:spcPts val="605"/>
              </a:spcBef>
              <a:buChar char="-"/>
              <a:tabLst>
                <a:tab pos="756920" algn="l"/>
              </a:tabLst>
            </a:pPr>
            <a:r>
              <a:rPr dirty="0" sz="2200" spc="-5">
                <a:latin typeface="Times New Roman"/>
                <a:cs typeface="Times New Roman"/>
              </a:rPr>
              <a:t>Cơ sở sản xuất, </a:t>
            </a:r>
            <a:r>
              <a:rPr dirty="0" sz="2200">
                <a:latin typeface="Times New Roman"/>
                <a:cs typeface="Times New Roman"/>
              </a:rPr>
              <a:t>kinh </a:t>
            </a:r>
            <a:r>
              <a:rPr dirty="0" sz="2200" spc="-5">
                <a:latin typeface="Times New Roman"/>
                <a:cs typeface="Times New Roman"/>
              </a:rPr>
              <a:t>doanh, dịch </a:t>
            </a:r>
            <a:r>
              <a:rPr dirty="0" sz="2200">
                <a:latin typeface="Times New Roman"/>
                <a:cs typeface="Times New Roman"/>
              </a:rPr>
              <a:t>vụ </a:t>
            </a:r>
            <a:r>
              <a:rPr dirty="0" sz="2200" spc="-5">
                <a:latin typeface="Times New Roman"/>
                <a:cs typeface="Times New Roman"/>
              </a:rPr>
              <a:t>hoạt </a:t>
            </a:r>
            <a:r>
              <a:rPr dirty="0" sz="2200">
                <a:latin typeface="Times New Roman"/>
                <a:cs typeface="Times New Roman"/>
              </a:rPr>
              <a:t>động </a:t>
            </a:r>
            <a:r>
              <a:rPr dirty="0" sz="2200" spc="-5">
                <a:latin typeface="Times New Roman"/>
                <a:cs typeface="Times New Roman"/>
              </a:rPr>
              <a:t>trước ngày </a:t>
            </a:r>
            <a:r>
              <a:rPr dirty="0" sz="2200">
                <a:latin typeface="Times New Roman"/>
                <a:cs typeface="Times New Roman"/>
              </a:rPr>
              <a:t> Luật </a:t>
            </a:r>
            <a:r>
              <a:rPr dirty="0" sz="2200" spc="-5">
                <a:latin typeface="Times New Roman"/>
                <a:cs typeface="Times New Roman"/>
              </a:rPr>
              <a:t>BVMT có hiệu lực </a:t>
            </a:r>
            <a:r>
              <a:rPr dirty="0" sz="2200">
                <a:latin typeface="Times New Roman"/>
                <a:cs typeface="Times New Roman"/>
              </a:rPr>
              <a:t>thi </a:t>
            </a:r>
            <a:r>
              <a:rPr dirty="0" sz="2200" spc="-5">
                <a:latin typeface="Times New Roman"/>
                <a:cs typeface="Times New Roman"/>
              </a:rPr>
              <a:t>hành có phát sinh chất thải </a:t>
            </a:r>
            <a:r>
              <a:rPr dirty="0" sz="2200">
                <a:latin typeface="Times New Roman"/>
                <a:cs typeface="Times New Roman"/>
              </a:rPr>
              <a:t>không thuộc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đối</a:t>
            </a:r>
            <a:r>
              <a:rPr dirty="0" sz="2200" spc="-5">
                <a:latin typeface="Times New Roman"/>
                <a:cs typeface="Times New Roman"/>
              </a:rPr>
              <a:t> tượng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phải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có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giấy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phép</a:t>
            </a:r>
            <a:r>
              <a:rPr dirty="0" sz="2200">
                <a:latin typeface="Times New Roman"/>
                <a:cs typeface="Times New Roman"/>
              </a:rPr>
              <a:t> môi </a:t>
            </a:r>
            <a:r>
              <a:rPr dirty="0" sz="2200" spc="-5">
                <a:latin typeface="Times New Roman"/>
                <a:cs typeface="Times New Roman"/>
              </a:rPr>
              <a:t>trường.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963977" y="6421628"/>
            <a:ext cx="1809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898989"/>
                </a:solidFill>
                <a:latin typeface="Calibri"/>
                <a:cs typeface="Calibri"/>
              </a:rPr>
              <a:t>15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1066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1862" y="430276"/>
            <a:ext cx="5597525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II. QUY</a:t>
            </a:r>
            <a:r>
              <a:rPr dirty="0" spc="-85"/>
              <a:t> </a:t>
            </a:r>
            <a:r>
              <a:rPr dirty="0" spc="-5"/>
              <a:t>ĐỊNH</a:t>
            </a:r>
            <a:r>
              <a:rPr dirty="0" spc="-45"/>
              <a:t> </a:t>
            </a:r>
            <a:r>
              <a:rPr dirty="0" spc="-5"/>
              <a:t>VỀ</a:t>
            </a:r>
            <a:r>
              <a:rPr dirty="0" spc="-10"/>
              <a:t> </a:t>
            </a:r>
            <a:r>
              <a:rPr dirty="0" spc="-5"/>
              <a:t>ĐĂNG </a:t>
            </a:r>
            <a:r>
              <a:rPr dirty="0"/>
              <a:t>KÝ</a:t>
            </a:r>
            <a:r>
              <a:rPr dirty="0" spc="-10"/>
              <a:t> </a:t>
            </a:r>
            <a:r>
              <a:rPr dirty="0" spc="-5"/>
              <a:t>MÔI</a:t>
            </a:r>
            <a:r>
              <a:rPr dirty="0" spc="-50"/>
              <a:t> </a:t>
            </a:r>
            <a:r>
              <a:rPr dirty="0" spc="-5"/>
              <a:t>TRƯỜNG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74114" y="1103883"/>
            <a:ext cx="7652384" cy="4396740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2006600">
              <a:lnSpc>
                <a:spcPct val="100000"/>
              </a:lnSpc>
              <a:spcBef>
                <a:spcPts val="365"/>
              </a:spcBef>
            </a:pPr>
            <a:r>
              <a:rPr dirty="0" sz="2200" spc="-5" b="1">
                <a:latin typeface="Times New Roman"/>
                <a:cs typeface="Times New Roman"/>
              </a:rPr>
              <a:t>II.</a:t>
            </a:r>
            <a:r>
              <a:rPr dirty="0" sz="2200" spc="-1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ĐĂNG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KÝ</a:t>
            </a:r>
            <a:r>
              <a:rPr dirty="0" sz="2200" spc="-2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MÔI</a:t>
            </a:r>
            <a:r>
              <a:rPr dirty="0" sz="2200" spc="-5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TRƯỜNG</a:t>
            </a:r>
            <a:endParaRPr sz="2200">
              <a:latin typeface="Times New Roman"/>
              <a:cs typeface="Times New Roman"/>
            </a:endParaRPr>
          </a:p>
          <a:p>
            <a:pPr algn="just" marL="505459">
              <a:lnSpc>
                <a:spcPct val="100000"/>
              </a:lnSpc>
              <a:spcBef>
                <a:spcPts val="260"/>
              </a:spcBef>
            </a:pPr>
            <a:r>
              <a:rPr dirty="0" sz="2200" b="1">
                <a:latin typeface="Times New Roman"/>
                <a:cs typeface="Times New Roman"/>
              </a:rPr>
              <a:t>2.</a:t>
            </a:r>
            <a:r>
              <a:rPr dirty="0" sz="2200" spc="-5" b="1">
                <a:latin typeface="Times New Roman"/>
                <a:cs typeface="Times New Roman"/>
              </a:rPr>
              <a:t> Đối</a:t>
            </a:r>
            <a:r>
              <a:rPr dirty="0" sz="220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tượng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được</a:t>
            </a:r>
            <a:r>
              <a:rPr dirty="0" sz="220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miễn</a:t>
            </a:r>
            <a:r>
              <a:rPr dirty="0" sz="2200" b="1">
                <a:latin typeface="Times New Roman"/>
                <a:cs typeface="Times New Roman"/>
              </a:rPr>
              <a:t> đăng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ký môi </a:t>
            </a:r>
            <a:r>
              <a:rPr dirty="0" sz="2200" spc="-5" b="1">
                <a:latin typeface="Times New Roman"/>
                <a:cs typeface="Times New Roman"/>
              </a:rPr>
              <a:t>trường </a:t>
            </a:r>
            <a:r>
              <a:rPr dirty="0" sz="2200" spc="-10" b="1">
                <a:latin typeface="Times New Roman"/>
                <a:cs typeface="Times New Roman"/>
              </a:rPr>
              <a:t>(Tiếp</a:t>
            </a:r>
            <a:r>
              <a:rPr dirty="0" sz="220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theo)</a:t>
            </a:r>
            <a:endParaRPr sz="2200">
              <a:latin typeface="Times New Roman"/>
              <a:cs typeface="Times New Roman"/>
            </a:endParaRPr>
          </a:p>
          <a:p>
            <a:pPr algn="just" marL="554990">
              <a:lnSpc>
                <a:spcPct val="100000"/>
              </a:lnSpc>
              <a:spcBef>
                <a:spcPts val="360"/>
              </a:spcBef>
            </a:pPr>
            <a:r>
              <a:rPr dirty="0" sz="2200" b="1">
                <a:latin typeface="Times New Roman"/>
                <a:cs typeface="Times New Roman"/>
              </a:rPr>
              <a:t>*</a:t>
            </a:r>
            <a:r>
              <a:rPr dirty="0" sz="2200" spc="-5" b="1">
                <a:latin typeface="Times New Roman"/>
                <a:cs typeface="Times New Roman"/>
              </a:rPr>
              <a:t> Điều</a:t>
            </a:r>
            <a:r>
              <a:rPr dirty="0" sz="2200" b="1">
                <a:latin typeface="Times New Roman"/>
                <a:cs typeface="Times New Roman"/>
              </a:rPr>
              <a:t> 32</a:t>
            </a:r>
            <a:r>
              <a:rPr dirty="0" sz="2200" spc="-5" b="1">
                <a:latin typeface="Times New Roman"/>
                <a:cs typeface="Times New Roman"/>
              </a:rPr>
              <a:t> Nghị</a:t>
            </a:r>
            <a:r>
              <a:rPr dirty="0" sz="2200" b="1">
                <a:latin typeface="Times New Roman"/>
                <a:cs typeface="Times New Roman"/>
              </a:rPr>
              <a:t> định</a:t>
            </a:r>
            <a:r>
              <a:rPr dirty="0" sz="2200" spc="-5" b="1">
                <a:latin typeface="Times New Roman"/>
                <a:cs typeface="Times New Roman"/>
              </a:rPr>
              <a:t> số 08/2022/NĐ-CP:</a:t>
            </a:r>
            <a:endParaRPr sz="2200">
              <a:latin typeface="Times New Roman"/>
              <a:cs typeface="Times New Roman"/>
            </a:endParaRPr>
          </a:p>
          <a:p>
            <a:pPr algn="just" marL="835025" indent="-280035">
              <a:lnSpc>
                <a:spcPct val="100000"/>
              </a:lnSpc>
              <a:spcBef>
                <a:spcPts val="360"/>
              </a:spcBef>
              <a:buAutoNum type="arabicPeriod"/>
              <a:tabLst>
                <a:tab pos="835025" algn="l"/>
              </a:tabLst>
            </a:pPr>
            <a:r>
              <a:rPr dirty="0" sz="2200" spc="-5">
                <a:latin typeface="Times New Roman"/>
                <a:cs typeface="Times New Roman"/>
              </a:rPr>
              <a:t>Dự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án, cơ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sở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thuộc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bí</a:t>
            </a:r>
            <a:r>
              <a:rPr dirty="0" sz="2200" spc="-5">
                <a:latin typeface="Times New Roman"/>
                <a:cs typeface="Times New Roman"/>
              </a:rPr>
              <a:t> mật </a:t>
            </a:r>
            <a:r>
              <a:rPr dirty="0" sz="2200">
                <a:latin typeface="Times New Roman"/>
                <a:cs typeface="Times New Roman"/>
              </a:rPr>
              <a:t>nhà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nước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về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quốc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phòng,</a:t>
            </a:r>
            <a:r>
              <a:rPr dirty="0" sz="2200" spc="-5">
                <a:latin typeface="Times New Roman"/>
                <a:cs typeface="Times New Roman"/>
              </a:rPr>
              <a:t> an </a:t>
            </a:r>
            <a:r>
              <a:rPr dirty="0" sz="2200">
                <a:latin typeface="Times New Roman"/>
                <a:cs typeface="Times New Roman"/>
              </a:rPr>
              <a:t>ninh.</a:t>
            </a:r>
            <a:endParaRPr sz="2200">
              <a:latin typeface="Times New Roman"/>
              <a:cs typeface="Times New Roman"/>
            </a:endParaRPr>
          </a:p>
          <a:p>
            <a:pPr algn="just" marL="12700" marR="5080" indent="542925">
              <a:lnSpc>
                <a:spcPct val="89700"/>
              </a:lnSpc>
              <a:spcBef>
                <a:spcPts val="635"/>
              </a:spcBef>
              <a:buAutoNum type="arabicPeriod"/>
              <a:tabLst>
                <a:tab pos="864869" algn="l"/>
              </a:tabLst>
            </a:pPr>
            <a:r>
              <a:rPr dirty="0" sz="2200" spc="-5">
                <a:latin typeface="Times New Roman"/>
                <a:cs typeface="Times New Roman"/>
              </a:rPr>
              <a:t>Dự án đầu </a:t>
            </a:r>
            <a:r>
              <a:rPr dirty="0" sz="2200">
                <a:latin typeface="Times New Roman"/>
                <a:cs typeface="Times New Roman"/>
              </a:rPr>
              <a:t>tư khi đi </a:t>
            </a:r>
            <a:r>
              <a:rPr dirty="0" sz="2200" spc="-5">
                <a:latin typeface="Times New Roman"/>
                <a:cs typeface="Times New Roman"/>
              </a:rPr>
              <a:t>vào vận hành </a:t>
            </a:r>
            <a:r>
              <a:rPr dirty="0" sz="2200">
                <a:latin typeface="Times New Roman"/>
                <a:cs typeface="Times New Roman"/>
              </a:rPr>
              <a:t>và </a:t>
            </a:r>
            <a:r>
              <a:rPr dirty="0" sz="2200" spc="-5">
                <a:latin typeface="Times New Roman"/>
                <a:cs typeface="Times New Roman"/>
              </a:rPr>
              <a:t>cơ sở sản xuất, </a:t>
            </a:r>
            <a:r>
              <a:rPr dirty="0" sz="2200">
                <a:latin typeface="Times New Roman"/>
                <a:cs typeface="Times New Roman"/>
              </a:rPr>
              <a:t>kinh 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doanh,</a:t>
            </a:r>
            <a:r>
              <a:rPr dirty="0" sz="2200" spc="30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dịch</a:t>
            </a:r>
            <a:r>
              <a:rPr dirty="0" sz="2200" spc="3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vụ</a:t>
            </a:r>
            <a:r>
              <a:rPr dirty="0" sz="2200" spc="3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không</a:t>
            </a:r>
            <a:r>
              <a:rPr dirty="0" sz="2200" spc="30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phát</a:t>
            </a:r>
            <a:r>
              <a:rPr dirty="0" sz="2200" spc="31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sinh</a:t>
            </a:r>
            <a:r>
              <a:rPr dirty="0" sz="2200" spc="30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chất</a:t>
            </a:r>
            <a:r>
              <a:rPr dirty="0" sz="2200" spc="31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</a:t>
            </a:r>
            <a:r>
              <a:rPr dirty="0" sz="2200" spc="30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hoặc</a:t>
            </a:r>
            <a:r>
              <a:rPr dirty="0" sz="2200" spc="30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chỉ</a:t>
            </a:r>
            <a:r>
              <a:rPr dirty="0" sz="2200" spc="31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phát</a:t>
            </a:r>
            <a:r>
              <a:rPr dirty="0" sz="2200" spc="3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sinh</a:t>
            </a:r>
            <a:r>
              <a:rPr dirty="0" sz="2200" spc="30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chất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 rắn sinh hoạt dưới </a:t>
            </a:r>
            <a:r>
              <a:rPr dirty="0" sz="2200">
                <a:latin typeface="Times New Roman"/>
                <a:cs typeface="Times New Roman"/>
              </a:rPr>
              <a:t>300 </a:t>
            </a:r>
            <a:r>
              <a:rPr dirty="0" sz="2200" spc="-5">
                <a:latin typeface="Times New Roman"/>
                <a:cs typeface="Times New Roman"/>
              </a:rPr>
              <a:t>kg/ngày được quản </a:t>
            </a:r>
            <a:r>
              <a:rPr dirty="0" sz="2200">
                <a:latin typeface="Times New Roman"/>
                <a:cs typeface="Times New Roman"/>
              </a:rPr>
              <a:t>lý </a:t>
            </a:r>
            <a:r>
              <a:rPr dirty="0" sz="2200" spc="-5">
                <a:latin typeface="Times New Roman"/>
                <a:cs typeface="Times New Roman"/>
              </a:rPr>
              <a:t>theo </a:t>
            </a:r>
            <a:r>
              <a:rPr dirty="0" sz="2200">
                <a:latin typeface="Times New Roman"/>
                <a:cs typeface="Times New Roman"/>
              </a:rPr>
              <a:t>quy định </a:t>
            </a:r>
            <a:r>
              <a:rPr dirty="0" sz="2200" spc="-5">
                <a:latin typeface="Times New Roman"/>
                <a:cs typeface="Times New Roman"/>
              </a:rPr>
              <a:t>của 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chính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quyền</a:t>
            </a:r>
            <a:r>
              <a:rPr dirty="0" sz="2200">
                <a:latin typeface="Times New Roman"/>
                <a:cs typeface="Times New Roman"/>
              </a:rPr>
              <a:t> địa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phương;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hoặc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phát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sinh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nước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</a:t>
            </a:r>
            <a:r>
              <a:rPr dirty="0" sz="2200" spc="54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dưới</a:t>
            </a:r>
            <a:r>
              <a:rPr dirty="0" sz="2200" spc="5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05 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20">
                <a:latin typeface="Times New Roman"/>
                <a:cs typeface="Times New Roman"/>
              </a:rPr>
              <a:t>m3/ngày,</a:t>
            </a:r>
            <a:r>
              <a:rPr dirty="0" sz="2200" spc="1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khí</a:t>
            </a:r>
            <a:r>
              <a:rPr dirty="0" sz="2200" spc="1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</a:t>
            </a:r>
            <a:r>
              <a:rPr dirty="0" sz="2200" spc="1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dưới</a:t>
            </a:r>
            <a:r>
              <a:rPr dirty="0" sz="2200" spc="1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50</a:t>
            </a:r>
            <a:r>
              <a:rPr dirty="0" sz="2200" spc="1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m3/giờ</a:t>
            </a:r>
            <a:r>
              <a:rPr dirty="0" sz="2200" spc="13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được</a:t>
            </a:r>
            <a:r>
              <a:rPr dirty="0" sz="2200" spc="1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xử</a:t>
            </a:r>
            <a:r>
              <a:rPr dirty="0" sz="2200" spc="1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lý</a:t>
            </a:r>
            <a:r>
              <a:rPr dirty="0" sz="2200" spc="13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bằng</a:t>
            </a:r>
            <a:r>
              <a:rPr dirty="0" sz="2200" spc="13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công</a:t>
            </a:r>
            <a:r>
              <a:rPr dirty="0" sz="2200" spc="1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trình</a:t>
            </a:r>
            <a:r>
              <a:rPr dirty="0" sz="2200" spc="13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thiết </a:t>
            </a:r>
            <a:r>
              <a:rPr dirty="0" sz="2200" spc="-5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bị xử lý </a:t>
            </a:r>
            <a:r>
              <a:rPr dirty="0" sz="2200" spc="-5">
                <a:latin typeface="Times New Roman"/>
                <a:cs typeface="Times New Roman"/>
              </a:rPr>
              <a:t>tại chỗ hoặc được quản </a:t>
            </a:r>
            <a:r>
              <a:rPr dirty="0" sz="2200">
                <a:latin typeface="Times New Roman"/>
                <a:cs typeface="Times New Roman"/>
              </a:rPr>
              <a:t>lý </a:t>
            </a:r>
            <a:r>
              <a:rPr dirty="0" sz="2200" spc="-5">
                <a:latin typeface="Times New Roman"/>
                <a:cs typeface="Times New Roman"/>
              </a:rPr>
              <a:t>theo </a:t>
            </a:r>
            <a:r>
              <a:rPr dirty="0" sz="2200">
                <a:latin typeface="Times New Roman"/>
                <a:cs typeface="Times New Roman"/>
              </a:rPr>
              <a:t>quy định </a:t>
            </a:r>
            <a:r>
              <a:rPr dirty="0" sz="2200" spc="-5">
                <a:latin typeface="Times New Roman"/>
                <a:cs typeface="Times New Roman"/>
              </a:rPr>
              <a:t>của chính quyền </a:t>
            </a:r>
            <a:r>
              <a:rPr dirty="0" sz="2200">
                <a:latin typeface="Times New Roman"/>
                <a:cs typeface="Times New Roman"/>
              </a:rPr>
              <a:t> địa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phương.</a:t>
            </a:r>
            <a:endParaRPr sz="2200">
              <a:latin typeface="Times New Roman"/>
              <a:cs typeface="Times New Roman"/>
            </a:endParaRPr>
          </a:p>
          <a:p>
            <a:pPr algn="just" marL="12700" marR="5080" indent="542925">
              <a:lnSpc>
                <a:spcPts val="2400"/>
              </a:lnSpc>
              <a:spcBef>
                <a:spcPts val="640"/>
              </a:spcBef>
              <a:buAutoNum type="arabicPeriod"/>
              <a:tabLst>
                <a:tab pos="890269" algn="l"/>
              </a:tabLst>
            </a:pPr>
            <a:r>
              <a:rPr dirty="0" sz="2200" spc="-5">
                <a:latin typeface="Times New Roman"/>
                <a:cs typeface="Times New Roman"/>
              </a:rPr>
              <a:t>Danh </a:t>
            </a:r>
            <a:r>
              <a:rPr dirty="0" sz="2200">
                <a:latin typeface="Times New Roman"/>
                <a:cs typeface="Times New Roman"/>
              </a:rPr>
              <a:t>mục dự </a:t>
            </a:r>
            <a:r>
              <a:rPr dirty="0" sz="2200" spc="-5">
                <a:latin typeface="Times New Roman"/>
                <a:cs typeface="Times New Roman"/>
              </a:rPr>
              <a:t>án đầu tư, cơ </a:t>
            </a:r>
            <a:r>
              <a:rPr dirty="0" sz="2200">
                <a:latin typeface="Times New Roman"/>
                <a:cs typeface="Times New Roman"/>
              </a:rPr>
              <a:t>sở </a:t>
            </a:r>
            <a:r>
              <a:rPr dirty="0" sz="2200" spc="-5">
                <a:latin typeface="Times New Roman"/>
                <a:cs typeface="Times New Roman"/>
              </a:rPr>
              <a:t>được miễn đăng </a:t>
            </a:r>
            <a:r>
              <a:rPr dirty="0" sz="2200">
                <a:latin typeface="Times New Roman"/>
                <a:cs typeface="Times New Roman"/>
              </a:rPr>
              <a:t>ký môi 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trường</a:t>
            </a:r>
            <a:r>
              <a:rPr dirty="0" sz="2200">
                <a:latin typeface="Times New Roman"/>
                <a:cs typeface="Times New Roman"/>
              </a:rPr>
              <a:t> quy định </a:t>
            </a:r>
            <a:r>
              <a:rPr dirty="0" sz="2200" spc="-5">
                <a:latin typeface="Times New Roman"/>
                <a:cs typeface="Times New Roman"/>
              </a:rPr>
              <a:t>tại</a:t>
            </a:r>
            <a:r>
              <a:rPr dirty="0" sz="2200">
                <a:latin typeface="Times New Roman"/>
                <a:cs typeface="Times New Roman"/>
              </a:rPr>
              <a:t> Phụ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lục</a:t>
            </a:r>
            <a:r>
              <a:rPr dirty="0" sz="2200" spc="-5">
                <a:latin typeface="Times New Roman"/>
                <a:cs typeface="Times New Roman"/>
              </a:rPr>
              <a:t> XVI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ban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hành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kèm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theo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Nghị</a:t>
            </a:r>
            <a:r>
              <a:rPr dirty="0" sz="2200">
                <a:latin typeface="Times New Roman"/>
                <a:cs typeface="Times New Roman"/>
              </a:rPr>
              <a:t> định </a:t>
            </a:r>
            <a:r>
              <a:rPr dirty="0" sz="2200" spc="-40">
                <a:latin typeface="Times New Roman"/>
                <a:cs typeface="Times New Roman"/>
              </a:rPr>
              <a:t>này.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963977" y="6421628"/>
            <a:ext cx="1809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898989"/>
                </a:solidFill>
                <a:latin typeface="Calibri"/>
                <a:cs typeface="Calibri"/>
              </a:rPr>
              <a:t>16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10668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1862" y="430276"/>
            <a:ext cx="5597525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II. QUY</a:t>
            </a:r>
            <a:r>
              <a:rPr dirty="0" spc="-85"/>
              <a:t> </a:t>
            </a:r>
            <a:r>
              <a:rPr dirty="0" spc="-5"/>
              <a:t>ĐỊNH</a:t>
            </a:r>
            <a:r>
              <a:rPr dirty="0" spc="-45"/>
              <a:t> </a:t>
            </a:r>
            <a:r>
              <a:rPr dirty="0" spc="-5"/>
              <a:t>VỀ</a:t>
            </a:r>
            <a:r>
              <a:rPr dirty="0" spc="-10"/>
              <a:t> </a:t>
            </a:r>
            <a:r>
              <a:rPr dirty="0" spc="-5"/>
              <a:t>ĐĂNG </a:t>
            </a:r>
            <a:r>
              <a:rPr dirty="0"/>
              <a:t>KÝ</a:t>
            </a:r>
            <a:r>
              <a:rPr dirty="0" spc="-10"/>
              <a:t> </a:t>
            </a:r>
            <a:r>
              <a:rPr dirty="0" spc="-5"/>
              <a:t>MÔI</a:t>
            </a:r>
            <a:r>
              <a:rPr dirty="0" spc="-50"/>
              <a:t> </a:t>
            </a:r>
            <a:r>
              <a:rPr dirty="0" spc="-5"/>
              <a:t>TRƯỜNG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74114" y="1344675"/>
            <a:ext cx="7658734" cy="5067300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2006600">
              <a:lnSpc>
                <a:spcPct val="100000"/>
              </a:lnSpc>
              <a:spcBef>
                <a:spcPts val="365"/>
              </a:spcBef>
            </a:pPr>
            <a:r>
              <a:rPr dirty="0" sz="2200" spc="-5" b="1">
                <a:latin typeface="Times New Roman"/>
                <a:cs typeface="Times New Roman"/>
              </a:rPr>
              <a:t>II.</a:t>
            </a:r>
            <a:r>
              <a:rPr dirty="0" sz="2200" spc="-1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ĐĂNG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KÝ</a:t>
            </a:r>
            <a:r>
              <a:rPr dirty="0" sz="2200" spc="-2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MÔI</a:t>
            </a:r>
            <a:r>
              <a:rPr dirty="0" sz="2200" spc="-5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TRƯỜNG</a:t>
            </a:r>
            <a:endParaRPr sz="2200">
              <a:latin typeface="Times New Roman"/>
              <a:cs typeface="Times New Roman"/>
            </a:endParaRPr>
          </a:p>
          <a:p>
            <a:pPr marL="1264920" marR="1264285" indent="581025">
              <a:lnSpc>
                <a:spcPts val="3000"/>
              </a:lnSpc>
              <a:spcBef>
                <a:spcPts val="60"/>
              </a:spcBef>
            </a:pPr>
            <a:r>
              <a:rPr dirty="0" sz="2200" b="1">
                <a:latin typeface="Times New Roman"/>
                <a:cs typeface="Times New Roman"/>
              </a:rPr>
              <a:t>3. </a:t>
            </a:r>
            <a:r>
              <a:rPr dirty="0" sz="2200" spc="-5" b="1">
                <a:latin typeface="Times New Roman"/>
                <a:cs typeface="Times New Roman"/>
              </a:rPr>
              <a:t>Thời điểm </a:t>
            </a:r>
            <a:r>
              <a:rPr dirty="0" sz="2200" b="1">
                <a:latin typeface="Times New Roman"/>
                <a:cs typeface="Times New Roman"/>
              </a:rPr>
              <a:t>đăng ký môi </a:t>
            </a:r>
            <a:r>
              <a:rPr dirty="0" sz="2200" spc="-5" b="1">
                <a:latin typeface="Times New Roman"/>
                <a:cs typeface="Times New Roman"/>
              </a:rPr>
              <a:t>trường </a:t>
            </a:r>
            <a:r>
              <a:rPr dirty="0" sz="2200" b="1">
                <a:latin typeface="Times New Roman"/>
                <a:cs typeface="Times New Roman"/>
              </a:rPr>
              <a:t> (Khoản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6</a:t>
            </a:r>
            <a:r>
              <a:rPr dirty="0" sz="2200" spc="-5" b="1">
                <a:latin typeface="Times New Roman"/>
                <a:cs typeface="Times New Roman"/>
              </a:rPr>
              <a:t> Điều </a:t>
            </a:r>
            <a:r>
              <a:rPr dirty="0" sz="2200" b="1">
                <a:latin typeface="Times New Roman"/>
                <a:cs typeface="Times New Roman"/>
              </a:rPr>
              <a:t>49</a:t>
            </a:r>
            <a:r>
              <a:rPr dirty="0" sz="2200" spc="-5" b="1">
                <a:latin typeface="Times New Roman"/>
                <a:cs typeface="Times New Roman"/>
              </a:rPr>
              <a:t> Luật Bảo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vệ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môi</a:t>
            </a:r>
            <a:r>
              <a:rPr dirty="0" sz="2200" spc="-5" b="1">
                <a:latin typeface="Times New Roman"/>
                <a:cs typeface="Times New Roman"/>
              </a:rPr>
              <a:t> trường)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050">
              <a:latin typeface="Times New Roman"/>
              <a:cs typeface="Times New Roman"/>
            </a:endParaRPr>
          </a:p>
          <a:p>
            <a:pPr algn="just" marL="12700" marR="5080" indent="542925">
              <a:lnSpc>
                <a:spcPts val="2300"/>
              </a:lnSpc>
              <a:buChar char="-"/>
              <a:tabLst>
                <a:tab pos="735330" algn="l"/>
              </a:tabLst>
            </a:pPr>
            <a:r>
              <a:rPr dirty="0" sz="2200" spc="-30">
                <a:latin typeface="Times New Roman"/>
                <a:cs typeface="Times New Roman"/>
              </a:rPr>
              <a:t>Dự án </a:t>
            </a:r>
            <a:r>
              <a:rPr dirty="0" sz="2200" spc="-35">
                <a:latin typeface="Times New Roman"/>
                <a:cs typeface="Times New Roman"/>
              </a:rPr>
              <a:t>đầu </a:t>
            </a:r>
            <a:r>
              <a:rPr dirty="0" sz="2200" spc="-25">
                <a:latin typeface="Times New Roman"/>
                <a:cs typeface="Times New Roman"/>
              </a:rPr>
              <a:t>tư </a:t>
            </a:r>
            <a:r>
              <a:rPr dirty="0" sz="2200" spc="-30">
                <a:latin typeface="Times New Roman"/>
                <a:cs typeface="Times New Roman"/>
              </a:rPr>
              <a:t>có </a:t>
            </a:r>
            <a:r>
              <a:rPr dirty="0" sz="2200" spc="-40">
                <a:latin typeface="Times New Roman"/>
                <a:cs typeface="Times New Roman"/>
              </a:rPr>
              <a:t>phát sinh chất </a:t>
            </a:r>
            <a:r>
              <a:rPr dirty="0" sz="2200" spc="-45">
                <a:latin typeface="Times New Roman"/>
                <a:cs typeface="Times New Roman"/>
              </a:rPr>
              <a:t>thải, </a:t>
            </a:r>
            <a:r>
              <a:rPr dirty="0" sz="2200" spc="-40">
                <a:latin typeface="Times New Roman"/>
                <a:cs typeface="Times New Roman"/>
              </a:rPr>
              <a:t>thuộc </a:t>
            </a:r>
            <a:r>
              <a:rPr dirty="0" sz="2200" spc="-35">
                <a:latin typeface="Times New Roman"/>
                <a:cs typeface="Times New Roman"/>
              </a:rPr>
              <a:t>đối </a:t>
            </a:r>
            <a:r>
              <a:rPr dirty="0" sz="2200" spc="-45">
                <a:latin typeface="Times New Roman"/>
                <a:cs typeface="Times New Roman"/>
              </a:rPr>
              <a:t>tượng </a:t>
            </a:r>
            <a:r>
              <a:rPr dirty="0" sz="2200" spc="-40">
                <a:latin typeface="Times New Roman"/>
                <a:cs typeface="Times New Roman"/>
              </a:rPr>
              <a:t>phải thực 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hi</a:t>
            </a:r>
            <a:r>
              <a:rPr dirty="0" sz="2200" spc="-55">
                <a:latin typeface="Times New Roman"/>
                <a:cs typeface="Times New Roman"/>
              </a:rPr>
              <a:t>ệ</a:t>
            </a:r>
            <a:r>
              <a:rPr dirty="0" sz="2200">
                <a:latin typeface="Times New Roman"/>
                <a:cs typeface="Times New Roman"/>
              </a:rPr>
              <a:t>n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5">
                <a:latin typeface="Times New Roman"/>
                <a:cs typeface="Times New Roman"/>
              </a:rPr>
              <a:t>Đ</a:t>
            </a:r>
            <a:r>
              <a:rPr dirty="0" sz="2200" spc="-45">
                <a:latin typeface="Times New Roman"/>
                <a:cs typeface="Times New Roman"/>
              </a:rPr>
              <a:t>T</a:t>
            </a:r>
            <a:r>
              <a:rPr dirty="0" sz="2200">
                <a:latin typeface="Times New Roman"/>
                <a:cs typeface="Times New Roman"/>
              </a:rPr>
              <a:t>M</a:t>
            </a:r>
            <a:r>
              <a:rPr dirty="0" sz="2200" spc="-110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ph</a:t>
            </a:r>
            <a:r>
              <a:rPr dirty="0" sz="2200" spc="-55">
                <a:latin typeface="Times New Roman"/>
                <a:cs typeface="Times New Roman"/>
              </a:rPr>
              <a:t>ả</a:t>
            </a:r>
            <a:r>
              <a:rPr dirty="0" sz="2200">
                <a:latin typeface="Times New Roman"/>
                <a:cs typeface="Times New Roman"/>
              </a:rPr>
              <a:t>i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đ</a:t>
            </a:r>
            <a:r>
              <a:rPr dirty="0" sz="2200" spc="-55">
                <a:latin typeface="Times New Roman"/>
                <a:cs typeface="Times New Roman"/>
              </a:rPr>
              <a:t>ă</a:t>
            </a:r>
            <a:r>
              <a:rPr dirty="0" sz="2200" spc="-50">
                <a:latin typeface="Times New Roman"/>
                <a:cs typeface="Times New Roman"/>
              </a:rPr>
              <a:t>n</a:t>
            </a:r>
            <a:r>
              <a:rPr dirty="0" sz="2200">
                <a:latin typeface="Times New Roman"/>
                <a:cs typeface="Times New Roman"/>
              </a:rPr>
              <a:t>g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k</a:t>
            </a:r>
            <a:r>
              <a:rPr dirty="0" sz="2200">
                <a:latin typeface="Times New Roman"/>
                <a:cs typeface="Times New Roman"/>
              </a:rPr>
              <a:t>ý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mô</a:t>
            </a:r>
            <a:r>
              <a:rPr dirty="0" sz="2200">
                <a:latin typeface="Times New Roman"/>
                <a:cs typeface="Times New Roman"/>
              </a:rPr>
              <a:t>i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t</a:t>
            </a:r>
            <a:r>
              <a:rPr dirty="0" sz="2200" spc="-45">
                <a:latin typeface="Times New Roman"/>
                <a:cs typeface="Times New Roman"/>
              </a:rPr>
              <a:t>r</a:t>
            </a:r>
            <a:r>
              <a:rPr dirty="0" sz="2200" spc="-60">
                <a:latin typeface="Times New Roman"/>
                <a:cs typeface="Times New Roman"/>
              </a:rPr>
              <a:t>ư</a:t>
            </a:r>
            <a:r>
              <a:rPr dirty="0" sz="2200" spc="-55">
                <a:latin typeface="Times New Roman"/>
                <a:cs typeface="Times New Roman"/>
              </a:rPr>
              <a:t>ờ</a:t>
            </a:r>
            <a:r>
              <a:rPr dirty="0" sz="2200" spc="-50">
                <a:latin typeface="Times New Roman"/>
                <a:cs typeface="Times New Roman"/>
              </a:rPr>
              <a:t>n</a:t>
            </a:r>
            <a:r>
              <a:rPr dirty="0" sz="2200">
                <a:latin typeface="Times New Roman"/>
                <a:cs typeface="Times New Roman"/>
              </a:rPr>
              <a:t>g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t</a:t>
            </a:r>
            <a:r>
              <a:rPr dirty="0" sz="2200" spc="-45">
                <a:latin typeface="Times New Roman"/>
                <a:cs typeface="Times New Roman"/>
              </a:rPr>
              <a:t>r</a:t>
            </a:r>
            <a:r>
              <a:rPr dirty="0" sz="2200" spc="-60">
                <a:latin typeface="Times New Roman"/>
                <a:cs typeface="Times New Roman"/>
              </a:rPr>
              <a:t>ư</a:t>
            </a:r>
            <a:r>
              <a:rPr dirty="0" sz="2200" spc="-55">
                <a:latin typeface="Times New Roman"/>
                <a:cs typeface="Times New Roman"/>
              </a:rPr>
              <a:t>ớ</a:t>
            </a:r>
            <a:r>
              <a:rPr dirty="0" sz="2200">
                <a:latin typeface="Times New Roman"/>
                <a:cs typeface="Times New Roman"/>
              </a:rPr>
              <a:t>c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kh</a:t>
            </a:r>
            <a:r>
              <a:rPr dirty="0" sz="2200">
                <a:latin typeface="Times New Roman"/>
                <a:cs typeface="Times New Roman"/>
              </a:rPr>
              <a:t>i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v</a:t>
            </a:r>
            <a:r>
              <a:rPr dirty="0" sz="2200" spc="-55">
                <a:latin typeface="Times New Roman"/>
                <a:cs typeface="Times New Roman"/>
              </a:rPr>
              <a:t>ậ</a:t>
            </a:r>
            <a:r>
              <a:rPr dirty="0" sz="2200">
                <a:latin typeface="Times New Roman"/>
                <a:cs typeface="Times New Roman"/>
              </a:rPr>
              <a:t>n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h</a:t>
            </a:r>
            <a:r>
              <a:rPr dirty="0" sz="2200" spc="-55">
                <a:latin typeface="Times New Roman"/>
                <a:cs typeface="Times New Roman"/>
              </a:rPr>
              <a:t>à</a:t>
            </a:r>
            <a:r>
              <a:rPr dirty="0" sz="2200" spc="-50">
                <a:latin typeface="Times New Roman"/>
                <a:cs typeface="Times New Roman"/>
              </a:rPr>
              <a:t>n</a:t>
            </a:r>
            <a:r>
              <a:rPr dirty="0" sz="2200">
                <a:latin typeface="Times New Roman"/>
                <a:cs typeface="Times New Roman"/>
              </a:rPr>
              <a:t>h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5">
                <a:latin typeface="Times New Roman"/>
                <a:cs typeface="Times New Roman"/>
              </a:rPr>
              <a:t>c</a:t>
            </a:r>
            <a:r>
              <a:rPr dirty="0" sz="2200" spc="-50">
                <a:latin typeface="Times New Roman"/>
                <a:cs typeface="Times New Roman"/>
              </a:rPr>
              <a:t>hín</a:t>
            </a:r>
            <a:r>
              <a:rPr dirty="0" sz="2200">
                <a:latin typeface="Times New Roman"/>
                <a:cs typeface="Times New Roman"/>
              </a:rPr>
              <a:t>h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th</a:t>
            </a:r>
            <a:r>
              <a:rPr dirty="0" sz="2200" spc="-60">
                <a:latin typeface="Times New Roman"/>
                <a:cs typeface="Times New Roman"/>
              </a:rPr>
              <a:t>ứ</a:t>
            </a:r>
            <a:r>
              <a:rPr dirty="0" sz="2200" spc="-55">
                <a:latin typeface="Times New Roman"/>
                <a:cs typeface="Times New Roman"/>
              </a:rPr>
              <a:t>c</a:t>
            </a:r>
            <a:r>
              <a:rPr dirty="0" sz="2200">
                <a:latin typeface="Times New Roman"/>
                <a:cs typeface="Times New Roman"/>
              </a:rPr>
              <a:t>;</a:t>
            </a:r>
            <a:endParaRPr sz="2200">
              <a:latin typeface="Times New Roman"/>
              <a:cs typeface="Times New Roman"/>
            </a:endParaRPr>
          </a:p>
          <a:p>
            <a:pPr algn="just" marL="12700" marR="5080" indent="542925">
              <a:lnSpc>
                <a:spcPct val="90200"/>
              </a:lnSpc>
              <a:spcBef>
                <a:spcPts val="600"/>
              </a:spcBef>
              <a:buChar char="-"/>
              <a:tabLst>
                <a:tab pos="720725" algn="l"/>
              </a:tabLst>
            </a:pPr>
            <a:r>
              <a:rPr dirty="0" sz="2200" spc="-30">
                <a:latin typeface="Times New Roman"/>
                <a:cs typeface="Times New Roman"/>
              </a:rPr>
              <a:t>Dự án </a:t>
            </a:r>
            <a:r>
              <a:rPr dirty="0" sz="2200" spc="-35">
                <a:latin typeface="Times New Roman"/>
                <a:cs typeface="Times New Roman"/>
              </a:rPr>
              <a:t>đầu </a:t>
            </a:r>
            <a:r>
              <a:rPr dirty="0" sz="2200" spc="-25">
                <a:latin typeface="Times New Roman"/>
                <a:cs typeface="Times New Roman"/>
              </a:rPr>
              <a:t>tư </a:t>
            </a:r>
            <a:r>
              <a:rPr dirty="0" sz="2200" spc="-30">
                <a:latin typeface="Times New Roman"/>
                <a:cs typeface="Times New Roman"/>
              </a:rPr>
              <a:t>có </a:t>
            </a:r>
            <a:r>
              <a:rPr dirty="0" sz="2200" spc="-40">
                <a:latin typeface="Times New Roman"/>
                <a:cs typeface="Times New Roman"/>
              </a:rPr>
              <a:t>phát sinh chất </a:t>
            </a:r>
            <a:r>
              <a:rPr dirty="0" sz="2200" spc="-45">
                <a:latin typeface="Times New Roman"/>
                <a:cs typeface="Times New Roman"/>
              </a:rPr>
              <a:t>thải, </a:t>
            </a:r>
            <a:r>
              <a:rPr dirty="0" sz="2200" spc="-40">
                <a:latin typeface="Times New Roman"/>
                <a:cs typeface="Times New Roman"/>
              </a:rPr>
              <a:t>không thuộc </a:t>
            </a:r>
            <a:r>
              <a:rPr dirty="0" sz="2200" spc="-35">
                <a:latin typeface="Times New Roman"/>
                <a:cs typeface="Times New Roman"/>
              </a:rPr>
              <a:t>đối </a:t>
            </a:r>
            <a:r>
              <a:rPr dirty="0" sz="2200" spc="-45">
                <a:latin typeface="Times New Roman"/>
                <a:cs typeface="Times New Roman"/>
              </a:rPr>
              <a:t>tượng </a:t>
            </a:r>
            <a:r>
              <a:rPr dirty="0" sz="2200" spc="-40">
                <a:latin typeface="Times New Roman"/>
                <a:cs typeface="Times New Roman"/>
              </a:rPr>
              <a:t>phải 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thực hiện </a:t>
            </a:r>
            <a:r>
              <a:rPr dirty="0" sz="2200" spc="-35">
                <a:latin typeface="Times New Roman"/>
                <a:cs typeface="Times New Roman"/>
              </a:rPr>
              <a:t>ĐTM </a:t>
            </a:r>
            <a:r>
              <a:rPr dirty="0" sz="2200" spc="-40">
                <a:latin typeface="Times New Roman"/>
                <a:cs typeface="Times New Roman"/>
              </a:rPr>
              <a:t>phải đăng </a:t>
            </a:r>
            <a:r>
              <a:rPr dirty="0" sz="2200" spc="-25">
                <a:latin typeface="Times New Roman"/>
                <a:cs typeface="Times New Roman"/>
              </a:rPr>
              <a:t>ký </a:t>
            </a:r>
            <a:r>
              <a:rPr dirty="0" sz="2200" spc="-35">
                <a:latin typeface="Times New Roman"/>
                <a:cs typeface="Times New Roman"/>
              </a:rPr>
              <a:t>môi </a:t>
            </a:r>
            <a:r>
              <a:rPr dirty="0" sz="2200" spc="-45">
                <a:latin typeface="Times New Roman"/>
                <a:cs typeface="Times New Roman"/>
              </a:rPr>
              <a:t>trường trước </a:t>
            </a:r>
            <a:r>
              <a:rPr dirty="0" sz="2200" spc="-35">
                <a:latin typeface="Times New Roman"/>
                <a:cs typeface="Times New Roman"/>
              </a:rPr>
              <a:t>khi </a:t>
            </a:r>
            <a:r>
              <a:rPr dirty="0" sz="2200" spc="-30">
                <a:latin typeface="Times New Roman"/>
                <a:cs typeface="Times New Roman"/>
              </a:rPr>
              <a:t>cơ </a:t>
            </a:r>
            <a:r>
              <a:rPr dirty="0" sz="2200" spc="-40">
                <a:latin typeface="Times New Roman"/>
                <a:cs typeface="Times New Roman"/>
              </a:rPr>
              <a:t>quan </a:t>
            </a:r>
            <a:r>
              <a:rPr dirty="0" sz="2200" spc="-30">
                <a:latin typeface="Times New Roman"/>
                <a:cs typeface="Times New Roman"/>
              </a:rPr>
              <a:t>có </a:t>
            </a:r>
            <a:r>
              <a:rPr dirty="0" sz="2200" spc="-40">
                <a:latin typeface="Times New Roman"/>
                <a:cs typeface="Times New Roman"/>
              </a:rPr>
              <a:t>thẩm 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 spc="-45">
                <a:latin typeface="Times New Roman"/>
                <a:cs typeface="Times New Roman"/>
              </a:rPr>
              <a:t>quyền </a:t>
            </a:r>
            <a:r>
              <a:rPr dirty="0" sz="2200" spc="-40">
                <a:latin typeface="Times New Roman"/>
                <a:cs typeface="Times New Roman"/>
              </a:rPr>
              <a:t>cấp giấy phép </a:t>
            </a:r>
            <a:r>
              <a:rPr dirty="0" sz="2200" spc="-35">
                <a:latin typeface="Times New Roman"/>
                <a:cs typeface="Times New Roman"/>
              </a:rPr>
              <a:t>xây </a:t>
            </a:r>
            <a:r>
              <a:rPr dirty="0" sz="2200" spc="-40">
                <a:latin typeface="Times New Roman"/>
                <a:cs typeface="Times New Roman"/>
              </a:rPr>
              <a:t>dựng </a:t>
            </a:r>
            <a:r>
              <a:rPr dirty="0" sz="2200" spc="-35">
                <a:latin typeface="Times New Roman"/>
                <a:cs typeface="Times New Roman"/>
              </a:rPr>
              <a:t>đối với </a:t>
            </a:r>
            <a:r>
              <a:rPr dirty="0" sz="2200" spc="-45">
                <a:latin typeface="Times New Roman"/>
                <a:cs typeface="Times New Roman"/>
              </a:rPr>
              <a:t>trường </a:t>
            </a:r>
            <a:r>
              <a:rPr dirty="0" sz="2200" spc="-35">
                <a:latin typeface="Times New Roman"/>
                <a:cs typeface="Times New Roman"/>
              </a:rPr>
              <a:t>hợp </a:t>
            </a:r>
            <a:r>
              <a:rPr dirty="0" sz="2200" spc="-40">
                <a:latin typeface="Times New Roman"/>
                <a:cs typeface="Times New Roman"/>
              </a:rPr>
              <a:t>phải </a:t>
            </a:r>
            <a:r>
              <a:rPr dirty="0" sz="2200" spc="-30">
                <a:latin typeface="Times New Roman"/>
                <a:cs typeface="Times New Roman"/>
              </a:rPr>
              <a:t>có </a:t>
            </a:r>
            <a:r>
              <a:rPr dirty="0" sz="2200" spc="-40">
                <a:latin typeface="Times New Roman"/>
                <a:cs typeface="Times New Roman"/>
              </a:rPr>
              <a:t>giấy phép </a:t>
            </a:r>
            <a:r>
              <a:rPr dirty="0" sz="2200" spc="-35">
                <a:latin typeface="Times New Roman"/>
                <a:cs typeface="Times New Roman"/>
              </a:rPr>
              <a:t> xây </a:t>
            </a:r>
            <a:r>
              <a:rPr dirty="0" sz="2200" spc="-40">
                <a:latin typeface="Times New Roman"/>
                <a:cs typeface="Times New Roman"/>
              </a:rPr>
              <a:t>dựng theo </a:t>
            </a:r>
            <a:r>
              <a:rPr dirty="0" sz="2200" spc="-35">
                <a:latin typeface="Times New Roman"/>
                <a:cs typeface="Times New Roman"/>
              </a:rPr>
              <a:t>quy </a:t>
            </a:r>
            <a:r>
              <a:rPr dirty="0" sz="2200" spc="-40">
                <a:latin typeface="Times New Roman"/>
                <a:cs typeface="Times New Roman"/>
              </a:rPr>
              <a:t>định </a:t>
            </a:r>
            <a:r>
              <a:rPr dirty="0" sz="2200" spc="-35">
                <a:latin typeface="Times New Roman"/>
                <a:cs typeface="Times New Roman"/>
              </a:rPr>
              <a:t>của </a:t>
            </a:r>
            <a:r>
              <a:rPr dirty="0" sz="2200" spc="-40">
                <a:latin typeface="Times New Roman"/>
                <a:cs typeface="Times New Roman"/>
              </a:rPr>
              <a:t>pháp luật </a:t>
            </a:r>
            <a:r>
              <a:rPr dirty="0" sz="2200" spc="-25">
                <a:latin typeface="Times New Roman"/>
                <a:cs typeface="Times New Roman"/>
              </a:rPr>
              <a:t>về </a:t>
            </a:r>
            <a:r>
              <a:rPr dirty="0" sz="2200" spc="-35">
                <a:latin typeface="Times New Roman"/>
                <a:cs typeface="Times New Roman"/>
              </a:rPr>
              <a:t>xây </a:t>
            </a:r>
            <a:r>
              <a:rPr dirty="0" sz="2200" spc="-40">
                <a:latin typeface="Times New Roman"/>
                <a:cs typeface="Times New Roman"/>
              </a:rPr>
              <a:t>dựng hoặc </a:t>
            </a:r>
            <a:r>
              <a:rPr dirty="0" sz="2200" spc="-45">
                <a:latin typeface="Times New Roman"/>
                <a:cs typeface="Times New Roman"/>
              </a:rPr>
              <a:t>trước </a:t>
            </a:r>
            <a:r>
              <a:rPr dirty="0" sz="2200" spc="-35">
                <a:latin typeface="Times New Roman"/>
                <a:cs typeface="Times New Roman"/>
              </a:rPr>
              <a:t>khi </a:t>
            </a:r>
            <a:r>
              <a:rPr dirty="0" sz="2200" spc="-50">
                <a:latin typeface="Times New Roman"/>
                <a:cs typeface="Times New Roman"/>
              </a:rPr>
              <a:t>xả 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chất</a:t>
            </a:r>
            <a:r>
              <a:rPr dirty="0" sz="2200" spc="-85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thải</a:t>
            </a:r>
            <a:r>
              <a:rPr dirty="0" sz="2200" spc="-8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ra</a:t>
            </a:r>
            <a:r>
              <a:rPr dirty="0" sz="2200" spc="-80">
                <a:latin typeface="Times New Roman"/>
                <a:cs typeface="Times New Roman"/>
              </a:rPr>
              <a:t> </a:t>
            </a:r>
            <a:r>
              <a:rPr dirty="0" sz="2200" spc="-35">
                <a:latin typeface="Times New Roman"/>
                <a:cs typeface="Times New Roman"/>
              </a:rPr>
              <a:t>môi</a:t>
            </a:r>
            <a:r>
              <a:rPr dirty="0" sz="2200" spc="-85">
                <a:latin typeface="Times New Roman"/>
                <a:cs typeface="Times New Roman"/>
              </a:rPr>
              <a:t> </a:t>
            </a:r>
            <a:r>
              <a:rPr dirty="0" sz="2200" spc="-45">
                <a:latin typeface="Times New Roman"/>
                <a:cs typeface="Times New Roman"/>
              </a:rPr>
              <a:t>trường</a:t>
            </a:r>
            <a:r>
              <a:rPr dirty="0" sz="2200" spc="-85">
                <a:latin typeface="Times New Roman"/>
                <a:cs typeface="Times New Roman"/>
              </a:rPr>
              <a:t> </a:t>
            </a:r>
            <a:r>
              <a:rPr dirty="0" sz="2200" spc="-35">
                <a:latin typeface="Times New Roman"/>
                <a:cs typeface="Times New Roman"/>
              </a:rPr>
              <a:t>đối</a:t>
            </a:r>
            <a:r>
              <a:rPr dirty="0" sz="2200" spc="-80">
                <a:latin typeface="Times New Roman"/>
                <a:cs typeface="Times New Roman"/>
              </a:rPr>
              <a:t> </a:t>
            </a:r>
            <a:r>
              <a:rPr dirty="0" sz="2200" spc="-35">
                <a:latin typeface="Times New Roman"/>
                <a:cs typeface="Times New Roman"/>
              </a:rPr>
              <a:t>với</a:t>
            </a:r>
            <a:r>
              <a:rPr dirty="0" sz="2200" spc="-85">
                <a:latin typeface="Times New Roman"/>
                <a:cs typeface="Times New Roman"/>
              </a:rPr>
              <a:t> </a:t>
            </a:r>
            <a:r>
              <a:rPr dirty="0" sz="2200" spc="-45">
                <a:latin typeface="Times New Roman"/>
                <a:cs typeface="Times New Roman"/>
              </a:rPr>
              <a:t>trường</a:t>
            </a:r>
            <a:r>
              <a:rPr dirty="0" sz="2200" spc="-85">
                <a:latin typeface="Times New Roman"/>
                <a:cs typeface="Times New Roman"/>
              </a:rPr>
              <a:t> </a:t>
            </a:r>
            <a:r>
              <a:rPr dirty="0" sz="2200" spc="-35">
                <a:latin typeface="Times New Roman"/>
                <a:cs typeface="Times New Roman"/>
              </a:rPr>
              <a:t>hợp</a:t>
            </a:r>
            <a:r>
              <a:rPr dirty="0" sz="2200" spc="-80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không</a:t>
            </a:r>
            <a:r>
              <a:rPr dirty="0" sz="2200" spc="-85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phải</a:t>
            </a:r>
            <a:r>
              <a:rPr dirty="0" sz="2200" spc="-80">
                <a:latin typeface="Times New Roman"/>
                <a:cs typeface="Times New Roman"/>
              </a:rPr>
              <a:t> </a:t>
            </a:r>
            <a:r>
              <a:rPr dirty="0" sz="2200" spc="-30">
                <a:latin typeface="Times New Roman"/>
                <a:cs typeface="Times New Roman"/>
              </a:rPr>
              <a:t>có</a:t>
            </a:r>
            <a:r>
              <a:rPr dirty="0" sz="2200" spc="-85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giấy</a:t>
            </a:r>
            <a:r>
              <a:rPr dirty="0" sz="2200" spc="-85">
                <a:latin typeface="Times New Roman"/>
                <a:cs typeface="Times New Roman"/>
              </a:rPr>
              <a:t> </a:t>
            </a:r>
            <a:r>
              <a:rPr dirty="0" sz="2200" spc="-40">
                <a:latin typeface="Times New Roman"/>
                <a:cs typeface="Times New Roman"/>
              </a:rPr>
              <a:t>phép</a:t>
            </a:r>
            <a:r>
              <a:rPr dirty="0" sz="2200" spc="-80">
                <a:latin typeface="Times New Roman"/>
                <a:cs typeface="Times New Roman"/>
              </a:rPr>
              <a:t> </a:t>
            </a:r>
            <a:r>
              <a:rPr dirty="0" sz="2200" spc="-35">
                <a:latin typeface="Times New Roman"/>
                <a:cs typeface="Times New Roman"/>
              </a:rPr>
              <a:t>xây </a:t>
            </a:r>
            <a:r>
              <a:rPr dirty="0" sz="2200" spc="-540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d</a:t>
            </a:r>
            <a:r>
              <a:rPr dirty="0" sz="2200" spc="-55">
                <a:latin typeface="Times New Roman"/>
                <a:cs typeface="Times New Roman"/>
              </a:rPr>
              <a:t>ự</a:t>
            </a:r>
            <a:r>
              <a:rPr dirty="0" sz="2200" spc="-50">
                <a:latin typeface="Times New Roman"/>
                <a:cs typeface="Times New Roman"/>
              </a:rPr>
              <a:t>n</a:t>
            </a:r>
            <a:r>
              <a:rPr dirty="0" sz="2200">
                <a:latin typeface="Times New Roman"/>
                <a:cs typeface="Times New Roman"/>
              </a:rPr>
              <a:t>g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th</a:t>
            </a:r>
            <a:r>
              <a:rPr dirty="0" sz="2200" spc="-55">
                <a:latin typeface="Times New Roman"/>
                <a:cs typeface="Times New Roman"/>
              </a:rPr>
              <a:t>e</a:t>
            </a:r>
            <a:r>
              <a:rPr dirty="0" sz="2200">
                <a:latin typeface="Times New Roman"/>
                <a:cs typeface="Times New Roman"/>
              </a:rPr>
              <a:t>o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qu</a:t>
            </a:r>
            <a:r>
              <a:rPr dirty="0" sz="2200">
                <a:latin typeface="Times New Roman"/>
                <a:cs typeface="Times New Roman"/>
              </a:rPr>
              <a:t>y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địn</a:t>
            </a:r>
            <a:r>
              <a:rPr dirty="0" sz="2200">
                <a:latin typeface="Times New Roman"/>
                <a:cs typeface="Times New Roman"/>
              </a:rPr>
              <a:t>h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5">
                <a:latin typeface="Times New Roman"/>
                <a:cs typeface="Times New Roman"/>
              </a:rPr>
              <a:t>c</a:t>
            </a:r>
            <a:r>
              <a:rPr dirty="0" sz="2200" spc="-50">
                <a:latin typeface="Times New Roman"/>
                <a:cs typeface="Times New Roman"/>
              </a:rPr>
              <a:t>ủ</a:t>
            </a:r>
            <a:r>
              <a:rPr dirty="0" sz="2200">
                <a:latin typeface="Times New Roman"/>
                <a:cs typeface="Times New Roman"/>
              </a:rPr>
              <a:t>a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ph</a:t>
            </a:r>
            <a:r>
              <a:rPr dirty="0" sz="2200" spc="-55">
                <a:latin typeface="Times New Roman"/>
                <a:cs typeface="Times New Roman"/>
              </a:rPr>
              <a:t>á</a:t>
            </a:r>
            <a:r>
              <a:rPr dirty="0" sz="2200">
                <a:latin typeface="Times New Roman"/>
                <a:cs typeface="Times New Roman"/>
              </a:rPr>
              <a:t>p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lu</a:t>
            </a:r>
            <a:r>
              <a:rPr dirty="0" sz="2200" spc="-55">
                <a:latin typeface="Times New Roman"/>
                <a:cs typeface="Times New Roman"/>
              </a:rPr>
              <a:t>ậ</a:t>
            </a:r>
            <a:r>
              <a:rPr dirty="0" sz="2200">
                <a:latin typeface="Times New Roman"/>
                <a:cs typeface="Times New Roman"/>
              </a:rPr>
              <a:t>t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v</a:t>
            </a:r>
            <a:r>
              <a:rPr dirty="0" sz="2200">
                <a:latin typeface="Times New Roman"/>
                <a:cs typeface="Times New Roman"/>
              </a:rPr>
              <a:t>ề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x</a:t>
            </a:r>
            <a:r>
              <a:rPr dirty="0" sz="2200" spc="-55">
                <a:latin typeface="Times New Roman"/>
                <a:cs typeface="Times New Roman"/>
              </a:rPr>
              <a:t>â</a:t>
            </a:r>
            <a:r>
              <a:rPr dirty="0" sz="2200">
                <a:latin typeface="Times New Roman"/>
                <a:cs typeface="Times New Roman"/>
              </a:rPr>
              <a:t>y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d</a:t>
            </a:r>
            <a:r>
              <a:rPr dirty="0" sz="2200" spc="-55">
                <a:latin typeface="Times New Roman"/>
                <a:cs typeface="Times New Roman"/>
              </a:rPr>
              <a:t>ự</a:t>
            </a:r>
            <a:r>
              <a:rPr dirty="0" sz="2200" spc="-50">
                <a:latin typeface="Times New Roman"/>
                <a:cs typeface="Times New Roman"/>
              </a:rPr>
              <a:t>n</a:t>
            </a:r>
            <a:r>
              <a:rPr dirty="0" sz="2200" spc="-55">
                <a:latin typeface="Times New Roman"/>
                <a:cs typeface="Times New Roman"/>
              </a:rPr>
              <a:t>g</a:t>
            </a:r>
            <a:r>
              <a:rPr dirty="0" sz="2200">
                <a:latin typeface="Times New Roman"/>
                <a:cs typeface="Times New Roman"/>
              </a:rPr>
              <a:t>;</a:t>
            </a:r>
            <a:endParaRPr sz="2200">
              <a:latin typeface="Times New Roman"/>
              <a:cs typeface="Times New Roman"/>
            </a:endParaRPr>
          </a:p>
          <a:p>
            <a:pPr algn="just" marL="12700" marR="5080" indent="542925">
              <a:lnSpc>
                <a:spcPct val="88600"/>
              </a:lnSpc>
              <a:spcBef>
                <a:spcPts val="665"/>
              </a:spcBef>
              <a:buChar char="-"/>
              <a:tabLst>
                <a:tab pos="727710" algn="l"/>
              </a:tabLst>
            </a:pPr>
            <a:r>
              <a:rPr dirty="0" sz="2200" spc="-30">
                <a:latin typeface="Times New Roman"/>
                <a:cs typeface="Times New Roman"/>
              </a:rPr>
              <a:t>Cơ sở </a:t>
            </a:r>
            <a:r>
              <a:rPr dirty="0" sz="2200" spc="-40">
                <a:latin typeface="Times New Roman"/>
                <a:cs typeface="Times New Roman"/>
              </a:rPr>
              <a:t>sản </a:t>
            </a:r>
            <a:r>
              <a:rPr dirty="0" sz="2200" spc="-45">
                <a:latin typeface="Times New Roman"/>
                <a:cs typeface="Times New Roman"/>
              </a:rPr>
              <a:t>xuất, </a:t>
            </a:r>
            <a:r>
              <a:rPr dirty="0" sz="2200" spc="-40">
                <a:latin typeface="Times New Roman"/>
                <a:cs typeface="Times New Roman"/>
              </a:rPr>
              <a:t>kinh </a:t>
            </a:r>
            <a:r>
              <a:rPr dirty="0" sz="2200" spc="-45">
                <a:latin typeface="Times New Roman"/>
                <a:cs typeface="Times New Roman"/>
              </a:rPr>
              <a:t>doanh, </a:t>
            </a:r>
            <a:r>
              <a:rPr dirty="0" sz="2200" spc="-40">
                <a:latin typeface="Times New Roman"/>
                <a:cs typeface="Times New Roman"/>
              </a:rPr>
              <a:t>dịch </a:t>
            </a:r>
            <a:r>
              <a:rPr dirty="0" sz="2200" spc="-25">
                <a:latin typeface="Times New Roman"/>
                <a:cs typeface="Times New Roman"/>
              </a:rPr>
              <a:t>vụ </a:t>
            </a:r>
            <a:r>
              <a:rPr dirty="0" sz="2200" spc="-40">
                <a:latin typeface="Times New Roman"/>
                <a:cs typeface="Times New Roman"/>
              </a:rPr>
              <a:t>hoạt động </a:t>
            </a:r>
            <a:r>
              <a:rPr dirty="0" sz="2200" spc="-45">
                <a:latin typeface="Times New Roman"/>
                <a:cs typeface="Times New Roman"/>
              </a:rPr>
              <a:t>trước </a:t>
            </a:r>
            <a:r>
              <a:rPr dirty="0" sz="2200" spc="-40">
                <a:latin typeface="Times New Roman"/>
                <a:cs typeface="Times New Roman"/>
              </a:rPr>
              <a:t>ngày </a:t>
            </a:r>
            <a:r>
              <a:rPr dirty="0" sz="2200" spc="-45">
                <a:latin typeface="Times New Roman"/>
                <a:cs typeface="Times New Roman"/>
              </a:rPr>
              <a:t>Luật </a:t>
            </a:r>
            <a:r>
              <a:rPr dirty="0" sz="2200" spc="-40">
                <a:latin typeface="Times New Roman"/>
                <a:cs typeface="Times New Roman"/>
              </a:rPr>
              <a:t> BVMT </a:t>
            </a:r>
            <a:r>
              <a:rPr dirty="0" sz="2200" spc="-30">
                <a:latin typeface="Times New Roman"/>
                <a:cs typeface="Times New Roman"/>
              </a:rPr>
              <a:t>có </a:t>
            </a:r>
            <a:r>
              <a:rPr dirty="0" sz="2200" spc="-40">
                <a:latin typeface="Times New Roman"/>
                <a:cs typeface="Times New Roman"/>
              </a:rPr>
              <a:t>hiệu lực </a:t>
            </a:r>
            <a:r>
              <a:rPr dirty="0" sz="2200" spc="-35">
                <a:latin typeface="Times New Roman"/>
                <a:cs typeface="Times New Roman"/>
              </a:rPr>
              <a:t>thi </a:t>
            </a:r>
            <a:r>
              <a:rPr dirty="0" sz="2200" spc="-40">
                <a:latin typeface="Times New Roman"/>
                <a:cs typeface="Times New Roman"/>
              </a:rPr>
              <a:t>hành </a:t>
            </a:r>
            <a:r>
              <a:rPr dirty="0" sz="2200" spc="-30">
                <a:latin typeface="Times New Roman"/>
                <a:cs typeface="Times New Roman"/>
              </a:rPr>
              <a:t>có </a:t>
            </a:r>
            <a:r>
              <a:rPr dirty="0" sz="2200" spc="-40">
                <a:latin typeface="Times New Roman"/>
                <a:cs typeface="Times New Roman"/>
              </a:rPr>
              <a:t>phát sinh chất thải phải đăng </a:t>
            </a:r>
            <a:r>
              <a:rPr dirty="0" sz="2200" spc="-25">
                <a:latin typeface="Times New Roman"/>
                <a:cs typeface="Times New Roman"/>
              </a:rPr>
              <a:t>ký </a:t>
            </a:r>
            <a:r>
              <a:rPr dirty="0" sz="2200" spc="-50">
                <a:latin typeface="Times New Roman"/>
                <a:cs typeface="Times New Roman"/>
              </a:rPr>
              <a:t>môi 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t</a:t>
            </a:r>
            <a:r>
              <a:rPr dirty="0" sz="2200" spc="-45">
                <a:latin typeface="Times New Roman"/>
                <a:cs typeface="Times New Roman"/>
              </a:rPr>
              <a:t>r</a:t>
            </a:r>
            <a:r>
              <a:rPr dirty="0" sz="2200" spc="-60">
                <a:latin typeface="Times New Roman"/>
                <a:cs typeface="Times New Roman"/>
              </a:rPr>
              <a:t>ư</a:t>
            </a:r>
            <a:r>
              <a:rPr dirty="0" sz="2200" spc="-55">
                <a:latin typeface="Times New Roman"/>
                <a:cs typeface="Times New Roman"/>
              </a:rPr>
              <a:t>ờ</a:t>
            </a:r>
            <a:r>
              <a:rPr dirty="0" sz="2200" spc="-50">
                <a:latin typeface="Times New Roman"/>
                <a:cs typeface="Times New Roman"/>
              </a:rPr>
              <a:t>n</a:t>
            </a:r>
            <a:r>
              <a:rPr dirty="0" sz="2200">
                <a:latin typeface="Times New Roman"/>
                <a:cs typeface="Times New Roman"/>
              </a:rPr>
              <a:t>g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t</a:t>
            </a:r>
            <a:r>
              <a:rPr dirty="0" sz="2200" spc="-45">
                <a:latin typeface="Times New Roman"/>
                <a:cs typeface="Times New Roman"/>
              </a:rPr>
              <a:t>r</a:t>
            </a:r>
            <a:r>
              <a:rPr dirty="0" sz="2200" spc="-50">
                <a:latin typeface="Times New Roman"/>
                <a:cs typeface="Times New Roman"/>
              </a:rPr>
              <a:t>on</a:t>
            </a:r>
            <a:r>
              <a:rPr dirty="0" sz="2200">
                <a:latin typeface="Times New Roman"/>
                <a:cs typeface="Times New Roman"/>
              </a:rPr>
              <a:t>g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th</a:t>
            </a:r>
            <a:r>
              <a:rPr dirty="0" sz="2200" spc="-55">
                <a:latin typeface="Times New Roman"/>
                <a:cs typeface="Times New Roman"/>
              </a:rPr>
              <a:t>ờ</a:t>
            </a:r>
            <a:r>
              <a:rPr dirty="0" sz="2200">
                <a:latin typeface="Times New Roman"/>
                <a:cs typeface="Times New Roman"/>
              </a:rPr>
              <a:t>i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h</a:t>
            </a:r>
            <a:r>
              <a:rPr dirty="0" sz="2200" spc="-55">
                <a:latin typeface="Times New Roman"/>
                <a:cs typeface="Times New Roman"/>
              </a:rPr>
              <a:t>ạ</a:t>
            </a:r>
            <a:r>
              <a:rPr dirty="0" sz="2200">
                <a:latin typeface="Times New Roman"/>
                <a:cs typeface="Times New Roman"/>
              </a:rPr>
              <a:t>n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2</a:t>
            </a:r>
            <a:r>
              <a:rPr dirty="0" sz="2200">
                <a:latin typeface="Times New Roman"/>
                <a:cs typeface="Times New Roman"/>
              </a:rPr>
              <a:t>4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th</a:t>
            </a:r>
            <a:r>
              <a:rPr dirty="0" sz="2200" spc="-55">
                <a:latin typeface="Times New Roman"/>
                <a:cs typeface="Times New Roman"/>
              </a:rPr>
              <a:t>á</a:t>
            </a:r>
            <a:r>
              <a:rPr dirty="0" sz="2200" spc="-50">
                <a:latin typeface="Times New Roman"/>
                <a:cs typeface="Times New Roman"/>
              </a:rPr>
              <a:t>n</a:t>
            </a:r>
            <a:r>
              <a:rPr dirty="0" sz="2200">
                <a:latin typeface="Times New Roman"/>
                <a:cs typeface="Times New Roman"/>
              </a:rPr>
              <a:t>g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k</a:t>
            </a:r>
            <a:r>
              <a:rPr dirty="0" sz="2200">
                <a:latin typeface="Times New Roman"/>
                <a:cs typeface="Times New Roman"/>
              </a:rPr>
              <a:t>ể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t</a:t>
            </a:r>
            <a:r>
              <a:rPr dirty="0" sz="2200">
                <a:latin typeface="Times New Roman"/>
                <a:cs typeface="Times New Roman"/>
              </a:rPr>
              <a:t>ừ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ng</a:t>
            </a:r>
            <a:r>
              <a:rPr dirty="0" sz="2200" spc="-55">
                <a:latin typeface="Times New Roman"/>
                <a:cs typeface="Times New Roman"/>
              </a:rPr>
              <a:t>à</a:t>
            </a:r>
            <a:r>
              <a:rPr dirty="0" sz="2200">
                <a:latin typeface="Times New Roman"/>
                <a:cs typeface="Times New Roman"/>
              </a:rPr>
              <a:t>y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45">
                <a:latin typeface="Times New Roman"/>
                <a:cs typeface="Times New Roman"/>
              </a:rPr>
              <a:t>L</a:t>
            </a:r>
            <a:r>
              <a:rPr dirty="0" sz="2200" spc="-55">
                <a:latin typeface="Times New Roman"/>
                <a:cs typeface="Times New Roman"/>
              </a:rPr>
              <a:t>uậ</a:t>
            </a:r>
            <a:r>
              <a:rPr dirty="0" sz="2200">
                <a:latin typeface="Times New Roman"/>
                <a:cs typeface="Times New Roman"/>
              </a:rPr>
              <a:t>t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5">
                <a:latin typeface="Times New Roman"/>
                <a:cs typeface="Times New Roman"/>
              </a:rPr>
              <a:t>BV</a:t>
            </a:r>
            <a:r>
              <a:rPr dirty="0" sz="2200" spc="-45">
                <a:latin typeface="Times New Roman"/>
                <a:cs typeface="Times New Roman"/>
              </a:rPr>
              <a:t>M</a:t>
            </a:r>
            <a:r>
              <a:rPr dirty="0" sz="2200">
                <a:latin typeface="Times New Roman"/>
                <a:cs typeface="Times New Roman"/>
              </a:rPr>
              <a:t>T</a:t>
            </a:r>
            <a:r>
              <a:rPr dirty="0" sz="2200" spc="-145">
                <a:latin typeface="Times New Roman"/>
                <a:cs typeface="Times New Roman"/>
              </a:rPr>
              <a:t> </a:t>
            </a:r>
            <a:r>
              <a:rPr dirty="0" sz="2200" spc="-55">
                <a:latin typeface="Times New Roman"/>
                <a:cs typeface="Times New Roman"/>
              </a:rPr>
              <a:t>c</a:t>
            </a:r>
            <a:r>
              <a:rPr dirty="0" sz="2200">
                <a:latin typeface="Times New Roman"/>
                <a:cs typeface="Times New Roman"/>
              </a:rPr>
              <a:t>ó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hi</a:t>
            </a:r>
            <a:r>
              <a:rPr dirty="0" sz="2200" spc="-55">
                <a:latin typeface="Times New Roman"/>
                <a:cs typeface="Times New Roman"/>
              </a:rPr>
              <a:t>ệ</a:t>
            </a:r>
            <a:r>
              <a:rPr dirty="0" sz="2200">
                <a:latin typeface="Times New Roman"/>
                <a:cs typeface="Times New Roman"/>
              </a:rPr>
              <a:t>u</a:t>
            </a:r>
            <a:r>
              <a:rPr dirty="0" sz="2200" spc="-100">
                <a:latin typeface="Times New Roman"/>
                <a:cs typeface="Times New Roman"/>
              </a:rPr>
              <a:t> </a:t>
            </a:r>
            <a:r>
              <a:rPr dirty="0" sz="2200" spc="-50">
                <a:latin typeface="Times New Roman"/>
                <a:cs typeface="Times New Roman"/>
              </a:rPr>
              <a:t>l</a:t>
            </a:r>
            <a:r>
              <a:rPr dirty="0" sz="2200" spc="-60">
                <a:latin typeface="Times New Roman"/>
                <a:cs typeface="Times New Roman"/>
              </a:rPr>
              <a:t>ự</a:t>
            </a:r>
            <a:r>
              <a:rPr dirty="0" sz="2200" spc="-55">
                <a:latin typeface="Times New Roman"/>
                <a:cs typeface="Times New Roman"/>
              </a:rPr>
              <a:t>c</a:t>
            </a:r>
            <a:r>
              <a:rPr dirty="0" sz="2200"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963977" y="6421628"/>
            <a:ext cx="1809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898989"/>
                </a:solidFill>
                <a:latin typeface="Calibri"/>
                <a:cs typeface="Calibri"/>
              </a:rPr>
              <a:t>17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10668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39950" y="1274571"/>
            <a:ext cx="3663950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II.</a:t>
            </a:r>
            <a:r>
              <a:rPr dirty="0" spc="-20"/>
              <a:t> </a:t>
            </a:r>
            <a:r>
              <a:rPr dirty="0" spc="-5"/>
              <a:t>ĐĂNG</a:t>
            </a:r>
            <a:r>
              <a:rPr dirty="0" spc="-15"/>
              <a:t> </a:t>
            </a:r>
            <a:r>
              <a:rPr dirty="0"/>
              <a:t>KÝ</a:t>
            </a:r>
            <a:r>
              <a:rPr dirty="0" spc="-20"/>
              <a:t> </a:t>
            </a:r>
            <a:r>
              <a:rPr dirty="0" spc="-5"/>
              <a:t>MÔI</a:t>
            </a:r>
            <a:r>
              <a:rPr dirty="0" spc="-60"/>
              <a:t> </a:t>
            </a:r>
            <a:r>
              <a:rPr dirty="0" spc="-5"/>
              <a:t>TRƯỜNG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7553" y="1890606"/>
            <a:ext cx="8956675" cy="4636770"/>
          </a:xfrm>
          <a:prstGeom prst="rect">
            <a:avLst/>
          </a:prstGeom>
        </p:spPr>
        <p:txBody>
          <a:bodyPr wrap="square" lIns="0" tIns="60960" rIns="0" bIns="0" rtlCol="0" vert="horz">
            <a:spAutoFit/>
          </a:bodyPr>
          <a:lstStyle/>
          <a:p>
            <a:pPr algn="just" marL="1835785">
              <a:lnSpc>
                <a:spcPct val="100000"/>
              </a:lnSpc>
              <a:spcBef>
                <a:spcPts val="480"/>
              </a:spcBef>
            </a:pPr>
            <a:r>
              <a:rPr dirty="0" sz="2200" b="1">
                <a:latin typeface="Times New Roman"/>
                <a:cs typeface="Times New Roman"/>
              </a:rPr>
              <a:t>4.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Đăng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ký</a:t>
            </a:r>
            <a:r>
              <a:rPr dirty="0" sz="2200" spc="-5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và</a:t>
            </a:r>
            <a:r>
              <a:rPr dirty="0" sz="2200" spc="-5" b="1">
                <a:latin typeface="Times New Roman"/>
                <a:cs typeface="Times New Roman"/>
              </a:rPr>
              <a:t> tiếp </a:t>
            </a:r>
            <a:r>
              <a:rPr dirty="0" sz="2200" b="1">
                <a:latin typeface="Times New Roman"/>
                <a:cs typeface="Times New Roman"/>
              </a:rPr>
              <a:t>nhận</a:t>
            </a:r>
            <a:r>
              <a:rPr dirty="0" sz="2200" spc="-5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đăng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ký</a:t>
            </a:r>
            <a:r>
              <a:rPr dirty="0" sz="2200" spc="-5" b="1">
                <a:latin typeface="Times New Roman"/>
                <a:cs typeface="Times New Roman"/>
              </a:rPr>
              <a:t> </a:t>
            </a:r>
            <a:r>
              <a:rPr dirty="0" sz="2200" b="1">
                <a:latin typeface="Times New Roman"/>
                <a:cs typeface="Times New Roman"/>
              </a:rPr>
              <a:t>môi</a:t>
            </a:r>
            <a:r>
              <a:rPr dirty="0" sz="2200" spc="-5" b="1">
                <a:latin typeface="Times New Roman"/>
                <a:cs typeface="Times New Roman"/>
              </a:rPr>
              <a:t> trường</a:t>
            </a:r>
            <a:endParaRPr sz="2200">
              <a:latin typeface="Times New Roman"/>
              <a:cs typeface="Times New Roman"/>
            </a:endParaRPr>
          </a:p>
          <a:p>
            <a:pPr algn="just" marL="554990">
              <a:lnSpc>
                <a:spcPct val="100000"/>
              </a:lnSpc>
              <a:spcBef>
                <a:spcPts val="365"/>
              </a:spcBef>
            </a:pPr>
            <a:r>
              <a:rPr dirty="0" sz="2100" b="1">
                <a:latin typeface="Times New Roman"/>
                <a:cs typeface="Times New Roman"/>
              </a:rPr>
              <a:t>*</a:t>
            </a:r>
            <a:r>
              <a:rPr dirty="0" sz="2100" spc="-100" b="1">
                <a:latin typeface="Times New Roman"/>
                <a:cs typeface="Times New Roman"/>
              </a:rPr>
              <a:t> </a:t>
            </a:r>
            <a:r>
              <a:rPr dirty="0" sz="2100" spc="-55" b="1">
                <a:latin typeface="Times New Roman"/>
                <a:cs typeface="Times New Roman"/>
              </a:rPr>
              <a:t>Đ</a:t>
            </a:r>
            <a:r>
              <a:rPr dirty="0" sz="2100" spc="-50" b="1">
                <a:latin typeface="Times New Roman"/>
                <a:cs typeface="Times New Roman"/>
              </a:rPr>
              <a:t>ă</a:t>
            </a:r>
            <a:r>
              <a:rPr dirty="0" sz="2100" spc="-60" b="1">
                <a:latin typeface="Times New Roman"/>
                <a:cs typeface="Times New Roman"/>
              </a:rPr>
              <a:t>n</a:t>
            </a:r>
            <a:r>
              <a:rPr dirty="0" sz="2100" b="1">
                <a:latin typeface="Times New Roman"/>
                <a:cs typeface="Times New Roman"/>
              </a:rPr>
              <a:t>g</a:t>
            </a:r>
            <a:r>
              <a:rPr dirty="0" sz="2100" spc="-100" b="1">
                <a:latin typeface="Times New Roman"/>
                <a:cs typeface="Times New Roman"/>
              </a:rPr>
              <a:t> </a:t>
            </a:r>
            <a:r>
              <a:rPr dirty="0" sz="2100" spc="-60" b="1">
                <a:latin typeface="Times New Roman"/>
                <a:cs typeface="Times New Roman"/>
              </a:rPr>
              <a:t>k</a:t>
            </a:r>
            <a:r>
              <a:rPr dirty="0" sz="2100" b="1">
                <a:latin typeface="Times New Roman"/>
                <a:cs typeface="Times New Roman"/>
              </a:rPr>
              <a:t>ý</a:t>
            </a:r>
            <a:r>
              <a:rPr dirty="0" sz="2100" spc="-105" b="1">
                <a:latin typeface="Times New Roman"/>
                <a:cs typeface="Times New Roman"/>
              </a:rPr>
              <a:t> </a:t>
            </a:r>
            <a:r>
              <a:rPr dirty="0" sz="2100" spc="-50" b="1">
                <a:latin typeface="Times New Roman"/>
                <a:cs typeface="Times New Roman"/>
              </a:rPr>
              <a:t>mô</a:t>
            </a:r>
            <a:r>
              <a:rPr dirty="0" sz="2100" b="1">
                <a:latin typeface="Times New Roman"/>
                <a:cs typeface="Times New Roman"/>
              </a:rPr>
              <a:t>i</a:t>
            </a:r>
            <a:r>
              <a:rPr dirty="0" sz="2100" spc="-100" b="1">
                <a:latin typeface="Times New Roman"/>
                <a:cs typeface="Times New Roman"/>
              </a:rPr>
              <a:t> </a:t>
            </a:r>
            <a:r>
              <a:rPr dirty="0" sz="2100" spc="-50" b="1">
                <a:latin typeface="Times New Roman"/>
                <a:cs typeface="Times New Roman"/>
              </a:rPr>
              <a:t>trư</a:t>
            </a:r>
            <a:r>
              <a:rPr dirty="0" sz="2100" spc="-55" b="1">
                <a:latin typeface="Times New Roman"/>
                <a:cs typeface="Times New Roman"/>
              </a:rPr>
              <a:t>ờ</a:t>
            </a:r>
            <a:r>
              <a:rPr dirty="0" sz="2100" spc="-60" b="1">
                <a:latin typeface="Times New Roman"/>
                <a:cs typeface="Times New Roman"/>
              </a:rPr>
              <a:t>n</a:t>
            </a:r>
            <a:r>
              <a:rPr dirty="0" sz="2100" b="1">
                <a:latin typeface="Times New Roman"/>
                <a:cs typeface="Times New Roman"/>
              </a:rPr>
              <a:t>g</a:t>
            </a:r>
            <a:r>
              <a:rPr dirty="0" sz="2100" spc="-100" b="1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(</a:t>
            </a:r>
            <a:r>
              <a:rPr dirty="0" sz="2100" spc="-55">
                <a:latin typeface="Times New Roman"/>
                <a:cs typeface="Times New Roman"/>
              </a:rPr>
              <a:t>K</a:t>
            </a:r>
            <a:r>
              <a:rPr dirty="0" sz="2100" spc="-50">
                <a:latin typeface="Times New Roman"/>
                <a:cs typeface="Times New Roman"/>
              </a:rPr>
              <a:t>ho</a:t>
            </a:r>
            <a:r>
              <a:rPr dirty="0" sz="2100" spc="-45">
                <a:latin typeface="Times New Roman"/>
                <a:cs typeface="Times New Roman"/>
              </a:rPr>
              <a:t>ả</a:t>
            </a:r>
            <a:r>
              <a:rPr dirty="0" sz="2100">
                <a:latin typeface="Times New Roman"/>
                <a:cs typeface="Times New Roman"/>
              </a:rPr>
              <a:t>n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>
                <a:latin typeface="Times New Roman"/>
                <a:cs typeface="Times New Roman"/>
              </a:rPr>
              <a:t>2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5">
                <a:latin typeface="Times New Roman"/>
                <a:cs typeface="Times New Roman"/>
              </a:rPr>
              <a:t>Đ</a:t>
            </a:r>
            <a:r>
              <a:rPr dirty="0" sz="2100" spc="-50">
                <a:latin typeface="Times New Roman"/>
                <a:cs typeface="Times New Roman"/>
              </a:rPr>
              <a:t>i</a:t>
            </a:r>
            <a:r>
              <a:rPr dirty="0" sz="2100" spc="-45">
                <a:latin typeface="Times New Roman"/>
                <a:cs typeface="Times New Roman"/>
              </a:rPr>
              <a:t>ề</a:t>
            </a:r>
            <a:r>
              <a:rPr dirty="0" sz="2100">
                <a:latin typeface="Times New Roman"/>
                <a:cs typeface="Times New Roman"/>
              </a:rPr>
              <a:t>u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2</a:t>
            </a:r>
            <a:r>
              <a:rPr dirty="0" sz="2100">
                <a:latin typeface="Times New Roman"/>
                <a:cs typeface="Times New Roman"/>
              </a:rPr>
              <a:t>2</a:t>
            </a:r>
            <a:r>
              <a:rPr dirty="0" sz="2100" spc="-14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Thôn</a:t>
            </a:r>
            <a:r>
              <a:rPr dirty="0" sz="2100">
                <a:latin typeface="Times New Roman"/>
                <a:cs typeface="Times New Roman"/>
              </a:rPr>
              <a:t>g</a:t>
            </a:r>
            <a:r>
              <a:rPr dirty="0" sz="2100" spc="-105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t</a:t>
            </a:r>
            <a:r>
              <a:rPr dirty="0" sz="2100">
                <a:latin typeface="Times New Roman"/>
                <a:cs typeface="Times New Roman"/>
              </a:rPr>
              <a:t>ư</a:t>
            </a:r>
            <a:r>
              <a:rPr dirty="0" sz="2100" spc="-105">
                <a:latin typeface="Times New Roman"/>
                <a:cs typeface="Times New Roman"/>
              </a:rPr>
              <a:t> </a:t>
            </a:r>
            <a:r>
              <a:rPr dirty="0" sz="2100" spc="-55">
                <a:latin typeface="Times New Roman"/>
                <a:cs typeface="Times New Roman"/>
              </a:rPr>
              <a:t>s</a:t>
            </a:r>
            <a:r>
              <a:rPr dirty="0" sz="2100">
                <a:latin typeface="Times New Roman"/>
                <a:cs typeface="Times New Roman"/>
              </a:rPr>
              <a:t>ố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02/202</a:t>
            </a:r>
            <a:r>
              <a:rPr dirty="0" sz="2100" spc="-55">
                <a:latin typeface="Times New Roman"/>
                <a:cs typeface="Times New Roman"/>
              </a:rPr>
              <a:t>2</a:t>
            </a:r>
            <a:r>
              <a:rPr dirty="0" sz="2100" spc="-50">
                <a:latin typeface="Times New Roman"/>
                <a:cs typeface="Times New Roman"/>
              </a:rPr>
              <a:t>/T</a:t>
            </a:r>
            <a:r>
              <a:rPr dirty="0" sz="2100" spc="-245">
                <a:latin typeface="Times New Roman"/>
                <a:cs typeface="Times New Roman"/>
              </a:rPr>
              <a:t>T</a:t>
            </a:r>
            <a:r>
              <a:rPr dirty="0" sz="2100" spc="-50">
                <a:latin typeface="Times New Roman"/>
                <a:cs typeface="Times New Roman"/>
              </a:rPr>
              <a:t>-</a:t>
            </a:r>
            <a:r>
              <a:rPr dirty="0" sz="2100" spc="-55">
                <a:latin typeface="Times New Roman"/>
                <a:cs typeface="Times New Roman"/>
              </a:rPr>
              <a:t>B</a:t>
            </a:r>
            <a:r>
              <a:rPr dirty="0" sz="2100" spc="-50">
                <a:latin typeface="Times New Roman"/>
                <a:cs typeface="Times New Roman"/>
              </a:rPr>
              <a:t>T</a:t>
            </a:r>
            <a:r>
              <a:rPr dirty="0" sz="2100" spc="-60">
                <a:latin typeface="Times New Roman"/>
                <a:cs typeface="Times New Roman"/>
              </a:rPr>
              <a:t>NM</a:t>
            </a:r>
            <a:r>
              <a:rPr dirty="0" sz="2100" spc="-50">
                <a:latin typeface="Times New Roman"/>
                <a:cs typeface="Times New Roman"/>
              </a:rPr>
              <a:t>T)</a:t>
            </a:r>
            <a:r>
              <a:rPr dirty="0" sz="2100">
                <a:latin typeface="Times New Roman"/>
                <a:cs typeface="Times New Roman"/>
              </a:rPr>
              <a:t>:</a:t>
            </a:r>
            <a:endParaRPr sz="2100">
              <a:latin typeface="Times New Roman"/>
              <a:cs typeface="Times New Roman"/>
            </a:endParaRPr>
          </a:p>
          <a:p>
            <a:pPr algn="just" marL="12700" marR="5080" indent="542925">
              <a:lnSpc>
                <a:spcPts val="2300"/>
              </a:lnSpc>
              <a:spcBef>
                <a:spcPts val="620"/>
              </a:spcBef>
              <a:buChar char="-"/>
              <a:tabLst>
                <a:tab pos="722630" algn="l"/>
              </a:tabLst>
            </a:pPr>
            <a:r>
              <a:rPr dirty="0" sz="2100" spc="-40">
                <a:latin typeface="Times New Roman"/>
                <a:cs typeface="Times New Roman"/>
              </a:rPr>
              <a:t>Chủ </a:t>
            </a:r>
            <a:r>
              <a:rPr dirty="0" sz="2100" spc="-25">
                <a:latin typeface="Times New Roman"/>
                <a:cs typeface="Times New Roman"/>
              </a:rPr>
              <a:t>dự án </a:t>
            </a:r>
            <a:r>
              <a:rPr dirty="0" sz="2100" spc="-35">
                <a:latin typeface="Times New Roman"/>
                <a:cs typeface="Times New Roman"/>
              </a:rPr>
              <a:t>đầu tư, </a:t>
            </a:r>
            <a:r>
              <a:rPr dirty="0" sz="2100" spc="-25">
                <a:latin typeface="Times New Roman"/>
                <a:cs typeface="Times New Roman"/>
              </a:rPr>
              <a:t>cơ </a:t>
            </a:r>
            <a:r>
              <a:rPr dirty="0" sz="2100" spc="-30">
                <a:latin typeface="Times New Roman"/>
                <a:cs typeface="Times New Roman"/>
              </a:rPr>
              <a:t>sở </a:t>
            </a:r>
            <a:r>
              <a:rPr dirty="0" sz="2100" spc="-35">
                <a:latin typeface="Times New Roman"/>
                <a:cs typeface="Times New Roman"/>
              </a:rPr>
              <a:t>gửi </a:t>
            </a:r>
            <a:r>
              <a:rPr dirty="0" sz="2100" spc="-25">
                <a:latin typeface="Times New Roman"/>
                <a:cs typeface="Times New Roman"/>
              </a:rPr>
              <a:t>hồ </a:t>
            </a:r>
            <a:r>
              <a:rPr dirty="0" sz="2100" spc="-30">
                <a:latin typeface="Times New Roman"/>
                <a:cs typeface="Times New Roman"/>
              </a:rPr>
              <a:t>sơ </a:t>
            </a:r>
            <a:r>
              <a:rPr dirty="0" sz="2100" spc="-40">
                <a:latin typeface="Times New Roman"/>
                <a:cs typeface="Times New Roman"/>
              </a:rPr>
              <a:t>đăng </a:t>
            </a:r>
            <a:r>
              <a:rPr dirty="0" sz="2100" spc="-25">
                <a:latin typeface="Times New Roman"/>
                <a:cs typeface="Times New Roman"/>
              </a:rPr>
              <a:t>ký </a:t>
            </a:r>
            <a:r>
              <a:rPr dirty="0" sz="2100" spc="-35">
                <a:latin typeface="Times New Roman"/>
                <a:cs typeface="Times New Roman"/>
              </a:rPr>
              <a:t>môi </a:t>
            </a:r>
            <a:r>
              <a:rPr dirty="0" sz="2100" spc="-45">
                <a:latin typeface="Times New Roman"/>
                <a:cs typeface="Times New Roman"/>
              </a:rPr>
              <a:t>trường </a:t>
            </a:r>
            <a:r>
              <a:rPr dirty="0" sz="2100" spc="-35">
                <a:latin typeface="Times New Roman"/>
                <a:cs typeface="Times New Roman"/>
              </a:rPr>
              <a:t>đến </a:t>
            </a:r>
            <a:r>
              <a:rPr dirty="0" sz="2100" spc="-40">
                <a:latin typeface="Times New Roman"/>
                <a:cs typeface="Times New Roman"/>
              </a:rPr>
              <a:t>UBND </a:t>
            </a:r>
            <a:r>
              <a:rPr dirty="0" sz="2100" spc="-30">
                <a:latin typeface="Times New Roman"/>
                <a:cs typeface="Times New Roman"/>
              </a:rPr>
              <a:t>cấp </a:t>
            </a:r>
            <a:r>
              <a:rPr dirty="0" sz="2100" spc="-25">
                <a:latin typeface="Times New Roman"/>
                <a:cs typeface="Times New Roman"/>
              </a:rPr>
              <a:t>xã </a:t>
            </a:r>
            <a:r>
              <a:rPr dirty="0" sz="2100" spc="-35">
                <a:latin typeface="Times New Roman"/>
                <a:cs typeface="Times New Roman"/>
              </a:rPr>
              <a:t>nơi </a:t>
            </a:r>
            <a:r>
              <a:rPr dirty="0" sz="2100" spc="-30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triển khai </a:t>
            </a:r>
            <a:r>
              <a:rPr dirty="0" sz="2100" spc="-25">
                <a:latin typeface="Times New Roman"/>
                <a:cs typeface="Times New Roman"/>
              </a:rPr>
              <a:t>dự án </a:t>
            </a:r>
            <a:r>
              <a:rPr dirty="0" sz="2100" spc="-35">
                <a:latin typeface="Times New Roman"/>
                <a:cs typeface="Times New Roman"/>
              </a:rPr>
              <a:t>đầu tư, </a:t>
            </a:r>
            <a:r>
              <a:rPr dirty="0" sz="2100" spc="-25">
                <a:latin typeface="Times New Roman"/>
                <a:cs typeface="Times New Roman"/>
              </a:rPr>
              <a:t>cơ </a:t>
            </a:r>
            <a:r>
              <a:rPr dirty="0" sz="2100" spc="-30">
                <a:latin typeface="Times New Roman"/>
                <a:cs typeface="Times New Roman"/>
              </a:rPr>
              <a:t>sở </a:t>
            </a:r>
            <a:r>
              <a:rPr dirty="0" sz="2100" spc="-45">
                <a:latin typeface="Times New Roman"/>
                <a:cs typeface="Times New Roman"/>
              </a:rPr>
              <a:t>thông </a:t>
            </a:r>
            <a:r>
              <a:rPr dirty="0" sz="2100" spc="-35">
                <a:latin typeface="Times New Roman"/>
                <a:cs typeface="Times New Roman"/>
              </a:rPr>
              <a:t>qua </a:t>
            </a:r>
            <a:r>
              <a:rPr dirty="0" sz="2100" spc="-40">
                <a:latin typeface="Times New Roman"/>
                <a:cs typeface="Times New Roman"/>
              </a:rPr>
              <a:t>hình thức </a:t>
            </a:r>
            <a:r>
              <a:rPr dirty="0" sz="2100" spc="-35">
                <a:latin typeface="Times New Roman"/>
                <a:cs typeface="Times New Roman"/>
              </a:rPr>
              <a:t>gửi </a:t>
            </a:r>
            <a:r>
              <a:rPr dirty="0" sz="2100" spc="-40">
                <a:latin typeface="Times New Roman"/>
                <a:cs typeface="Times New Roman"/>
              </a:rPr>
              <a:t>trực tiếp, </a:t>
            </a:r>
            <a:r>
              <a:rPr dirty="0" sz="2100" spc="-35">
                <a:latin typeface="Times New Roman"/>
                <a:cs typeface="Times New Roman"/>
              </a:rPr>
              <a:t>qua </a:t>
            </a:r>
            <a:r>
              <a:rPr dirty="0" sz="2100" spc="-40">
                <a:latin typeface="Times New Roman"/>
                <a:cs typeface="Times New Roman"/>
              </a:rPr>
              <a:t>đường </a:t>
            </a:r>
            <a:r>
              <a:rPr dirty="0" sz="2100" spc="-35">
                <a:latin typeface="Times New Roman"/>
                <a:cs typeface="Times New Roman"/>
              </a:rPr>
              <a:t>bưu </a:t>
            </a:r>
            <a:r>
              <a:rPr dirty="0" sz="2100" spc="-40">
                <a:latin typeface="Times New Roman"/>
                <a:cs typeface="Times New Roman"/>
              </a:rPr>
              <a:t>điện </a:t>
            </a:r>
            <a:r>
              <a:rPr dirty="0" sz="2100" spc="-35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hoặc</a:t>
            </a:r>
            <a:r>
              <a:rPr dirty="0" sz="2100" spc="-95">
                <a:latin typeface="Times New Roman"/>
                <a:cs typeface="Times New Roman"/>
              </a:rPr>
              <a:t> </a:t>
            </a:r>
            <a:r>
              <a:rPr dirty="0" sz="2100" spc="-35">
                <a:latin typeface="Times New Roman"/>
                <a:cs typeface="Times New Roman"/>
              </a:rPr>
              <a:t>bản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điện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25">
                <a:latin typeface="Times New Roman"/>
                <a:cs typeface="Times New Roman"/>
              </a:rPr>
              <a:t>tử</a:t>
            </a:r>
            <a:r>
              <a:rPr dirty="0" sz="2100" spc="-105">
                <a:latin typeface="Times New Roman"/>
                <a:cs typeface="Times New Roman"/>
              </a:rPr>
              <a:t> </a:t>
            </a:r>
            <a:r>
              <a:rPr dirty="0" sz="2100" spc="-45">
                <a:latin typeface="Times New Roman"/>
                <a:cs typeface="Times New Roman"/>
              </a:rPr>
              <a:t>thông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35">
                <a:latin typeface="Times New Roman"/>
                <a:cs typeface="Times New Roman"/>
              </a:rPr>
              <a:t>qua</a:t>
            </a:r>
            <a:r>
              <a:rPr dirty="0" sz="2100" spc="-95">
                <a:latin typeface="Times New Roman"/>
                <a:cs typeface="Times New Roman"/>
              </a:rPr>
              <a:t> </a:t>
            </a:r>
            <a:r>
              <a:rPr dirty="0" sz="2100" spc="-25">
                <a:latin typeface="Times New Roman"/>
                <a:cs typeface="Times New Roman"/>
              </a:rPr>
              <a:t>hệ</a:t>
            </a:r>
            <a:r>
              <a:rPr dirty="0" sz="2100" spc="-95">
                <a:latin typeface="Times New Roman"/>
                <a:cs typeface="Times New Roman"/>
              </a:rPr>
              <a:t> </a:t>
            </a:r>
            <a:r>
              <a:rPr dirty="0" sz="2100" spc="-45">
                <a:latin typeface="Times New Roman"/>
                <a:cs typeface="Times New Roman"/>
              </a:rPr>
              <a:t>thống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dịch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25">
                <a:latin typeface="Times New Roman"/>
                <a:cs typeface="Times New Roman"/>
              </a:rPr>
              <a:t>vụ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công</a:t>
            </a:r>
            <a:r>
              <a:rPr dirty="0" sz="2100" spc="-105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trực</a:t>
            </a:r>
            <a:r>
              <a:rPr dirty="0" sz="2100" spc="-95">
                <a:latin typeface="Times New Roman"/>
                <a:cs typeface="Times New Roman"/>
              </a:rPr>
              <a:t> </a:t>
            </a:r>
            <a:r>
              <a:rPr dirty="0" sz="2100" spc="-45">
                <a:latin typeface="Times New Roman"/>
                <a:cs typeface="Times New Roman"/>
              </a:rPr>
              <a:t>tuyến.</a:t>
            </a:r>
            <a:endParaRPr sz="2100">
              <a:latin typeface="Times New Roman"/>
              <a:cs typeface="Times New Roman"/>
            </a:endParaRPr>
          </a:p>
          <a:p>
            <a:pPr algn="just" marL="12700" marR="5080" indent="542925">
              <a:lnSpc>
                <a:spcPct val="91000"/>
              </a:lnSpc>
              <a:spcBef>
                <a:spcPts val="480"/>
              </a:spcBef>
              <a:buChar char="-"/>
              <a:tabLst>
                <a:tab pos="712470" algn="l"/>
              </a:tabLst>
            </a:pPr>
            <a:r>
              <a:rPr dirty="0" sz="2100" spc="-35">
                <a:latin typeface="Times New Roman"/>
                <a:cs typeface="Times New Roman"/>
              </a:rPr>
              <a:t>Đối với </a:t>
            </a:r>
            <a:r>
              <a:rPr dirty="0" sz="2100" spc="-25">
                <a:latin typeface="Times New Roman"/>
                <a:cs typeface="Times New Roman"/>
              </a:rPr>
              <a:t>dự án </a:t>
            </a:r>
            <a:r>
              <a:rPr dirty="0" sz="2100" spc="-35">
                <a:latin typeface="Times New Roman"/>
                <a:cs typeface="Times New Roman"/>
              </a:rPr>
              <a:t>đầu tư, </a:t>
            </a:r>
            <a:r>
              <a:rPr dirty="0" sz="2100" spc="-25">
                <a:latin typeface="Times New Roman"/>
                <a:cs typeface="Times New Roman"/>
              </a:rPr>
              <a:t>cơ </a:t>
            </a:r>
            <a:r>
              <a:rPr dirty="0" sz="2100" spc="-30">
                <a:latin typeface="Times New Roman"/>
                <a:cs typeface="Times New Roman"/>
              </a:rPr>
              <a:t>sở </a:t>
            </a:r>
            <a:r>
              <a:rPr dirty="0" sz="2100" spc="-40">
                <a:latin typeface="Times New Roman"/>
                <a:cs typeface="Times New Roman"/>
              </a:rPr>
              <a:t>trên </a:t>
            </a:r>
            <a:r>
              <a:rPr dirty="0" sz="2100" spc="-35">
                <a:latin typeface="Times New Roman"/>
                <a:cs typeface="Times New Roman"/>
              </a:rPr>
              <a:t>địa bàn </a:t>
            </a:r>
            <a:r>
              <a:rPr dirty="0" sz="2100" spc="-25">
                <a:latin typeface="Times New Roman"/>
                <a:cs typeface="Times New Roman"/>
              </a:rPr>
              <a:t>từ 02 </a:t>
            </a:r>
            <a:r>
              <a:rPr dirty="0" sz="2100" spc="-35">
                <a:latin typeface="Times New Roman"/>
                <a:cs typeface="Times New Roman"/>
              </a:rPr>
              <a:t>đơn </a:t>
            </a:r>
            <a:r>
              <a:rPr dirty="0" sz="2100" spc="-25">
                <a:latin typeface="Times New Roman"/>
                <a:cs typeface="Times New Roman"/>
              </a:rPr>
              <a:t>vị </a:t>
            </a:r>
            <a:r>
              <a:rPr dirty="0" sz="2100" spc="-40">
                <a:latin typeface="Times New Roman"/>
                <a:cs typeface="Times New Roman"/>
              </a:rPr>
              <a:t>hành chính </a:t>
            </a:r>
            <a:r>
              <a:rPr dirty="0" sz="2100" spc="-30">
                <a:latin typeface="Times New Roman"/>
                <a:cs typeface="Times New Roman"/>
              </a:rPr>
              <a:t>cấp </a:t>
            </a:r>
            <a:r>
              <a:rPr dirty="0" sz="2100" spc="-25">
                <a:latin typeface="Times New Roman"/>
                <a:cs typeface="Times New Roman"/>
              </a:rPr>
              <a:t>xã </a:t>
            </a:r>
            <a:r>
              <a:rPr dirty="0" sz="2100" spc="-35">
                <a:latin typeface="Times New Roman"/>
                <a:cs typeface="Times New Roman"/>
              </a:rPr>
              <a:t>trở </a:t>
            </a:r>
            <a:r>
              <a:rPr dirty="0" sz="2100" spc="-40">
                <a:latin typeface="Times New Roman"/>
                <a:cs typeface="Times New Roman"/>
              </a:rPr>
              <a:t>lên, </a:t>
            </a:r>
            <a:r>
              <a:rPr dirty="0" sz="2100" spc="-35">
                <a:latin typeface="Times New Roman"/>
                <a:cs typeface="Times New Roman"/>
              </a:rPr>
              <a:t> chủ </a:t>
            </a:r>
            <a:r>
              <a:rPr dirty="0" sz="2100" spc="-25">
                <a:latin typeface="Times New Roman"/>
                <a:cs typeface="Times New Roman"/>
              </a:rPr>
              <a:t>dự án </a:t>
            </a:r>
            <a:r>
              <a:rPr dirty="0" sz="2100" spc="-35">
                <a:latin typeface="Times New Roman"/>
                <a:cs typeface="Times New Roman"/>
              </a:rPr>
              <a:t>đầu tư, </a:t>
            </a:r>
            <a:r>
              <a:rPr dirty="0" sz="2100" spc="-25">
                <a:latin typeface="Times New Roman"/>
                <a:cs typeface="Times New Roman"/>
              </a:rPr>
              <a:t>cơ </a:t>
            </a:r>
            <a:r>
              <a:rPr dirty="0" sz="2100" spc="-30">
                <a:latin typeface="Times New Roman"/>
                <a:cs typeface="Times New Roman"/>
              </a:rPr>
              <a:t>sở </a:t>
            </a:r>
            <a:r>
              <a:rPr dirty="0" sz="2100" spc="-40">
                <a:latin typeface="Times New Roman"/>
                <a:cs typeface="Times New Roman"/>
              </a:rPr>
              <a:t>được quyền chọn </a:t>
            </a:r>
            <a:r>
              <a:rPr dirty="0" sz="2100" spc="-30">
                <a:latin typeface="Times New Roman"/>
                <a:cs typeface="Times New Roman"/>
              </a:rPr>
              <a:t>Ủy </a:t>
            </a:r>
            <a:r>
              <a:rPr dirty="0" sz="2100" spc="-35">
                <a:latin typeface="Times New Roman"/>
                <a:cs typeface="Times New Roman"/>
              </a:rPr>
              <a:t>ban </a:t>
            </a:r>
            <a:r>
              <a:rPr dirty="0" sz="2100" spc="-40">
                <a:latin typeface="Times New Roman"/>
                <a:cs typeface="Times New Roman"/>
              </a:rPr>
              <a:t>nhân </a:t>
            </a:r>
            <a:r>
              <a:rPr dirty="0" sz="2100" spc="-35">
                <a:latin typeface="Times New Roman"/>
                <a:cs typeface="Times New Roman"/>
              </a:rPr>
              <a:t>dân </a:t>
            </a:r>
            <a:r>
              <a:rPr dirty="0" sz="2100" spc="-30">
                <a:latin typeface="Times New Roman"/>
                <a:cs typeface="Times New Roman"/>
              </a:rPr>
              <a:t>cấp </a:t>
            </a:r>
            <a:r>
              <a:rPr dirty="0" sz="2100" spc="-25">
                <a:latin typeface="Times New Roman"/>
                <a:cs typeface="Times New Roman"/>
              </a:rPr>
              <a:t>xã để </a:t>
            </a:r>
            <a:r>
              <a:rPr dirty="0" sz="2100" spc="-40">
                <a:latin typeface="Times New Roman"/>
                <a:cs typeface="Times New Roman"/>
              </a:rPr>
              <a:t>đăng </a:t>
            </a:r>
            <a:r>
              <a:rPr dirty="0" sz="2100" spc="-25">
                <a:latin typeface="Times New Roman"/>
                <a:cs typeface="Times New Roman"/>
              </a:rPr>
              <a:t>ký </a:t>
            </a:r>
            <a:r>
              <a:rPr dirty="0" sz="2100" spc="-35">
                <a:latin typeface="Times New Roman"/>
                <a:cs typeface="Times New Roman"/>
              </a:rPr>
              <a:t>môi </a:t>
            </a:r>
            <a:r>
              <a:rPr dirty="0" sz="2100" spc="-30">
                <a:latin typeface="Times New Roman"/>
                <a:cs typeface="Times New Roman"/>
              </a:rPr>
              <a:t> </a:t>
            </a:r>
            <a:r>
              <a:rPr dirty="0" sz="2100" spc="-45">
                <a:latin typeface="Times New Roman"/>
                <a:cs typeface="Times New Roman"/>
              </a:rPr>
              <a:t>trường.</a:t>
            </a:r>
            <a:endParaRPr sz="2100">
              <a:latin typeface="Times New Roman"/>
              <a:cs typeface="Times New Roman"/>
            </a:endParaRPr>
          </a:p>
          <a:p>
            <a:pPr algn="just" marL="554990">
              <a:lnSpc>
                <a:spcPct val="100000"/>
              </a:lnSpc>
              <a:spcBef>
                <a:spcPts val="290"/>
              </a:spcBef>
            </a:pPr>
            <a:r>
              <a:rPr dirty="0" sz="2100" b="1">
                <a:latin typeface="Times New Roman"/>
                <a:cs typeface="Times New Roman"/>
              </a:rPr>
              <a:t>*</a:t>
            </a:r>
            <a:r>
              <a:rPr dirty="0" sz="2100" spc="-140" b="1">
                <a:latin typeface="Times New Roman"/>
                <a:cs typeface="Times New Roman"/>
              </a:rPr>
              <a:t> </a:t>
            </a:r>
            <a:r>
              <a:rPr dirty="0" sz="2100" spc="-90" b="1">
                <a:latin typeface="Times New Roman"/>
                <a:cs typeface="Times New Roman"/>
              </a:rPr>
              <a:t>T</a:t>
            </a:r>
            <a:r>
              <a:rPr dirty="0" sz="2100" spc="-50" b="1">
                <a:latin typeface="Times New Roman"/>
                <a:cs typeface="Times New Roman"/>
              </a:rPr>
              <a:t>i</a:t>
            </a:r>
            <a:r>
              <a:rPr dirty="0" sz="2100" spc="-45" b="1">
                <a:latin typeface="Times New Roman"/>
                <a:cs typeface="Times New Roman"/>
              </a:rPr>
              <a:t>ế</a:t>
            </a:r>
            <a:r>
              <a:rPr dirty="0" sz="2100" b="1">
                <a:latin typeface="Times New Roman"/>
                <a:cs typeface="Times New Roman"/>
              </a:rPr>
              <a:t>p</a:t>
            </a:r>
            <a:r>
              <a:rPr dirty="0" sz="2100" spc="-110" b="1">
                <a:latin typeface="Times New Roman"/>
                <a:cs typeface="Times New Roman"/>
              </a:rPr>
              <a:t> </a:t>
            </a:r>
            <a:r>
              <a:rPr dirty="0" sz="2100" spc="-60" b="1">
                <a:latin typeface="Times New Roman"/>
                <a:cs typeface="Times New Roman"/>
              </a:rPr>
              <a:t>nh</a:t>
            </a:r>
            <a:r>
              <a:rPr dirty="0" sz="2100" spc="-55" b="1">
                <a:latin typeface="Times New Roman"/>
                <a:cs typeface="Times New Roman"/>
              </a:rPr>
              <a:t>ậ</a:t>
            </a:r>
            <a:r>
              <a:rPr dirty="0" sz="2100" b="1">
                <a:latin typeface="Times New Roman"/>
                <a:cs typeface="Times New Roman"/>
              </a:rPr>
              <a:t>n</a:t>
            </a:r>
            <a:r>
              <a:rPr dirty="0" sz="2100" spc="-105" b="1">
                <a:latin typeface="Times New Roman"/>
                <a:cs typeface="Times New Roman"/>
              </a:rPr>
              <a:t> </a:t>
            </a:r>
            <a:r>
              <a:rPr dirty="0" sz="2100" spc="-60" b="1">
                <a:latin typeface="Times New Roman"/>
                <a:cs typeface="Times New Roman"/>
              </a:rPr>
              <a:t>đ</a:t>
            </a:r>
            <a:r>
              <a:rPr dirty="0" sz="2100" spc="-55" b="1">
                <a:latin typeface="Times New Roman"/>
                <a:cs typeface="Times New Roman"/>
              </a:rPr>
              <a:t>ă</a:t>
            </a:r>
            <a:r>
              <a:rPr dirty="0" sz="2100" spc="-60" b="1">
                <a:latin typeface="Times New Roman"/>
                <a:cs typeface="Times New Roman"/>
              </a:rPr>
              <a:t>n</a:t>
            </a:r>
            <a:r>
              <a:rPr dirty="0" sz="2100" b="1">
                <a:latin typeface="Times New Roman"/>
                <a:cs typeface="Times New Roman"/>
              </a:rPr>
              <a:t>g</a:t>
            </a:r>
            <a:r>
              <a:rPr dirty="0" sz="2100" spc="-100" b="1">
                <a:latin typeface="Times New Roman"/>
                <a:cs typeface="Times New Roman"/>
              </a:rPr>
              <a:t> </a:t>
            </a:r>
            <a:r>
              <a:rPr dirty="0" sz="2100" spc="-60" b="1">
                <a:latin typeface="Times New Roman"/>
                <a:cs typeface="Times New Roman"/>
              </a:rPr>
              <a:t>k</a:t>
            </a:r>
            <a:r>
              <a:rPr dirty="0" sz="2100" b="1">
                <a:latin typeface="Times New Roman"/>
                <a:cs typeface="Times New Roman"/>
              </a:rPr>
              <a:t>ý</a:t>
            </a:r>
            <a:r>
              <a:rPr dirty="0" sz="2100" spc="-105" b="1">
                <a:latin typeface="Times New Roman"/>
                <a:cs typeface="Times New Roman"/>
              </a:rPr>
              <a:t> </a:t>
            </a:r>
            <a:r>
              <a:rPr dirty="0" sz="2100" spc="-50" b="1">
                <a:latin typeface="Times New Roman"/>
                <a:cs typeface="Times New Roman"/>
              </a:rPr>
              <a:t>mô</a:t>
            </a:r>
            <a:r>
              <a:rPr dirty="0" sz="2100" b="1">
                <a:latin typeface="Times New Roman"/>
                <a:cs typeface="Times New Roman"/>
              </a:rPr>
              <a:t>i</a:t>
            </a:r>
            <a:r>
              <a:rPr dirty="0" sz="2100" spc="-100" b="1">
                <a:latin typeface="Times New Roman"/>
                <a:cs typeface="Times New Roman"/>
              </a:rPr>
              <a:t> </a:t>
            </a:r>
            <a:r>
              <a:rPr dirty="0" sz="2100" spc="-50" b="1">
                <a:latin typeface="Times New Roman"/>
                <a:cs typeface="Times New Roman"/>
              </a:rPr>
              <a:t>trư</a:t>
            </a:r>
            <a:r>
              <a:rPr dirty="0" sz="2100" spc="-55" b="1">
                <a:latin typeface="Times New Roman"/>
                <a:cs typeface="Times New Roman"/>
              </a:rPr>
              <a:t>ờ</a:t>
            </a:r>
            <a:r>
              <a:rPr dirty="0" sz="2100" spc="-60" b="1">
                <a:latin typeface="Times New Roman"/>
                <a:cs typeface="Times New Roman"/>
              </a:rPr>
              <a:t>n</a:t>
            </a:r>
            <a:r>
              <a:rPr dirty="0" sz="2100" b="1">
                <a:latin typeface="Times New Roman"/>
                <a:cs typeface="Times New Roman"/>
              </a:rPr>
              <a:t>g</a:t>
            </a:r>
            <a:r>
              <a:rPr dirty="0" sz="2100" spc="-100" b="1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(</a:t>
            </a:r>
            <a:r>
              <a:rPr dirty="0" sz="2100" spc="-55">
                <a:latin typeface="Times New Roman"/>
                <a:cs typeface="Times New Roman"/>
              </a:rPr>
              <a:t>Đ</a:t>
            </a:r>
            <a:r>
              <a:rPr dirty="0" sz="2100" spc="-50">
                <a:latin typeface="Times New Roman"/>
                <a:cs typeface="Times New Roman"/>
              </a:rPr>
              <a:t>i</a:t>
            </a:r>
            <a:r>
              <a:rPr dirty="0" sz="2100" spc="-45">
                <a:latin typeface="Times New Roman"/>
                <a:cs typeface="Times New Roman"/>
              </a:rPr>
              <a:t>ề</a:t>
            </a:r>
            <a:r>
              <a:rPr dirty="0" sz="2100">
                <a:latin typeface="Times New Roman"/>
                <a:cs typeface="Times New Roman"/>
              </a:rPr>
              <a:t>u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2</a:t>
            </a:r>
            <a:r>
              <a:rPr dirty="0" sz="2100">
                <a:latin typeface="Times New Roman"/>
                <a:cs typeface="Times New Roman"/>
              </a:rPr>
              <a:t>3</a:t>
            </a:r>
            <a:r>
              <a:rPr dirty="0" sz="2100" spc="-14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Thôn</a:t>
            </a:r>
            <a:r>
              <a:rPr dirty="0" sz="2100">
                <a:latin typeface="Times New Roman"/>
                <a:cs typeface="Times New Roman"/>
              </a:rPr>
              <a:t>g</a:t>
            </a:r>
            <a:r>
              <a:rPr dirty="0" sz="2100" spc="-105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t</a:t>
            </a:r>
            <a:r>
              <a:rPr dirty="0" sz="2100">
                <a:latin typeface="Times New Roman"/>
                <a:cs typeface="Times New Roman"/>
              </a:rPr>
              <a:t>ư</a:t>
            </a:r>
            <a:r>
              <a:rPr dirty="0" sz="2100" spc="-105">
                <a:latin typeface="Times New Roman"/>
                <a:cs typeface="Times New Roman"/>
              </a:rPr>
              <a:t> </a:t>
            </a:r>
            <a:r>
              <a:rPr dirty="0" sz="2100" spc="-55">
                <a:latin typeface="Times New Roman"/>
                <a:cs typeface="Times New Roman"/>
              </a:rPr>
              <a:t>s</a:t>
            </a:r>
            <a:r>
              <a:rPr dirty="0" sz="2100">
                <a:latin typeface="Times New Roman"/>
                <a:cs typeface="Times New Roman"/>
              </a:rPr>
              <a:t>ố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50">
                <a:latin typeface="Times New Roman"/>
                <a:cs typeface="Times New Roman"/>
              </a:rPr>
              <a:t>02/202</a:t>
            </a:r>
            <a:r>
              <a:rPr dirty="0" sz="2100" spc="-55">
                <a:latin typeface="Times New Roman"/>
                <a:cs typeface="Times New Roman"/>
              </a:rPr>
              <a:t>2</a:t>
            </a:r>
            <a:r>
              <a:rPr dirty="0" sz="2100" spc="-50">
                <a:latin typeface="Times New Roman"/>
                <a:cs typeface="Times New Roman"/>
              </a:rPr>
              <a:t>/T</a:t>
            </a:r>
            <a:r>
              <a:rPr dirty="0" sz="2100" spc="-245">
                <a:latin typeface="Times New Roman"/>
                <a:cs typeface="Times New Roman"/>
              </a:rPr>
              <a:t>T</a:t>
            </a:r>
            <a:r>
              <a:rPr dirty="0" sz="2100" spc="-50">
                <a:latin typeface="Times New Roman"/>
                <a:cs typeface="Times New Roman"/>
              </a:rPr>
              <a:t>-</a:t>
            </a:r>
            <a:r>
              <a:rPr dirty="0" sz="2100" spc="-55">
                <a:latin typeface="Times New Roman"/>
                <a:cs typeface="Times New Roman"/>
              </a:rPr>
              <a:t>B</a:t>
            </a:r>
            <a:r>
              <a:rPr dirty="0" sz="2100" spc="-50">
                <a:latin typeface="Times New Roman"/>
                <a:cs typeface="Times New Roman"/>
              </a:rPr>
              <a:t>T</a:t>
            </a:r>
            <a:r>
              <a:rPr dirty="0" sz="2100" spc="-60">
                <a:latin typeface="Times New Roman"/>
                <a:cs typeface="Times New Roman"/>
              </a:rPr>
              <a:t>NM</a:t>
            </a:r>
            <a:r>
              <a:rPr dirty="0" sz="2100" spc="-50">
                <a:latin typeface="Times New Roman"/>
                <a:cs typeface="Times New Roman"/>
              </a:rPr>
              <a:t>T)</a:t>
            </a:r>
            <a:r>
              <a:rPr dirty="0" sz="2100" b="1">
                <a:latin typeface="Times New Roman"/>
                <a:cs typeface="Times New Roman"/>
              </a:rPr>
              <a:t>:</a:t>
            </a:r>
            <a:endParaRPr sz="2100">
              <a:latin typeface="Times New Roman"/>
              <a:cs typeface="Times New Roman"/>
            </a:endParaRPr>
          </a:p>
          <a:p>
            <a:pPr algn="just" marL="12700" marR="5080" indent="542925">
              <a:lnSpc>
                <a:spcPct val="89000"/>
              </a:lnSpc>
              <a:spcBef>
                <a:spcPts val="660"/>
              </a:spcBef>
              <a:buChar char="-"/>
              <a:tabLst>
                <a:tab pos="715645" algn="l"/>
              </a:tabLst>
            </a:pPr>
            <a:r>
              <a:rPr dirty="0" sz="2100" spc="-40">
                <a:latin typeface="Times New Roman"/>
                <a:cs typeface="Times New Roman"/>
              </a:rPr>
              <a:t>UBND </a:t>
            </a:r>
            <a:r>
              <a:rPr dirty="0" sz="2100" spc="-30">
                <a:latin typeface="Times New Roman"/>
                <a:cs typeface="Times New Roman"/>
              </a:rPr>
              <a:t>cấp </a:t>
            </a:r>
            <a:r>
              <a:rPr dirty="0" sz="2100" spc="-25">
                <a:latin typeface="Times New Roman"/>
                <a:cs typeface="Times New Roman"/>
              </a:rPr>
              <a:t>xã </a:t>
            </a:r>
            <a:r>
              <a:rPr dirty="0" sz="2100" spc="-40">
                <a:latin typeface="Times New Roman"/>
                <a:cs typeface="Times New Roman"/>
              </a:rPr>
              <a:t>tiếp nhận </a:t>
            </a:r>
            <a:r>
              <a:rPr dirty="0" sz="2100" spc="-25">
                <a:latin typeface="Times New Roman"/>
                <a:cs typeface="Times New Roman"/>
              </a:rPr>
              <a:t>hồ </a:t>
            </a:r>
            <a:r>
              <a:rPr dirty="0" sz="2100" spc="-30">
                <a:latin typeface="Times New Roman"/>
                <a:cs typeface="Times New Roman"/>
              </a:rPr>
              <a:t>sơ </a:t>
            </a:r>
            <a:r>
              <a:rPr dirty="0" sz="2100" spc="-40">
                <a:latin typeface="Times New Roman"/>
                <a:cs typeface="Times New Roman"/>
              </a:rPr>
              <a:t>đăng </a:t>
            </a:r>
            <a:r>
              <a:rPr dirty="0" sz="2100" spc="-25">
                <a:latin typeface="Times New Roman"/>
                <a:cs typeface="Times New Roman"/>
              </a:rPr>
              <a:t>ký </a:t>
            </a:r>
            <a:r>
              <a:rPr dirty="0" sz="2100" spc="-35">
                <a:latin typeface="Times New Roman"/>
                <a:cs typeface="Times New Roman"/>
              </a:rPr>
              <a:t>môi </a:t>
            </a:r>
            <a:r>
              <a:rPr dirty="0" sz="2100" spc="-45">
                <a:latin typeface="Times New Roman"/>
                <a:cs typeface="Times New Roman"/>
              </a:rPr>
              <a:t>trường </a:t>
            </a:r>
            <a:r>
              <a:rPr dirty="0" sz="2100" spc="-35">
                <a:latin typeface="Times New Roman"/>
                <a:cs typeface="Times New Roman"/>
              </a:rPr>
              <a:t>của chủ </a:t>
            </a:r>
            <a:r>
              <a:rPr dirty="0" sz="2100" spc="-25">
                <a:latin typeface="Times New Roman"/>
                <a:cs typeface="Times New Roman"/>
              </a:rPr>
              <a:t>dự án </a:t>
            </a:r>
            <a:r>
              <a:rPr dirty="0" sz="2100" spc="-35">
                <a:latin typeface="Times New Roman"/>
                <a:cs typeface="Times New Roman"/>
              </a:rPr>
              <a:t>đầu tư, </a:t>
            </a:r>
            <a:r>
              <a:rPr dirty="0" sz="2100" spc="-25">
                <a:latin typeface="Times New Roman"/>
                <a:cs typeface="Times New Roman"/>
              </a:rPr>
              <a:t>cơ </a:t>
            </a:r>
            <a:r>
              <a:rPr dirty="0" sz="2100" spc="-55">
                <a:latin typeface="Times New Roman"/>
                <a:cs typeface="Times New Roman"/>
              </a:rPr>
              <a:t>sở </a:t>
            </a:r>
            <a:r>
              <a:rPr dirty="0" sz="2100" spc="-50">
                <a:latin typeface="Times New Roman"/>
                <a:cs typeface="Times New Roman"/>
              </a:rPr>
              <a:t> </a:t>
            </a:r>
            <a:r>
              <a:rPr dirty="0" sz="2100" spc="-35">
                <a:latin typeface="Times New Roman"/>
                <a:cs typeface="Times New Roman"/>
              </a:rPr>
              <a:t>gửi</a:t>
            </a:r>
            <a:r>
              <a:rPr dirty="0" sz="2100" spc="-65">
                <a:latin typeface="Times New Roman"/>
                <a:cs typeface="Times New Roman"/>
              </a:rPr>
              <a:t> </a:t>
            </a:r>
            <a:r>
              <a:rPr dirty="0" sz="2100" spc="-35">
                <a:latin typeface="Times New Roman"/>
                <a:cs typeface="Times New Roman"/>
              </a:rPr>
              <a:t>đến</a:t>
            </a:r>
            <a:r>
              <a:rPr dirty="0" sz="2100" spc="-70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bằng</a:t>
            </a:r>
            <a:r>
              <a:rPr dirty="0" sz="2100" spc="-70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hình</a:t>
            </a:r>
            <a:r>
              <a:rPr dirty="0" sz="2100" spc="-70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thức</a:t>
            </a:r>
            <a:r>
              <a:rPr dirty="0" sz="2100" spc="-60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nhận</a:t>
            </a:r>
            <a:r>
              <a:rPr dirty="0" sz="2100" spc="-70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trực</a:t>
            </a:r>
            <a:r>
              <a:rPr dirty="0" sz="2100" spc="-65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tiếp,</a:t>
            </a:r>
            <a:r>
              <a:rPr dirty="0" sz="2100" spc="-70">
                <a:latin typeface="Times New Roman"/>
                <a:cs typeface="Times New Roman"/>
              </a:rPr>
              <a:t> </a:t>
            </a:r>
            <a:r>
              <a:rPr dirty="0" sz="2100" spc="-35">
                <a:latin typeface="Times New Roman"/>
                <a:cs typeface="Times New Roman"/>
              </a:rPr>
              <a:t>qua</a:t>
            </a:r>
            <a:r>
              <a:rPr dirty="0" sz="2100" spc="-60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đường</a:t>
            </a:r>
            <a:r>
              <a:rPr dirty="0" sz="2100" spc="-70">
                <a:latin typeface="Times New Roman"/>
                <a:cs typeface="Times New Roman"/>
              </a:rPr>
              <a:t> </a:t>
            </a:r>
            <a:r>
              <a:rPr dirty="0" sz="2100" spc="-35">
                <a:latin typeface="Times New Roman"/>
                <a:cs typeface="Times New Roman"/>
              </a:rPr>
              <a:t>bưu</a:t>
            </a:r>
            <a:r>
              <a:rPr dirty="0" sz="2100" spc="-70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điện</a:t>
            </a:r>
            <a:r>
              <a:rPr dirty="0" sz="2100" spc="-70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hoặc</a:t>
            </a:r>
            <a:r>
              <a:rPr dirty="0" sz="2100" spc="-55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nhận</a:t>
            </a:r>
            <a:r>
              <a:rPr dirty="0" sz="2100" spc="-65">
                <a:latin typeface="Times New Roman"/>
                <a:cs typeface="Times New Roman"/>
              </a:rPr>
              <a:t> </a:t>
            </a:r>
            <a:r>
              <a:rPr dirty="0" sz="2100" spc="-35">
                <a:latin typeface="Times New Roman"/>
                <a:cs typeface="Times New Roman"/>
              </a:rPr>
              <a:t>bản</a:t>
            </a:r>
            <a:r>
              <a:rPr dirty="0" sz="2100" spc="-65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điện</a:t>
            </a:r>
            <a:r>
              <a:rPr dirty="0" sz="2100" spc="-70">
                <a:latin typeface="Times New Roman"/>
                <a:cs typeface="Times New Roman"/>
              </a:rPr>
              <a:t> </a:t>
            </a:r>
            <a:r>
              <a:rPr dirty="0" sz="2100" spc="-25">
                <a:latin typeface="Times New Roman"/>
                <a:cs typeface="Times New Roman"/>
              </a:rPr>
              <a:t>tử</a:t>
            </a:r>
            <a:r>
              <a:rPr dirty="0" sz="2100" spc="-70">
                <a:latin typeface="Times New Roman"/>
                <a:cs typeface="Times New Roman"/>
              </a:rPr>
              <a:t> </a:t>
            </a:r>
            <a:r>
              <a:rPr dirty="0" sz="2100" spc="-45">
                <a:latin typeface="Times New Roman"/>
                <a:cs typeface="Times New Roman"/>
              </a:rPr>
              <a:t>thông </a:t>
            </a:r>
            <a:r>
              <a:rPr dirty="0" sz="2100" spc="-509">
                <a:latin typeface="Times New Roman"/>
                <a:cs typeface="Times New Roman"/>
              </a:rPr>
              <a:t> </a:t>
            </a:r>
            <a:r>
              <a:rPr dirty="0" sz="2100" spc="-35">
                <a:latin typeface="Times New Roman"/>
                <a:cs typeface="Times New Roman"/>
              </a:rPr>
              <a:t>qua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25">
                <a:latin typeface="Times New Roman"/>
                <a:cs typeface="Times New Roman"/>
              </a:rPr>
              <a:t>hệ</a:t>
            </a:r>
            <a:r>
              <a:rPr dirty="0" sz="2100" spc="-95">
                <a:latin typeface="Times New Roman"/>
                <a:cs typeface="Times New Roman"/>
              </a:rPr>
              <a:t> </a:t>
            </a:r>
            <a:r>
              <a:rPr dirty="0" sz="2100" spc="-45">
                <a:latin typeface="Times New Roman"/>
                <a:cs typeface="Times New Roman"/>
              </a:rPr>
              <a:t>thống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dịch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25">
                <a:latin typeface="Times New Roman"/>
                <a:cs typeface="Times New Roman"/>
              </a:rPr>
              <a:t>vụ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công</a:t>
            </a:r>
            <a:r>
              <a:rPr dirty="0" sz="2100" spc="-105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trực</a:t>
            </a:r>
            <a:r>
              <a:rPr dirty="0" sz="2100" spc="-95">
                <a:latin typeface="Times New Roman"/>
                <a:cs typeface="Times New Roman"/>
              </a:rPr>
              <a:t> </a:t>
            </a:r>
            <a:r>
              <a:rPr dirty="0" sz="2100" spc="-45">
                <a:latin typeface="Times New Roman"/>
                <a:cs typeface="Times New Roman"/>
              </a:rPr>
              <a:t>tuyến.</a:t>
            </a:r>
            <a:endParaRPr sz="2100">
              <a:latin typeface="Times New Roman"/>
              <a:cs typeface="Times New Roman"/>
            </a:endParaRPr>
          </a:p>
          <a:p>
            <a:pPr algn="just" marL="12700" marR="10795" indent="542925">
              <a:lnSpc>
                <a:spcPts val="2400"/>
              </a:lnSpc>
              <a:spcBef>
                <a:spcPts val="565"/>
              </a:spcBef>
              <a:buChar char="-"/>
              <a:tabLst>
                <a:tab pos="702945" algn="l"/>
              </a:tabLst>
            </a:pPr>
            <a:r>
              <a:rPr dirty="0" sz="2100" spc="-40">
                <a:latin typeface="Times New Roman"/>
                <a:cs typeface="Times New Roman"/>
              </a:rPr>
              <a:t>UBND</a:t>
            </a:r>
            <a:r>
              <a:rPr dirty="0" sz="2100" spc="-80">
                <a:latin typeface="Times New Roman"/>
                <a:cs typeface="Times New Roman"/>
              </a:rPr>
              <a:t> </a:t>
            </a:r>
            <a:r>
              <a:rPr dirty="0" sz="2100" spc="-30">
                <a:latin typeface="Times New Roman"/>
                <a:cs typeface="Times New Roman"/>
              </a:rPr>
              <a:t>cấp</a:t>
            </a:r>
            <a:r>
              <a:rPr dirty="0" sz="2100" spc="-70">
                <a:latin typeface="Times New Roman"/>
                <a:cs typeface="Times New Roman"/>
              </a:rPr>
              <a:t> </a:t>
            </a:r>
            <a:r>
              <a:rPr dirty="0" sz="2100" spc="-25">
                <a:latin typeface="Times New Roman"/>
                <a:cs typeface="Times New Roman"/>
              </a:rPr>
              <a:t>xã</a:t>
            </a:r>
            <a:r>
              <a:rPr dirty="0" sz="2100" spc="-65">
                <a:latin typeface="Times New Roman"/>
                <a:cs typeface="Times New Roman"/>
              </a:rPr>
              <a:t> </a:t>
            </a:r>
            <a:r>
              <a:rPr dirty="0" sz="2100" spc="-30">
                <a:latin typeface="Times New Roman"/>
                <a:cs typeface="Times New Roman"/>
              </a:rPr>
              <a:t>cập</a:t>
            </a:r>
            <a:r>
              <a:rPr dirty="0" sz="2100" spc="-70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nhật</a:t>
            </a:r>
            <a:r>
              <a:rPr dirty="0" sz="2100" spc="-65">
                <a:latin typeface="Times New Roman"/>
                <a:cs typeface="Times New Roman"/>
              </a:rPr>
              <a:t> </a:t>
            </a:r>
            <a:r>
              <a:rPr dirty="0" sz="2100" spc="-25">
                <a:latin typeface="Times New Roman"/>
                <a:cs typeface="Times New Roman"/>
              </a:rPr>
              <a:t>dữ</a:t>
            </a:r>
            <a:r>
              <a:rPr dirty="0" sz="2100" spc="-70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liệu</a:t>
            </a:r>
            <a:r>
              <a:rPr dirty="0" sz="2100" spc="-70">
                <a:latin typeface="Times New Roman"/>
                <a:cs typeface="Times New Roman"/>
              </a:rPr>
              <a:t> </a:t>
            </a:r>
            <a:r>
              <a:rPr dirty="0" sz="2100" spc="-25">
                <a:latin typeface="Times New Roman"/>
                <a:cs typeface="Times New Roman"/>
              </a:rPr>
              <a:t>về</a:t>
            </a:r>
            <a:r>
              <a:rPr dirty="0" sz="2100" spc="-65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đăng</a:t>
            </a:r>
            <a:r>
              <a:rPr dirty="0" sz="2100" spc="-70">
                <a:latin typeface="Times New Roman"/>
                <a:cs typeface="Times New Roman"/>
              </a:rPr>
              <a:t> </a:t>
            </a:r>
            <a:r>
              <a:rPr dirty="0" sz="2100" spc="-25">
                <a:latin typeface="Times New Roman"/>
                <a:cs typeface="Times New Roman"/>
              </a:rPr>
              <a:t>ký</a:t>
            </a:r>
            <a:r>
              <a:rPr dirty="0" sz="2100" spc="-70">
                <a:latin typeface="Times New Roman"/>
                <a:cs typeface="Times New Roman"/>
              </a:rPr>
              <a:t> </a:t>
            </a:r>
            <a:r>
              <a:rPr dirty="0" sz="2100" spc="-35">
                <a:latin typeface="Times New Roman"/>
                <a:cs typeface="Times New Roman"/>
              </a:rPr>
              <a:t>môi</a:t>
            </a:r>
            <a:r>
              <a:rPr dirty="0" sz="2100" spc="-65">
                <a:latin typeface="Times New Roman"/>
                <a:cs typeface="Times New Roman"/>
              </a:rPr>
              <a:t> </a:t>
            </a:r>
            <a:r>
              <a:rPr dirty="0" sz="2100" spc="-45">
                <a:latin typeface="Times New Roman"/>
                <a:cs typeface="Times New Roman"/>
              </a:rPr>
              <a:t>trường</a:t>
            </a:r>
            <a:r>
              <a:rPr dirty="0" sz="2100" spc="-70">
                <a:latin typeface="Times New Roman"/>
                <a:cs typeface="Times New Roman"/>
              </a:rPr>
              <a:t> </a:t>
            </a:r>
            <a:r>
              <a:rPr dirty="0" sz="2100" spc="-35">
                <a:latin typeface="Times New Roman"/>
                <a:cs typeface="Times New Roman"/>
              </a:rPr>
              <a:t>vào</a:t>
            </a:r>
            <a:r>
              <a:rPr dirty="0" sz="2100" spc="-70">
                <a:latin typeface="Times New Roman"/>
                <a:cs typeface="Times New Roman"/>
              </a:rPr>
              <a:t> </a:t>
            </a:r>
            <a:r>
              <a:rPr dirty="0" sz="2100" spc="-25">
                <a:latin typeface="Times New Roman"/>
                <a:cs typeface="Times New Roman"/>
              </a:rPr>
              <a:t>hệ</a:t>
            </a:r>
            <a:r>
              <a:rPr dirty="0" sz="2100" spc="-65">
                <a:latin typeface="Times New Roman"/>
                <a:cs typeface="Times New Roman"/>
              </a:rPr>
              <a:t> </a:t>
            </a:r>
            <a:r>
              <a:rPr dirty="0" sz="2100" spc="-45">
                <a:latin typeface="Times New Roman"/>
                <a:cs typeface="Times New Roman"/>
              </a:rPr>
              <a:t>thống</a:t>
            </a:r>
            <a:r>
              <a:rPr dirty="0" sz="2100" spc="-70">
                <a:latin typeface="Times New Roman"/>
                <a:cs typeface="Times New Roman"/>
              </a:rPr>
              <a:t> </a:t>
            </a:r>
            <a:r>
              <a:rPr dirty="0" sz="2100" spc="-45">
                <a:latin typeface="Times New Roman"/>
                <a:cs typeface="Times New Roman"/>
              </a:rPr>
              <a:t>thông</a:t>
            </a:r>
            <a:r>
              <a:rPr dirty="0" sz="2100" spc="-70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tin,</a:t>
            </a:r>
            <a:r>
              <a:rPr dirty="0" sz="2100" spc="-70">
                <a:latin typeface="Times New Roman"/>
                <a:cs typeface="Times New Roman"/>
              </a:rPr>
              <a:t> </a:t>
            </a:r>
            <a:r>
              <a:rPr dirty="0" sz="2100" spc="-45">
                <a:latin typeface="Times New Roman"/>
                <a:cs typeface="Times New Roman"/>
              </a:rPr>
              <a:t>cơ </a:t>
            </a:r>
            <a:r>
              <a:rPr dirty="0" sz="2100" spc="-515">
                <a:latin typeface="Times New Roman"/>
                <a:cs typeface="Times New Roman"/>
              </a:rPr>
              <a:t> </a:t>
            </a:r>
            <a:r>
              <a:rPr dirty="0" sz="2100" spc="-30">
                <a:latin typeface="Times New Roman"/>
                <a:cs typeface="Times New Roman"/>
              </a:rPr>
              <a:t>sở</a:t>
            </a:r>
            <a:r>
              <a:rPr dirty="0" sz="2100" spc="-105">
                <a:latin typeface="Times New Roman"/>
                <a:cs typeface="Times New Roman"/>
              </a:rPr>
              <a:t> </a:t>
            </a:r>
            <a:r>
              <a:rPr dirty="0" sz="2100" spc="-25">
                <a:latin typeface="Times New Roman"/>
                <a:cs typeface="Times New Roman"/>
              </a:rPr>
              <a:t>dữ</a:t>
            </a:r>
            <a:r>
              <a:rPr dirty="0" sz="2100" spc="-105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liệu</a:t>
            </a:r>
            <a:r>
              <a:rPr dirty="0" sz="2100" spc="-105">
                <a:latin typeface="Times New Roman"/>
                <a:cs typeface="Times New Roman"/>
              </a:rPr>
              <a:t> </a:t>
            </a:r>
            <a:r>
              <a:rPr dirty="0" sz="2100" spc="-35">
                <a:latin typeface="Times New Roman"/>
                <a:cs typeface="Times New Roman"/>
              </a:rPr>
              <a:t>môi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45">
                <a:latin typeface="Times New Roman"/>
                <a:cs typeface="Times New Roman"/>
              </a:rPr>
              <a:t>trường</a:t>
            </a:r>
            <a:r>
              <a:rPr dirty="0" sz="2100" spc="-100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quốc</a:t>
            </a:r>
            <a:r>
              <a:rPr dirty="0" sz="2100" spc="-95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gia</a:t>
            </a:r>
            <a:r>
              <a:rPr dirty="0" sz="2200" spc="-40"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963977" y="6421628"/>
            <a:ext cx="1809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898989"/>
                </a:solidFill>
                <a:latin typeface="Calibri"/>
                <a:cs typeface="Calibri"/>
              </a:rPr>
              <a:t>18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10668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1878" y="1094740"/>
            <a:ext cx="8523605" cy="48628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82775" indent="-466090">
              <a:lnSpc>
                <a:spcPts val="2470"/>
              </a:lnSpc>
              <a:spcBef>
                <a:spcPts val="100"/>
              </a:spcBef>
              <a:buAutoNum type="romanUcPeriod" startAt="3"/>
              <a:tabLst>
                <a:tab pos="1883410" algn="l"/>
              </a:tabLst>
            </a:pPr>
            <a:r>
              <a:rPr dirty="0" sz="2200" spc="-5" b="1">
                <a:latin typeface="Times New Roman"/>
                <a:cs typeface="Times New Roman"/>
              </a:rPr>
              <a:t>QUY</a:t>
            </a:r>
            <a:r>
              <a:rPr dirty="0" sz="2200" spc="-8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ĐỊNH MỚI</a:t>
            </a:r>
            <a:r>
              <a:rPr dirty="0" sz="2200" spc="-4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VỀ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QUẢN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LÝ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CHẤT</a:t>
            </a:r>
            <a:r>
              <a:rPr dirty="0" sz="2200" spc="-8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THẢI</a:t>
            </a:r>
            <a:endParaRPr sz="2200">
              <a:latin typeface="Times New Roman"/>
              <a:cs typeface="Times New Roman"/>
            </a:endParaRPr>
          </a:p>
          <a:p>
            <a:pPr lvl="1" marL="4104640" indent="-349885">
              <a:lnSpc>
                <a:spcPts val="2470"/>
              </a:lnSpc>
              <a:buAutoNum type="arabicPeriod"/>
              <a:tabLst>
                <a:tab pos="4104640" algn="l"/>
                <a:tab pos="4105275" algn="l"/>
              </a:tabLst>
            </a:pPr>
            <a:r>
              <a:rPr dirty="0" sz="2200" spc="-5" b="1">
                <a:latin typeface="Times New Roman"/>
                <a:cs typeface="Times New Roman"/>
              </a:rPr>
              <a:t>CTRSH</a:t>
            </a:r>
            <a:endParaRPr sz="2200">
              <a:latin typeface="Times New Roman"/>
              <a:cs typeface="Times New Roman"/>
            </a:endParaRPr>
          </a:p>
          <a:p>
            <a:pPr marL="292100" indent="-279400">
              <a:lnSpc>
                <a:spcPct val="100000"/>
              </a:lnSpc>
              <a:spcBef>
                <a:spcPts val="1390"/>
              </a:spcBef>
              <a:buAutoNum type="arabicPeriod"/>
              <a:tabLst>
                <a:tab pos="292100" algn="l"/>
              </a:tabLst>
            </a:pPr>
            <a:r>
              <a:rPr dirty="0" sz="2200" spc="-5">
                <a:latin typeface="Times New Roman"/>
                <a:cs typeface="Times New Roman"/>
              </a:rPr>
              <a:t>Phân loại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CTRSH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theo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nguyên tắc </a:t>
            </a:r>
            <a:r>
              <a:rPr dirty="0" sz="2200">
                <a:latin typeface="Times New Roman"/>
                <a:cs typeface="Times New Roman"/>
              </a:rPr>
              <a:t>:</a:t>
            </a:r>
            <a:endParaRPr sz="2200">
              <a:latin typeface="Times New Roman"/>
              <a:cs typeface="Times New Roman"/>
            </a:endParaRPr>
          </a:p>
          <a:p>
            <a:pPr lvl="1" marL="697865" marR="171450" indent="-228600">
              <a:lnSpc>
                <a:spcPts val="2400"/>
              </a:lnSpc>
              <a:spcBef>
                <a:spcPts val="545"/>
              </a:spcBef>
              <a:buFont typeface="Arial MT"/>
              <a:buChar char="•"/>
              <a:tabLst>
                <a:tab pos="697865" algn="l"/>
                <a:tab pos="698500" algn="l"/>
              </a:tabLst>
            </a:pPr>
            <a:r>
              <a:rPr dirty="0" sz="2200" spc="-5">
                <a:latin typeface="Times New Roman"/>
                <a:cs typeface="Times New Roman"/>
              </a:rPr>
              <a:t>Chất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rắn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có</a:t>
            </a:r>
            <a:r>
              <a:rPr dirty="0" sz="2200">
                <a:latin typeface="Times New Roman"/>
                <a:cs typeface="Times New Roman"/>
              </a:rPr>
              <a:t> khả</a:t>
            </a:r>
            <a:r>
              <a:rPr dirty="0" sz="2200" spc="-5">
                <a:latin typeface="Times New Roman"/>
                <a:cs typeface="Times New Roman"/>
              </a:rPr>
              <a:t> năng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tái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sử</a:t>
            </a:r>
            <a:r>
              <a:rPr dirty="0" sz="2200">
                <a:latin typeface="Times New Roman"/>
                <a:cs typeface="Times New Roman"/>
              </a:rPr>
              <a:t> dụng, </a:t>
            </a:r>
            <a:r>
              <a:rPr dirty="0" sz="2200" spc="-5">
                <a:latin typeface="Times New Roman"/>
                <a:cs typeface="Times New Roman"/>
              </a:rPr>
              <a:t>tái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chế:</a:t>
            </a:r>
            <a:r>
              <a:rPr dirty="0" sz="2200">
                <a:latin typeface="Times New Roman"/>
                <a:cs typeface="Times New Roman"/>
              </a:rPr>
              <a:t> không </a:t>
            </a:r>
            <a:r>
              <a:rPr dirty="0" sz="2200" spc="-5">
                <a:latin typeface="Times New Roman"/>
                <a:cs typeface="Times New Roman"/>
              </a:rPr>
              <a:t>phải</a:t>
            </a:r>
            <a:r>
              <a:rPr dirty="0" sz="2200">
                <a:latin typeface="Times New Roman"/>
                <a:cs typeface="Times New Roman"/>
              </a:rPr>
              <a:t> trả</a:t>
            </a:r>
            <a:r>
              <a:rPr dirty="0" sz="2200" spc="-5">
                <a:latin typeface="Times New Roman"/>
                <a:cs typeface="Times New Roman"/>
              </a:rPr>
              <a:t> chi</a:t>
            </a:r>
            <a:r>
              <a:rPr dirty="0" sz="2200">
                <a:latin typeface="Times New Roman"/>
                <a:cs typeface="Times New Roman"/>
              </a:rPr>
              <a:t> phí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thu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gom, </a:t>
            </a:r>
            <a:r>
              <a:rPr dirty="0" sz="2200" spc="-5">
                <a:latin typeface="Times New Roman"/>
                <a:cs typeface="Times New Roman"/>
              </a:rPr>
              <a:t>vận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chuyển,</a:t>
            </a:r>
            <a:r>
              <a:rPr dirty="0" sz="2200">
                <a:latin typeface="Times New Roman"/>
                <a:cs typeface="Times New Roman"/>
              </a:rPr>
              <a:t> xử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lý.</a:t>
            </a:r>
            <a:endParaRPr sz="2200">
              <a:latin typeface="Times New Roman"/>
              <a:cs typeface="Times New Roman"/>
            </a:endParaRPr>
          </a:p>
          <a:p>
            <a:pPr lvl="1" marL="697865" marR="243204" indent="-228600">
              <a:lnSpc>
                <a:spcPts val="2400"/>
              </a:lnSpc>
              <a:spcBef>
                <a:spcPts val="600"/>
              </a:spcBef>
              <a:buFont typeface="Arial MT"/>
              <a:buChar char="•"/>
              <a:tabLst>
                <a:tab pos="697865" algn="l"/>
                <a:tab pos="698500" algn="l"/>
              </a:tabLst>
            </a:pPr>
            <a:r>
              <a:rPr dirty="0" sz="2200" spc="-5">
                <a:latin typeface="Times New Roman"/>
                <a:cs typeface="Times New Roman"/>
              </a:rPr>
              <a:t>Chất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thực phẩm: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Được tận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dụng, </a:t>
            </a:r>
            <a:r>
              <a:rPr dirty="0" sz="2200" spc="-5">
                <a:latin typeface="Times New Roman"/>
                <a:cs typeface="Times New Roman"/>
              </a:rPr>
              <a:t>tái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chế làm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thức ăn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chăn</a:t>
            </a:r>
            <a:r>
              <a:rPr dirty="0" sz="2200">
                <a:latin typeface="Times New Roman"/>
                <a:cs typeface="Times New Roman"/>
              </a:rPr>
              <a:t> nuôi,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phân hữu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cơ </a:t>
            </a:r>
            <a:r>
              <a:rPr dirty="0" sz="2200">
                <a:latin typeface="Times New Roman"/>
                <a:cs typeface="Times New Roman"/>
              </a:rPr>
              <a:t>vi </a:t>
            </a:r>
            <a:r>
              <a:rPr dirty="0" sz="2200" spc="-5">
                <a:latin typeface="Times New Roman"/>
                <a:cs typeface="Times New Roman"/>
              </a:rPr>
              <a:t>sinh…</a:t>
            </a:r>
            <a:endParaRPr sz="2200">
              <a:latin typeface="Times New Roman"/>
              <a:cs typeface="Times New Roman"/>
            </a:endParaRPr>
          </a:p>
          <a:p>
            <a:pPr lvl="1" marL="697865" marR="5080" indent="-228600">
              <a:lnSpc>
                <a:spcPts val="2400"/>
              </a:lnSpc>
              <a:spcBef>
                <a:spcPts val="505"/>
              </a:spcBef>
              <a:buFont typeface="Arial MT"/>
              <a:buChar char="•"/>
              <a:tabLst>
                <a:tab pos="697865" algn="l"/>
                <a:tab pos="698500" algn="l"/>
              </a:tabLst>
            </a:pPr>
            <a:r>
              <a:rPr dirty="0" sz="2200" spc="-5">
                <a:latin typeface="Times New Roman"/>
                <a:cs typeface="Times New Roman"/>
              </a:rPr>
              <a:t>Chất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rắn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sinh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hoạt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khác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(UBND </a:t>
            </a:r>
            <a:r>
              <a:rPr dirty="0" sz="2200">
                <a:latin typeface="Times New Roman"/>
                <a:cs typeface="Times New Roman"/>
              </a:rPr>
              <a:t>tỉnh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quyết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định </a:t>
            </a:r>
            <a:r>
              <a:rPr dirty="0" sz="2200" spc="-5">
                <a:latin typeface="Times New Roman"/>
                <a:cs typeface="Times New Roman"/>
              </a:rPr>
              <a:t>việc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phân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loại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cụ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thể, chất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cồng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kềnh).</a:t>
            </a:r>
            <a:endParaRPr sz="2200">
              <a:latin typeface="Times New Roman"/>
              <a:cs typeface="Times New Roman"/>
            </a:endParaRPr>
          </a:p>
          <a:p>
            <a:pPr marL="12700" marR="107950">
              <a:lnSpc>
                <a:spcPts val="2400"/>
              </a:lnSpc>
              <a:spcBef>
                <a:spcPts val="600"/>
              </a:spcBef>
              <a:buAutoNum type="arabicPeriod"/>
              <a:tabLst>
                <a:tab pos="292100" algn="l"/>
              </a:tabLst>
            </a:pPr>
            <a:r>
              <a:rPr dirty="0" sz="2200" spc="-5">
                <a:latin typeface="Times New Roman"/>
                <a:cs typeface="Times New Roman"/>
              </a:rPr>
              <a:t>Giá dịch </a:t>
            </a:r>
            <a:r>
              <a:rPr dirty="0" sz="2200">
                <a:latin typeface="Times New Roman"/>
                <a:cs typeface="Times New Roman"/>
              </a:rPr>
              <a:t>vụ thu gom, </a:t>
            </a:r>
            <a:r>
              <a:rPr dirty="0" sz="2200" spc="-5">
                <a:latin typeface="Times New Roman"/>
                <a:cs typeface="Times New Roman"/>
              </a:rPr>
              <a:t>vận chuyển </a:t>
            </a:r>
            <a:r>
              <a:rPr dirty="0" sz="2200">
                <a:latin typeface="Times New Roman"/>
                <a:cs typeface="Times New Roman"/>
              </a:rPr>
              <a:t>và xử lý </a:t>
            </a:r>
            <a:r>
              <a:rPr dirty="0" sz="2200" spc="-5">
                <a:latin typeface="Times New Roman"/>
                <a:cs typeface="Times New Roman"/>
              </a:rPr>
              <a:t>được </a:t>
            </a:r>
            <a:r>
              <a:rPr dirty="0" sz="2200">
                <a:latin typeface="Times New Roman"/>
                <a:cs typeface="Times New Roman"/>
              </a:rPr>
              <a:t>tính </a:t>
            </a:r>
            <a:r>
              <a:rPr dirty="0" sz="2200" spc="-5">
                <a:latin typeface="Times New Roman"/>
                <a:cs typeface="Times New Roman"/>
              </a:rPr>
              <a:t>dựa </a:t>
            </a:r>
            <a:r>
              <a:rPr dirty="0" sz="2200">
                <a:latin typeface="Times New Roman"/>
                <a:cs typeface="Times New Roman"/>
              </a:rPr>
              <a:t>trên khối </a:t>
            </a:r>
            <a:r>
              <a:rPr dirty="0" sz="2200" spc="-5">
                <a:latin typeface="Times New Roman"/>
                <a:cs typeface="Times New Roman"/>
              </a:rPr>
              <a:t>lượng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hoặc </a:t>
            </a:r>
            <a:r>
              <a:rPr dirty="0" sz="2200">
                <a:latin typeface="Times New Roman"/>
                <a:cs typeface="Times New Roman"/>
              </a:rPr>
              <a:t>thể</a:t>
            </a:r>
            <a:r>
              <a:rPr dirty="0" sz="2200" spc="-5">
                <a:latin typeface="Times New Roman"/>
                <a:cs typeface="Times New Roman"/>
              </a:rPr>
              <a:t> tích chất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</a:t>
            </a:r>
            <a:r>
              <a:rPr dirty="0" sz="2200">
                <a:latin typeface="Times New Roman"/>
                <a:cs typeface="Times New Roman"/>
              </a:rPr>
              <a:t> đã</a:t>
            </a:r>
            <a:r>
              <a:rPr dirty="0" sz="2200" spc="-5">
                <a:latin typeface="Times New Roman"/>
                <a:cs typeface="Times New Roman"/>
              </a:rPr>
              <a:t> được phân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loại;</a:t>
            </a:r>
            <a:endParaRPr sz="2200">
              <a:latin typeface="Times New Roman"/>
              <a:cs typeface="Times New Roman"/>
            </a:endParaRPr>
          </a:p>
          <a:p>
            <a:pPr marL="12700" marR="102870">
              <a:lnSpc>
                <a:spcPts val="2400"/>
              </a:lnSpc>
              <a:spcBef>
                <a:spcPts val="505"/>
              </a:spcBef>
              <a:buAutoNum type="arabicPeriod"/>
              <a:tabLst>
                <a:tab pos="292100" algn="l"/>
              </a:tabLst>
            </a:pPr>
            <a:r>
              <a:rPr dirty="0" sz="2200" spc="-5">
                <a:latin typeface="Times New Roman"/>
                <a:cs typeface="Times New Roman"/>
              </a:rPr>
              <a:t>Cơ sở </a:t>
            </a:r>
            <a:r>
              <a:rPr dirty="0" sz="2200">
                <a:latin typeface="Times New Roman"/>
                <a:cs typeface="Times New Roman"/>
              </a:rPr>
              <a:t>thu gom, </a:t>
            </a:r>
            <a:r>
              <a:rPr dirty="0" sz="2200" spc="-5">
                <a:latin typeface="Times New Roman"/>
                <a:cs typeface="Times New Roman"/>
              </a:rPr>
              <a:t>vận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chuyển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CTRSH có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quyền</a:t>
            </a:r>
            <a:r>
              <a:rPr dirty="0" sz="2200">
                <a:latin typeface="Times New Roman"/>
                <a:cs typeface="Times New Roman"/>
              </a:rPr>
              <a:t> từ</a:t>
            </a:r>
            <a:r>
              <a:rPr dirty="0" sz="2200" spc="-5">
                <a:latin typeface="Times New Roman"/>
                <a:cs typeface="Times New Roman"/>
              </a:rPr>
              <a:t> chối</a:t>
            </a:r>
            <a:r>
              <a:rPr dirty="0" sz="2200">
                <a:latin typeface="Times New Roman"/>
                <a:cs typeface="Times New Roman"/>
              </a:rPr>
              <a:t> thu gom, </a:t>
            </a:r>
            <a:r>
              <a:rPr dirty="0" sz="2200" spc="-5">
                <a:latin typeface="Times New Roman"/>
                <a:cs typeface="Times New Roman"/>
              </a:rPr>
              <a:t>vận 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chuyển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chất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rắn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sinh </a:t>
            </a:r>
            <a:r>
              <a:rPr dirty="0" sz="2200" spc="-5">
                <a:latin typeface="Times New Roman"/>
                <a:cs typeface="Times New Roman"/>
              </a:rPr>
              <a:t>hoạt</a:t>
            </a:r>
            <a:r>
              <a:rPr dirty="0" sz="2200">
                <a:latin typeface="Times New Roman"/>
                <a:cs typeface="Times New Roman"/>
              </a:rPr>
              <a:t> không </a:t>
            </a:r>
            <a:r>
              <a:rPr dirty="0" sz="2200" spc="-5">
                <a:latin typeface="Times New Roman"/>
                <a:cs typeface="Times New Roman"/>
              </a:rPr>
              <a:t>phân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loại,</a:t>
            </a:r>
            <a:r>
              <a:rPr dirty="0" sz="2200">
                <a:latin typeface="Times New Roman"/>
                <a:cs typeface="Times New Roman"/>
              </a:rPr>
              <a:t> không </a:t>
            </a:r>
            <a:r>
              <a:rPr dirty="0" sz="2200" spc="-5">
                <a:latin typeface="Times New Roman"/>
                <a:cs typeface="Times New Roman"/>
              </a:rPr>
              <a:t>sử</a:t>
            </a:r>
            <a:r>
              <a:rPr dirty="0" sz="2200">
                <a:latin typeface="Times New Roman"/>
                <a:cs typeface="Times New Roman"/>
              </a:rPr>
              <a:t> dụng </a:t>
            </a:r>
            <a:r>
              <a:rPr dirty="0" sz="2200" spc="-5">
                <a:latin typeface="Times New Roman"/>
                <a:cs typeface="Times New Roman"/>
              </a:rPr>
              <a:t>bao</a:t>
            </a:r>
            <a:r>
              <a:rPr dirty="0" sz="2200">
                <a:latin typeface="Times New Roman"/>
                <a:cs typeface="Times New Roman"/>
              </a:rPr>
              <a:t> bì đúng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quy định, trừ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trường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hợp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sử </a:t>
            </a:r>
            <a:r>
              <a:rPr dirty="0" sz="2200">
                <a:latin typeface="Times New Roman"/>
                <a:cs typeface="Times New Roman"/>
              </a:rPr>
              <a:t>dụng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bao</a:t>
            </a:r>
            <a:r>
              <a:rPr dirty="0" sz="2200">
                <a:latin typeface="Times New Roman"/>
                <a:cs typeface="Times New Roman"/>
              </a:rPr>
              <a:t> bì </a:t>
            </a:r>
            <a:r>
              <a:rPr dirty="0" sz="2200" spc="-5">
                <a:latin typeface="Times New Roman"/>
                <a:cs typeface="Times New Roman"/>
              </a:rPr>
              <a:t>của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chất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rắn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sinh hoạt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khác.</a:t>
            </a:r>
            <a:endParaRPr sz="2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10668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16150" y="1046988"/>
            <a:ext cx="547433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/>
              <a:t>III.</a:t>
            </a:r>
            <a:r>
              <a:rPr dirty="0" sz="2000" spc="-10"/>
              <a:t> </a:t>
            </a:r>
            <a:r>
              <a:rPr dirty="0" sz="2000" spc="-5"/>
              <a:t>QUY</a:t>
            </a:r>
            <a:r>
              <a:rPr dirty="0" sz="2000" spc="-75"/>
              <a:t> </a:t>
            </a:r>
            <a:r>
              <a:rPr dirty="0" sz="2000"/>
              <a:t>ĐỊNH</a:t>
            </a:r>
            <a:r>
              <a:rPr dirty="0" sz="2000" spc="-20"/>
              <a:t> </a:t>
            </a:r>
            <a:r>
              <a:rPr dirty="0" sz="2000" spc="-5"/>
              <a:t>MỚI</a:t>
            </a:r>
            <a:r>
              <a:rPr dirty="0" sz="2000" spc="-50"/>
              <a:t> </a:t>
            </a:r>
            <a:r>
              <a:rPr dirty="0" sz="2000"/>
              <a:t>VỀ</a:t>
            </a:r>
            <a:r>
              <a:rPr dirty="0" sz="2000" spc="-10"/>
              <a:t> </a:t>
            </a:r>
            <a:r>
              <a:rPr dirty="0" sz="2000"/>
              <a:t>QUẢN LÝ</a:t>
            </a:r>
            <a:r>
              <a:rPr dirty="0" sz="2000" spc="-5"/>
              <a:t> </a:t>
            </a:r>
            <a:r>
              <a:rPr dirty="0" sz="2000"/>
              <a:t>CHẤT</a:t>
            </a:r>
            <a:r>
              <a:rPr dirty="0" sz="2000" spc="-80"/>
              <a:t> </a:t>
            </a:r>
            <a:r>
              <a:rPr dirty="0" sz="2000" spc="-5"/>
              <a:t>THẢI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99376" y="1217214"/>
            <a:ext cx="9504045" cy="2771140"/>
          </a:xfrm>
          <a:prstGeom prst="rect">
            <a:avLst/>
          </a:prstGeom>
        </p:spPr>
        <p:txBody>
          <a:bodyPr wrap="square" lIns="0" tIns="119380" rIns="0" bIns="0" rtlCol="0" vert="horz">
            <a:spAutoFit/>
          </a:bodyPr>
          <a:lstStyle/>
          <a:p>
            <a:pPr marL="4256405">
              <a:lnSpc>
                <a:spcPct val="100000"/>
              </a:lnSpc>
              <a:spcBef>
                <a:spcPts val="940"/>
              </a:spcBef>
            </a:pPr>
            <a:r>
              <a:rPr dirty="0" sz="2000" b="1">
                <a:latin typeface="Times New Roman"/>
                <a:cs typeface="Times New Roman"/>
              </a:rPr>
              <a:t>1.</a:t>
            </a:r>
            <a:r>
              <a:rPr dirty="0" sz="2000" spc="445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CTRSH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89700"/>
              </a:lnSpc>
              <a:spcBef>
                <a:spcPts val="1200"/>
              </a:spcBef>
              <a:buAutoNum type="arabicPeriod" startAt="4"/>
              <a:tabLst>
                <a:tab pos="292100" algn="l"/>
              </a:tabLst>
            </a:pPr>
            <a:r>
              <a:rPr dirty="0" sz="2200" spc="-5">
                <a:latin typeface="Times New Roman"/>
                <a:cs typeface="Times New Roman"/>
              </a:rPr>
              <a:t>Cơ sở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sản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xuất,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kinh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doanh,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dịch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vụ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có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phát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sinh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chất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từ</a:t>
            </a:r>
            <a:r>
              <a:rPr dirty="0" sz="2200" spc="-5">
                <a:latin typeface="Times New Roman"/>
                <a:cs typeface="Times New Roman"/>
              </a:rPr>
              <a:t> hoạt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động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sinh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hoạt, 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văn</a:t>
            </a:r>
            <a:r>
              <a:rPr dirty="0" sz="2200">
                <a:latin typeface="Times New Roman"/>
                <a:cs typeface="Times New Roman"/>
              </a:rPr>
              <a:t> phòng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có</a:t>
            </a:r>
            <a:r>
              <a:rPr dirty="0" sz="2200">
                <a:latin typeface="Times New Roman"/>
                <a:cs typeface="Times New Roman"/>
              </a:rPr>
              <a:t> khối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lượng</a:t>
            </a:r>
            <a:r>
              <a:rPr dirty="0" sz="2200">
                <a:latin typeface="Times New Roman"/>
                <a:cs typeface="Times New Roman"/>
              </a:rPr>
              <a:t> nhỏ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hơn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i="1">
                <a:latin typeface="Times New Roman"/>
                <a:cs typeface="Times New Roman"/>
              </a:rPr>
              <a:t>300</a:t>
            </a:r>
            <a:r>
              <a:rPr dirty="0" sz="2200" spc="5" i="1">
                <a:latin typeface="Times New Roman"/>
                <a:cs typeface="Times New Roman"/>
              </a:rPr>
              <a:t> </a:t>
            </a:r>
            <a:r>
              <a:rPr dirty="0" sz="2200" spc="-5" i="1">
                <a:latin typeface="Times New Roman"/>
                <a:cs typeface="Times New Roman"/>
              </a:rPr>
              <a:t>kg/ngày </a:t>
            </a:r>
            <a:r>
              <a:rPr dirty="0" sz="2200" spc="-5">
                <a:latin typeface="Times New Roman"/>
                <a:cs typeface="Times New Roman"/>
              </a:rPr>
              <a:t>được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lựa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chọn</a:t>
            </a:r>
            <a:r>
              <a:rPr dirty="0" sz="2200">
                <a:latin typeface="Times New Roman"/>
                <a:cs typeface="Times New Roman"/>
              </a:rPr>
              <a:t> hình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thức quản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lý </a:t>
            </a:r>
            <a:r>
              <a:rPr dirty="0" sz="2200" spc="-5">
                <a:latin typeface="Times New Roman"/>
                <a:cs typeface="Times New Roman"/>
              </a:rPr>
              <a:t>chất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rắn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sinh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hoạt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như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hộ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gia đình,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cá nhân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hoặc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chuyển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giao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cho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cơ</a:t>
            </a:r>
            <a:r>
              <a:rPr dirty="0" sz="2200">
                <a:latin typeface="Times New Roman"/>
                <a:cs typeface="Times New Roman"/>
              </a:rPr>
              <a:t> sở </a:t>
            </a:r>
            <a:r>
              <a:rPr dirty="0" sz="2200" spc="-5">
                <a:latin typeface="Times New Roman"/>
                <a:cs typeface="Times New Roman"/>
              </a:rPr>
              <a:t>có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chức năng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phù</a:t>
            </a:r>
            <a:r>
              <a:rPr dirty="0" sz="2200" spc="-5">
                <a:latin typeface="Times New Roman"/>
                <a:cs typeface="Times New Roman"/>
              </a:rPr>
              <a:t> hợp.</a:t>
            </a:r>
            <a:endParaRPr sz="2200">
              <a:latin typeface="Times New Roman"/>
              <a:cs typeface="Times New Roman"/>
            </a:endParaRPr>
          </a:p>
          <a:p>
            <a:pPr marL="12700" marR="115570">
              <a:lnSpc>
                <a:spcPct val="89100"/>
              </a:lnSpc>
              <a:spcBef>
                <a:spcPts val="650"/>
              </a:spcBef>
              <a:buAutoNum type="arabicPeriod" startAt="4"/>
              <a:tabLst>
                <a:tab pos="292100" algn="l"/>
              </a:tabLst>
            </a:pPr>
            <a:r>
              <a:rPr dirty="0" sz="2200" spc="-5">
                <a:latin typeface="Times New Roman"/>
                <a:cs typeface="Times New Roman"/>
              </a:rPr>
              <a:t>Cơ sở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sản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xuất,</a:t>
            </a:r>
            <a:r>
              <a:rPr dirty="0" sz="2200">
                <a:latin typeface="Times New Roman"/>
                <a:cs typeface="Times New Roman"/>
              </a:rPr>
              <a:t> kinh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doanh,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dịch</a:t>
            </a:r>
            <a:r>
              <a:rPr dirty="0" sz="2200">
                <a:latin typeface="Times New Roman"/>
                <a:cs typeface="Times New Roman"/>
              </a:rPr>
              <a:t> vụ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có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phát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sinh </a:t>
            </a:r>
            <a:r>
              <a:rPr dirty="0" sz="2200" spc="-5">
                <a:latin typeface="Times New Roman"/>
                <a:cs typeface="Times New Roman"/>
              </a:rPr>
              <a:t>chất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từ</a:t>
            </a:r>
            <a:r>
              <a:rPr dirty="0" sz="2200" spc="-5">
                <a:latin typeface="Times New Roman"/>
                <a:cs typeface="Times New Roman"/>
              </a:rPr>
              <a:t> hoạt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động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sinh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hoạt,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văn</a:t>
            </a:r>
            <a:r>
              <a:rPr dirty="0" sz="2200">
                <a:latin typeface="Times New Roman"/>
                <a:cs typeface="Times New Roman"/>
              </a:rPr>
              <a:t> phòng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có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khối </a:t>
            </a:r>
            <a:r>
              <a:rPr dirty="0" sz="2200" spc="-5">
                <a:latin typeface="Times New Roman"/>
                <a:cs typeface="Times New Roman"/>
              </a:rPr>
              <a:t>lượng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trên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i="1">
                <a:latin typeface="Times New Roman"/>
                <a:cs typeface="Times New Roman"/>
              </a:rPr>
              <a:t>300 </a:t>
            </a:r>
            <a:r>
              <a:rPr dirty="0" sz="2200" spc="-5" i="1">
                <a:latin typeface="Times New Roman"/>
                <a:cs typeface="Times New Roman"/>
              </a:rPr>
              <a:t>kg/ngày</a:t>
            </a:r>
            <a:r>
              <a:rPr dirty="0" sz="2200" i="1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chuyển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giao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cho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các</a:t>
            </a:r>
            <a:r>
              <a:rPr dirty="0" sz="2200">
                <a:latin typeface="Times New Roman"/>
                <a:cs typeface="Times New Roman"/>
              </a:rPr>
              <a:t> đối </a:t>
            </a:r>
            <a:r>
              <a:rPr dirty="0" sz="2200" spc="-5">
                <a:latin typeface="Times New Roman"/>
                <a:cs typeface="Times New Roman"/>
              </a:rPr>
              <a:t>tượng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theo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quy 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định </a:t>
            </a:r>
            <a:r>
              <a:rPr dirty="0" sz="2200" spc="-5">
                <a:latin typeface="Times New Roman"/>
                <a:cs typeface="Times New Roman"/>
              </a:rPr>
              <a:t>tại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khoản</a:t>
            </a:r>
            <a:r>
              <a:rPr dirty="0" sz="2200">
                <a:latin typeface="Times New Roman"/>
                <a:cs typeface="Times New Roman"/>
              </a:rPr>
              <a:t> 2 </a:t>
            </a:r>
            <a:r>
              <a:rPr dirty="0" sz="2200" spc="-5">
                <a:latin typeface="Times New Roman"/>
                <a:cs typeface="Times New Roman"/>
              </a:rPr>
              <a:t>Điều</a:t>
            </a:r>
            <a:r>
              <a:rPr dirty="0" sz="2200">
                <a:latin typeface="Times New Roman"/>
                <a:cs typeface="Times New Roman"/>
              </a:rPr>
              <a:t> 58 </a:t>
            </a:r>
            <a:r>
              <a:rPr dirty="0" sz="2200" spc="-5">
                <a:latin typeface="Times New Roman"/>
                <a:cs typeface="Times New Roman"/>
              </a:rPr>
              <a:t>NĐ </a:t>
            </a:r>
            <a:r>
              <a:rPr dirty="0" sz="2200">
                <a:latin typeface="Times New Roman"/>
                <a:cs typeface="Times New Roman"/>
              </a:rPr>
              <a:t>số </a:t>
            </a:r>
            <a:r>
              <a:rPr dirty="0" sz="2200" spc="-5">
                <a:latin typeface="Times New Roman"/>
                <a:cs typeface="Times New Roman"/>
              </a:rPr>
              <a:t>08/2022/NĐ-CP</a:t>
            </a:r>
            <a:endParaRPr sz="2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10668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16150" y="1263396"/>
            <a:ext cx="547433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/>
              <a:t>III.</a:t>
            </a:r>
            <a:r>
              <a:rPr dirty="0" sz="2000" spc="-10"/>
              <a:t> </a:t>
            </a:r>
            <a:r>
              <a:rPr dirty="0" sz="2000" spc="-5"/>
              <a:t>QUY</a:t>
            </a:r>
            <a:r>
              <a:rPr dirty="0" sz="2000" spc="-75"/>
              <a:t> </a:t>
            </a:r>
            <a:r>
              <a:rPr dirty="0" sz="2000"/>
              <a:t>ĐỊNH</a:t>
            </a:r>
            <a:r>
              <a:rPr dirty="0" sz="2000" spc="-20"/>
              <a:t> </a:t>
            </a:r>
            <a:r>
              <a:rPr dirty="0" sz="2000" spc="-5"/>
              <a:t>MỚI</a:t>
            </a:r>
            <a:r>
              <a:rPr dirty="0" sz="2000" spc="-50"/>
              <a:t> </a:t>
            </a:r>
            <a:r>
              <a:rPr dirty="0" sz="2000"/>
              <a:t>VỀ</a:t>
            </a:r>
            <a:r>
              <a:rPr dirty="0" sz="2000" spc="-10"/>
              <a:t> </a:t>
            </a:r>
            <a:r>
              <a:rPr dirty="0" sz="2000"/>
              <a:t>QUẢN LÝ</a:t>
            </a:r>
            <a:r>
              <a:rPr dirty="0" sz="2000" spc="-5"/>
              <a:t> </a:t>
            </a:r>
            <a:r>
              <a:rPr dirty="0" sz="2000"/>
              <a:t>CHẤT</a:t>
            </a:r>
            <a:r>
              <a:rPr dirty="0" sz="2000" spc="-80"/>
              <a:t> </a:t>
            </a:r>
            <a:r>
              <a:rPr dirty="0" sz="2000" spc="-5"/>
              <a:t>THẢI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847996" y="1405081"/>
            <a:ext cx="7899400" cy="3269615"/>
          </a:xfrm>
          <a:prstGeom prst="rect">
            <a:avLst/>
          </a:prstGeom>
        </p:spPr>
        <p:txBody>
          <a:bodyPr wrap="square" lIns="0" tIns="139065" rIns="0" bIns="0" rtlCol="0" vert="horz">
            <a:spAutoFit/>
          </a:bodyPr>
          <a:lstStyle/>
          <a:p>
            <a:pPr marL="3507740">
              <a:lnSpc>
                <a:spcPct val="100000"/>
              </a:lnSpc>
              <a:spcBef>
                <a:spcPts val="1095"/>
              </a:spcBef>
            </a:pPr>
            <a:r>
              <a:rPr dirty="0" sz="2000" b="1">
                <a:latin typeface="Times New Roman"/>
                <a:cs typeface="Times New Roman"/>
              </a:rPr>
              <a:t>1.</a:t>
            </a:r>
            <a:r>
              <a:rPr dirty="0" sz="2000" spc="445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CTRSH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89100"/>
              </a:lnSpc>
              <a:spcBef>
                <a:spcPts val="1385"/>
              </a:spcBef>
            </a:pPr>
            <a:r>
              <a:rPr dirty="0" sz="2200">
                <a:latin typeface="Times New Roman"/>
                <a:cs typeface="Times New Roman"/>
              </a:rPr>
              <a:t>6.</a:t>
            </a:r>
            <a:r>
              <a:rPr dirty="0" sz="2200" spc="-5">
                <a:latin typeface="Times New Roman"/>
                <a:cs typeface="Times New Roman"/>
              </a:rPr>
              <a:t> Ủy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ban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nhân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dân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cấp</a:t>
            </a:r>
            <a:r>
              <a:rPr dirty="0" sz="2200">
                <a:latin typeface="Times New Roman"/>
                <a:cs typeface="Times New Roman"/>
              </a:rPr>
              <a:t> tỉnh </a:t>
            </a:r>
            <a:r>
              <a:rPr dirty="0" sz="2200" spc="-5">
                <a:latin typeface="Times New Roman"/>
                <a:cs typeface="Times New Roman"/>
              </a:rPr>
              <a:t>quyết</a:t>
            </a:r>
            <a:r>
              <a:rPr dirty="0" sz="2200">
                <a:latin typeface="Times New Roman"/>
                <a:cs typeface="Times New Roman"/>
              </a:rPr>
              <a:t> định hình </a:t>
            </a:r>
            <a:r>
              <a:rPr dirty="0" sz="2200" spc="-5">
                <a:latin typeface="Times New Roman"/>
                <a:cs typeface="Times New Roman"/>
              </a:rPr>
              <a:t>thức </a:t>
            </a:r>
            <a:r>
              <a:rPr dirty="0" sz="2200">
                <a:latin typeface="Times New Roman"/>
                <a:cs typeface="Times New Roman"/>
              </a:rPr>
              <a:t>thu giá</a:t>
            </a:r>
            <a:r>
              <a:rPr dirty="0" sz="2200" spc="-5">
                <a:latin typeface="Times New Roman"/>
                <a:cs typeface="Times New Roman"/>
              </a:rPr>
              <a:t> dịch</a:t>
            </a:r>
            <a:r>
              <a:rPr dirty="0" sz="2200">
                <a:latin typeface="Times New Roman"/>
                <a:cs typeface="Times New Roman"/>
              </a:rPr>
              <a:t> vụ thu 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gom, </a:t>
            </a:r>
            <a:r>
              <a:rPr dirty="0" sz="2200" spc="-5">
                <a:latin typeface="Times New Roman"/>
                <a:cs typeface="Times New Roman"/>
              </a:rPr>
              <a:t>vận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chuyển</a:t>
            </a:r>
            <a:r>
              <a:rPr dirty="0" sz="2200">
                <a:latin typeface="Times New Roman"/>
                <a:cs typeface="Times New Roman"/>
              </a:rPr>
              <a:t> và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xử lý </a:t>
            </a:r>
            <a:r>
              <a:rPr dirty="0" sz="2200" spc="-5">
                <a:latin typeface="Times New Roman"/>
                <a:cs typeface="Times New Roman"/>
              </a:rPr>
              <a:t>chất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rắn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sinh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hoạt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theo</a:t>
            </a:r>
            <a:r>
              <a:rPr dirty="0" sz="2200">
                <a:latin typeface="Times New Roman"/>
                <a:cs typeface="Times New Roman"/>
              </a:rPr>
              <a:t> khối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lượng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hoặc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thể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tích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chất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theo</a:t>
            </a:r>
            <a:r>
              <a:rPr dirty="0" sz="2200">
                <a:latin typeface="Times New Roman"/>
                <a:cs typeface="Times New Roman"/>
              </a:rPr>
              <a:t> một trong </a:t>
            </a:r>
            <a:r>
              <a:rPr dirty="0" sz="2200" spc="-5">
                <a:latin typeface="Times New Roman"/>
                <a:cs typeface="Times New Roman"/>
              </a:rPr>
              <a:t>các trường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hợp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sau:</a:t>
            </a:r>
            <a:endParaRPr sz="22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360"/>
              </a:spcBef>
              <a:buChar char="-"/>
              <a:tabLst>
                <a:tab pos="240665" algn="l"/>
                <a:tab pos="241300" algn="l"/>
              </a:tabLst>
            </a:pPr>
            <a:r>
              <a:rPr dirty="0" sz="2200">
                <a:latin typeface="Times New Roman"/>
                <a:cs typeface="Times New Roman"/>
              </a:rPr>
              <a:t>Thông qua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giá</a:t>
            </a:r>
            <a:r>
              <a:rPr dirty="0" sz="2200" spc="-5">
                <a:latin typeface="Times New Roman"/>
                <a:cs typeface="Times New Roman"/>
              </a:rPr>
              <a:t> bán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bao</a:t>
            </a:r>
            <a:r>
              <a:rPr dirty="0" sz="2200">
                <a:latin typeface="Times New Roman"/>
                <a:cs typeface="Times New Roman"/>
              </a:rPr>
              <a:t> bì </a:t>
            </a:r>
            <a:r>
              <a:rPr dirty="0" sz="2200" spc="-5">
                <a:latin typeface="Times New Roman"/>
                <a:cs typeface="Times New Roman"/>
              </a:rPr>
              <a:t>đựng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chất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rắn</a:t>
            </a:r>
            <a:r>
              <a:rPr dirty="0" sz="2200">
                <a:latin typeface="Times New Roman"/>
                <a:cs typeface="Times New Roman"/>
              </a:rPr>
              <a:t> sinh </a:t>
            </a:r>
            <a:r>
              <a:rPr dirty="0" sz="2200" spc="-5">
                <a:latin typeface="Times New Roman"/>
                <a:cs typeface="Times New Roman"/>
              </a:rPr>
              <a:t>hoạt.</a:t>
            </a:r>
            <a:endParaRPr sz="22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360"/>
              </a:spcBef>
              <a:buChar char="-"/>
              <a:tabLst>
                <a:tab pos="240665" algn="l"/>
                <a:tab pos="241300" algn="l"/>
              </a:tabLst>
            </a:pPr>
            <a:r>
              <a:rPr dirty="0" sz="2200">
                <a:latin typeface="Times New Roman"/>
                <a:cs typeface="Times New Roman"/>
              </a:rPr>
              <a:t>Thông qua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thể </a:t>
            </a:r>
            <a:r>
              <a:rPr dirty="0" sz="2200" spc="-5">
                <a:latin typeface="Times New Roman"/>
                <a:cs typeface="Times New Roman"/>
              </a:rPr>
              <a:t>tích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thiết</a:t>
            </a:r>
            <a:r>
              <a:rPr dirty="0" sz="2200">
                <a:latin typeface="Times New Roman"/>
                <a:cs typeface="Times New Roman"/>
              </a:rPr>
              <a:t> bị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chứa đựng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chất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rắn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sinh </a:t>
            </a:r>
            <a:r>
              <a:rPr dirty="0" sz="2200" spc="-5">
                <a:latin typeface="Times New Roman"/>
                <a:cs typeface="Times New Roman"/>
              </a:rPr>
              <a:t>hoạt;</a:t>
            </a:r>
            <a:endParaRPr sz="2200">
              <a:latin typeface="Times New Roman"/>
              <a:cs typeface="Times New Roman"/>
            </a:endParaRPr>
          </a:p>
          <a:p>
            <a:pPr marL="241300" marR="81280" indent="-228600">
              <a:lnSpc>
                <a:spcPts val="2400"/>
              </a:lnSpc>
              <a:spcBef>
                <a:spcPts val="545"/>
              </a:spcBef>
              <a:buChar char="-"/>
              <a:tabLst>
                <a:tab pos="240665" algn="l"/>
                <a:tab pos="241300" algn="l"/>
              </a:tabLst>
            </a:pPr>
            <a:r>
              <a:rPr dirty="0" sz="2200">
                <a:latin typeface="Times New Roman"/>
                <a:cs typeface="Times New Roman"/>
              </a:rPr>
              <a:t>Thông qua</a:t>
            </a:r>
            <a:r>
              <a:rPr dirty="0" sz="2200" spc="-5">
                <a:latin typeface="Times New Roman"/>
                <a:cs typeface="Times New Roman"/>
              </a:rPr>
              <a:t> việc cân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xác </a:t>
            </a:r>
            <a:r>
              <a:rPr dirty="0" sz="2200">
                <a:latin typeface="Times New Roman"/>
                <a:cs typeface="Times New Roman"/>
              </a:rPr>
              <a:t>định khối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lượng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chất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rắn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sinh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hoạt</a:t>
            </a:r>
            <a:r>
              <a:rPr dirty="0" sz="2200">
                <a:latin typeface="Times New Roman"/>
                <a:cs typeface="Times New Roman"/>
              </a:rPr>
              <a:t> (đối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với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các cơ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quan,</a:t>
            </a:r>
            <a:r>
              <a:rPr dirty="0" sz="2200">
                <a:latin typeface="Times New Roman"/>
                <a:cs typeface="Times New Roman"/>
              </a:rPr>
              <a:t> tổ </a:t>
            </a:r>
            <a:r>
              <a:rPr dirty="0" sz="2200" spc="-5">
                <a:latin typeface="Times New Roman"/>
                <a:cs typeface="Times New Roman"/>
              </a:rPr>
              <a:t>chức)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hoặc các </a:t>
            </a:r>
            <a:r>
              <a:rPr dirty="0" sz="2200">
                <a:latin typeface="Times New Roman"/>
                <a:cs typeface="Times New Roman"/>
              </a:rPr>
              <a:t>hình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thức khác</a:t>
            </a:r>
            <a:r>
              <a:rPr dirty="0" sz="2200">
                <a:latin typeface="Times New Roman"/>
                <a:cs typeface="Times New Roman"/>
              </a:rPr>
              <a:t> do </a:t>
            </a:r>
            <a:r>
              <a:rPr dirty="0" sz="2200" spc="-5">
                <a:latin typeface="Times New Roman"/>
                <a:cs typeface="Times New Roman"/>
              </a:rPr>
              <a:t>Ủy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ban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nhân 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dân cấp</a:t>
            </a:r>
            <a:r>
              <a:rPr dirty="0" sz="2200">
                <a:latin typeface="Times New Roman"/>
                <a:cs typeface="Times New Roman"/>
              </a:rPr>
              <a:t> tỉnh quy định.</a:t>
            </a:r>
            <a:endParaRPr sz="2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10668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16150" y="1263396"/>
            <a:ext cx="547433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/>
              <a:t>III.</a:t>
            </a:r>
            <a:r>
              <a:rPr dirty="0" sz="2000" spc="-10"/>
              <a:t> </a:t>
            </a:r>
            <a:r>
              <a:rPr dirty="0" sz="2000" spc="-5"/>
              <a:t>QUY</a:t>
            </a:r>
            <a:r>
              <a:rPr dirty="0" sz="2000" spc="-75"/>
              <a:t> </a:t>
            </a:r>
            <a:r>
              <a:rPr dirty="0" sz="2000"/>
              <a:t>ĐỊNH</a:t>
            </a:r>
            <a:r>
              <a:rPr dirty="0" sz="2000" spc="-20"/>
              <a:t> </a:t>
            </a:r>
            <a:r>
              <a:rPr dirty="0" sz="2000" spc="-5"/>
              <a:t>MỚI</a:t>
            </a:r>
            <a:r>
              <a:rPr dirty="0" sz="2000" spc="-50"/>
              <a:t> </a:t>
            </a:r>
            <a:r>
              <a:rPr dirty="0" sz="2000"/>
              <a:t>VỀ</a:t>
            </a:r>
            <a:r>
              <a:rPr dirty="0" sz="2000" spc="-10"/>
              <a:t> </a:t>
            </a:r>
            <a:r>
              <a:rPr dirty="0" sz="2000"/>
              <a:t>QUẢN LÝ</a:t>
            </a:r>
            <a:r>
              <a:rPr dirty="0" sz="2000" spc="-5"/>
              <a:t> </a:t>
            </a:r>
            <a:r>
              <a:rPr dirty="0" sz="2000"/>
              <a:t>CHẤT</a:t>
            </a:r>
            <a:r>
              <a:rPr dirty="0" sz="2000" spc="-80"/>
              <a:t> </a:t>
            </a:r>
            <a:r>
              <a:rPr dirty="0" sz="2000" spc="-5"/>
              <a:t>THẢI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586740" y="1405081"/>
            <a:ext cx="8552180" cy="4552315"/>
          </a:xfrm>
          <a:prstGeom prst="rect">
            <a:avLst/>
          </a:prstGeom>
        </p:spPr>
        <p:txBody>
          <a:bodyPr wrap="square" lIns="0" tIns="139065" rIns="0" bIns="0" rtlCol="0" vert="horz">
            <a:spAutoFit/>
          </a:bodyPr>
          <a:lstStyle/>
          <a:p>
            <a:pPr marL="3769360">
              <a:lnSpc>
                <a:spcPct val="100000"/>
              </a:lnSpc>
              <a:spcBef>
                <a:spcPts val="1095"/>
              </a:spcBef>
            </a:pPr>
            <a:r>
              <a:rPr dirty="0" sz="2000" b="1">
                <a:latin typeface="Times New Roman"/>
                <a:cs typeface="Times New Roman"/>
              </a:rPr>
              <a:t>1.</a:t>
            </a:r>
            <a:r>
              <a:rPr dirty="0" sz="2000" spc="445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CTRSH</a:t>
            </a:r>
            <a:endParaRPr sz="2000">
              <a:latin typeface="Times New Roman"/>
              <a:cs typeface="Times New Roman"/>
            </a:endParaRPr>
          </a:p>
          <a:p>
            <a:pPr marL="12700" marR="137160">
              <a:lnSpc>
                <a:spcPts val="2300"/>
              </a:lnSpc>
              <a:spcBef>
                <a:spcPts val="1455"/>
              </a:spcBef>
            </a:pPr>
            <a:r>
              <a:rPr dirty="0" sz="2200">
                <a:latin typeface="Times New Roman"/>
                <a:cs typeface="Times New Roman"/>
              </a:rPr>
              <a:t>7.</a:t>
            </a:r>
            <a:r>
              <a:rPr dirty="0" sz="2200" spc="-40">
                <a:latin typeface="Times New Roman"/>
                <a:cs typeface="Times New Roman"/>
              </a:rPr>
              <a:t> </a:t>
            </a:r>
            <a:r>
              <a:rPr dirty="0" sz="2200" spc="-20">
                <a:latin typeface="Times New Roman"/>
                <a:cs typeface="Times New Roman"/>
              </a:rPr>
              <a:t>Trường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hợp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thực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hiện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theo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hình </a:t>
            </a:r>
            <a:r>
              <a:rPr dirty="0" sz="2200" spc="-5">
                <a:latin typeface="Times New Roman"/>
                <a:cs typeface="Times New Roman"/>
              </a:rPr>
              <a:t>thức</a:t>
            </a:r>
            <a:r>
              <a:rPr dirty="0" sz="2200">
                <a:latin typeface="Times New Roman"/>
                <a:cs typeface="Times New Roman"/>
              </a:rPr>
              <a:t> thông qua giá</a:t>
            </a:r>
            <a:r>
              <a:rPr dirty="0" sz="2200" spc="-5">
                <a:latin typeface="Times New Roman"/>
                <a:cs typeface="Times New Roman"/>
              </a:rPr>
              <a:t> bán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bao</a:t>
            </a:r>
            <a:r>
              <a:rPr dirty="0" sz="2200">
                <a:latin typeface="Times New Roman"/>
                <a:cs typeface="Times New Roman"/>
              </a:rPr>
              <a:t> bì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đựng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chất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 rắn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sinh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hoạt:</a:t>
            </a:r>
            <a:endParaRPr sz="2200">
              <a:latin typeface="Times New Roman"/>
              <a:cs typeface="Times New Roman"/>
            </a:endParaRPr>
          </a:p>
          <a:p>
            <a:pPr marL="241300" marR="193675" indent="-228600">
              <a:lnSpc>
                <a:spcPts val="2400"/>
              </a:lnSpc>
              <a:spcBef>
                <a:spcPts val="625"/>
              </a:spcBef>
              <a:buChar char="-"/>
              <a:tabLst>
                <a:tab pos="240665" algn="l"/>
                <a:tab pos="241300" algn="l"/>
              </a:tabLst>
            </a:pPr>
            <a:r>
              <a:rPr dirty="0" sz="2200" spc="-5">
                <a:latin typeface="Times New Roman"/>
                <a:cs typeface="Times New Roman"/>
              </a:rPr>
              <a:t>Có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quy </a:t>
            </a:r>
            <a:r>
              <a:rPr dirty="0" sz="2200" spc="-5">
                <a:latin typeface="Times New Roman"/>
                <a:cs typeface="Times New Roman"/>
              </a:rPr>
              <a:t>cách,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kiểu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dáng,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kích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thước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cụ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thể,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thể </a:t>
            </a:r>
            <a:r>
              <a:rPr dirty="0" sz="2200" spc="-5">
                <a:latin typeface="Times New Roman"/>
                <a:cs typeface="Times New Roman"/>
              </a:rPr>
              <a:t>tích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khác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nhau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tương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ứng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với mức </a:t>
            </a:r>
            <a:r>
              <a:rPr dirty="0" sz="2200">
                <a:latin typeface="Times New Roman"/>
                <a:cs typeface="Times New Roman"/>
              </a:rPr>
              <a:t>giá</a:t>
            </a:r>
            <a:r>
              <a:rPr dirty="0" sz="2200" spc="-5">
                <a:latin typeface="Times New Roman"/>
                <a:cs typeface="Times New Roman"/>
              </a:rPr>
              <a:t> bán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khác nhau;</a:t>
            </a:r>
            <a:endParaRPr sz="2200">
              <a:latin typeface="Times New Roman"/>
              <a:cs typeface="Times New Roman"/>
            </a:endParaRPr>
          </a:p>
          <a:p>
            <a:pPr marL="241300" marR="52069" indent="-228600">
              <a:lnSpc>
                <a:spcPct val="89700"/>
              </a:lnSpc>
              <a:spcBef>
                <a:spcPts val="590"/>
              </a:spcBef>
              <a:buChar char="-"/>
              <a:tabLst>
                <a:tab pos="240665" algn="l"/>
                <a:tab pos="241300" algn="l"/>
              </a:tabLst>
            </a:pPr>
            <a:r>
              <a:rPr dirty="0" sz="2200" spc="-5">
                <a:latin typeface="Times New Roman"/>
                <a:cs typeface="Times New Roman"/>
              </a:rPr>
              <a:t>Đựng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chất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thực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phẩm</a:t>
            </a:r>
            <a:r>
              <a:rPr dirty="0" sz="2200" spc="1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có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màu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xanh,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đựng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chất</a:t>
            </a:r>
            <a:r>
              <a:rPr dirty="0" sz="2200" spc="1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rắn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sinh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hoạt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khác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có</a:t>
            </a:r>
            <a:r>
              <a:rPr dirty="0" sz="2200" spc="1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màu</a:t>
            </a:r>
            <a:r>
              <a:rPr dirty="0" sz="2200" spc="1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vàng.</a:t>
            </a:r>
            <a:r>
              <a:rPr dirty="0" sz="2200" spc="-20">
                <a:latin typeface="Times New Roman"/>
                <a:cs typeface="Times New Roman"/>
              </a:rPr>
              <a:t> Trong</a:t>
            </a:r>
            <a:r>
              <a:rPr dirty="0" sz="2200" spc="1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trường</a:t>
            </a:r>
            <a:r>
              <a:rPr dirty="0" sz="2200" spc="2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hợp</a:t>
            </a:r>
            <a:r>
              <a:rPr dirty="0" sz="2200" spc="1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cần</a:t>
            </a:r>
            <a:r>
              <a:rPr dirty="0" sz="2200" spc="2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thiết,</a:t>
            </a:r>
            <a:r>
              <a:rPr dirty="0" sz="2200" spc="1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Ủy</a:t>
            </a:r>
            <a:r>
              <a:rPr dirty="0" sz="2200" spc="2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ban</a:t>
            </a:r>
            <a:r>
              <a:rPr dirty="0" sz="2200" spc="1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nhân</a:t>
            </a:r>
            <a:r>
              <a:rPr dirty="0" sz="2200" spc="2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dân</a:t>
            </a:r>
            <a:r>
              <a:rPr dirty="0" sz="2200" spc="1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cấp</a:t>
            </a:r>
            <a:r>
              <a:rPr dirty="0" sz="2200" spc="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tỉnh</a:t>
            </a:r>
            <a:r>
              <a:rPr dirty="0" sz="2200" spc="1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có </a:t>
            </a:r>
            <a:r>
              <a:rPr dirty="0" sz="2200">
                <a:latin typeface="Times New Roman"/>
                <a:cs typeface="Times New Roman"/>
              </a:rPr>
              <a:t> thể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quy định </a:t>
            </a:r>
            <a:r>
              <a:rPr dirty="0" sz="2200" spc="-5">
                <a:latin typeface="Times New Roman"/>
                <a:cs typeface="Times New Roman"/>
              </a:rPr>
              <a:t>màu</a:t>
            </a:r>
            <a:r>
              <a:rPr dirty="0" sz="2200">
                <a:latin typeface="Times New Roman"/>
                <a:cs typeface="Times New Roman"/>
              </a:rPr>
              <a:t> sắc</a:t>
            </a:r>
            <a:r>
              <a:rPr dirty="0" sz="2200" spc="-5">
                <a:latin typeface="Times New Roman"/>
                <a:cs typeface="Times New Roman"/>
              </a:rPr>
              <a:t> khác,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bảo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đảm </a:t>
            </a:r>
            <a:r>
              <a:rPr dirty="0" sz="2200">
                <a:latin typeface="Times New Roman"/>
                <a:cs typeface="Times New Roman"/>
              </a:rPr>
              <a:t>đồng bộ, thống </a:t>
            </a:r>
            <a:r>
              <a:rPr dirty="0" sz="2200" spc="-5">
                <a:latin typeface="Times New Roman"/>
                <a:cs typeface="Times New Roman"/>
              </a:rPr>
              <a:t>nhất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trên</a:t>
            </a:r>
            <a:r>
              <a:rPr dirty="0" sz="2200">
                <a:latin typeface="Times New Roman"/>
                <a:cs typeface="Times New Roman"/>
              </a:rPr>
              <a:t> địa</a:t>
            </a:r>
            <a:r>
              <a:rPr dirty="0" sz="2200" spc="-5">
                <a:latin typeface="Times New Roman"/>
                <a:cs typeface="Times New Roman"/>
              </a:rPr>
              <a:t> bàn </a:t>
            </a:r>
            <a:r>
              <a:rPr dirty="0" sz="2200">
                <a:latin typeface="Times New Roman"/>
                <a:cs typeface="Times New Roman"/>
              </a:rPr>
              <a:t> tỉnh;</a:t>
            </a:r>
            <a:endParaRPr sz="2200">
              <a:latin typeface="Times New Roman"/>
              <a:cs typeface="Times New Roman"/>
            </a:endParaRPr>
          </a:p>
          <a:p>
            <a:pPr marL="241300" marR="199390" indent="-228600">
              <a:lnSpc>
                <a:spcPts val="2300"/>
              </a:lnSpc>
              <a:spcBef>
                <a:spcPts val="720"/>
              </a:spcBef>
              <a:buChar char="-"/>
              <a:tabLst>
                <a:tab pos="240665" algn="l"/>
                <a:tab pos="241300" algn="l"/>
              </a:tabLst>
            </a:pPr>
            <a:r>
              <a:rPr dirty="0" sz="2200">
                <a:latin typeface="Times New Roman"/>
                <a:cs typeface="Times New Roman"/>
              </a:rPr>
              <a:t>Phù </a:t>
            </a:r>
            <a:r>
              <a:rPr dirty="0" sz="2200" spc="-5">
                <a:latin typeface="Times New Roman"/>
                <a:cs typeface="Times New Roman"/>
              </a:rPr>
              <a:t>hợp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với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công</a:t>
            </a:r>
            <a:r>
              <a:rPr dirty="0" sz="2200">
                <a:latin typeface="Times New Roman"/>
                <a:cs typeface="Times New Roman"/>
              </a:rPr>
              <a:t> nghệ xử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lý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chất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của </a:t>
            </a:r>
            <a:r>
              <a:rPr dirty="0" sz="2200">
                <a:latin typeface="Times New Roman"/>
                <a:cs typeface="Times New Roman"/>
              </a:rPr>
              <a:t>địa </a:t>
            </a:r>
            <a:r>
              <a:rPr dirty="0" sz="2200" spc="-5">
                <a:latin typeface="Times New Roman"/>
                <a:cs typeface="Times New Roman"/>
              </a:rPr>
              <a:t>phương.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Khuyến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khích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sử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dụng</a:t>
            </a:r>
            <a:r>
              <a:rPr dirty="0" sz="2200" spc="-5">
                <a:latin typeface="Times New Roman"/>
                <a:cs typeface="Times New Roman"/>
              </a:rPr>
              <a:t> bao</a:t>
            </a:r>
            <a:r>
              <a:rPr dirty="0" sz="2200">
                <a:latin typeface="Times New Roman"/>
                <a:cs typeface="Times New Roman"/>
              </a:rPr>
              <a:t> bì là</a:t>
            </a:r>
            <a:r>
              <a:rPr dirty="0" sz="2200" spc="-5">
                <a:latin typeface="Times New Roman"/>
                <a:cs typeface="Times New Roman"/>
              </a:rPr>
              <a:t> chất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liệu</a:t>
            </a:r>
            <a:r>
              <a:rPr dirty="0" sz="2200">
                <a:latin typeface="Times New Roman"/>
                <a:cs typeface="Times New Roman"/>
              </a:rPr>
              <a:t> dễ</a:t>
            </a:r>
            <a:r>
              <a:rPr dirty="0" sz="2200" spc="-5">
                <a:latin typeface="Times New Roman"/>
                <a:cs typeface="Times New Roman"/>
              </a:rPr>
              <a:t> phân</a:t>
            </a:r>
            <a:r>
              <a:rPr dirty="0" sz="2200">
                <a:latin typeface="Times New Roman"/>
                <a:cs typeface="Times New Roman"/>
              </a:rPr>
              <a:t> hủy </a:t>
            </a:r>
            <a:r>
              <a:rPr dirty="0" sz="2200" spc="-5">
                <a:latin typeface="Times New Roman"/>
                <a:cs typeface="Times New Roman"/>
              </a:rPr>
              <a:t>sinh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học;</a:t>
            </a:r>
            <a:endParaRPr sz="2200">
              <a:latin typeface="Times New Roman"/>
              <a:cs typeface="Times New Roman"/>
            </a:endParaRPr>
          </a:p>
          <a:p>
            <a:pPr marL="241300" marR="5080" indent="-228600">
              <a:lnSpc>
                <a:spcPts val="2400"/>
              </a:lnSpc>
              <a:spcBef>
                <a:spcPts val="625"/>
              </a:spcBef>
              <a:buChar char="-"/>
              <a:tabLst>
                <a:tab pos="240665" algn="l"/>
                <a:tab pos="241300" algn="l"/>
              </a:tabLst>
            </a:pPr>
            <a:r>
              <a:rPr dirty="0" sz="2200" spc="-5">
                <a:latin typeface="Times New Roman"/>
                <a:cs typeface="Times New Roman"/>
              </a:rPr>
              <a:t>Chất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rắn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có</a:t>
            </a:r>
            <a:r>
              <a:rPr dirty="0" sz="2200">
                <a:latin typeface="Times New Roman"/>
                <a:cs typeface="Times New Roman"/>
              </a:rPr>
              <a:t> khả</a:t>
            </a:r>
            <a:r>
              <a:rPr dirty="0" sz="2200" spc="-5">
                <a:latin typeface="Times New Roman"/>
                <a:cs typeface="Times New Roman"/>
              </a:rPr>
              <a:t> năng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tái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sử </a:t>
            </a:r>
            <a:r>
              <a:rPr dirty="0" sz="2200">
                <a:latin typeface="Times New Roman"/>
                <a:cs typeface="Times New Roman"/>
              </a:rPr>
              <a:t>dụng,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tái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chế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được lưu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chứa</a:t>
            </a:r>
            <a:r>
              <a:rPr dirty="0" sz="2200">
                <a:latin typeface="Times New Roman"/>
                <a:cs typeface="Times New Roman"/>
              </a:rPr>
              <a:t> trong </a:t>
            </a:r>
            <a:r>
              <a:rPr dirty="0" sz="2200" spc="-5">
                <a:latin typeface="Times New Roman"/>
                <a:cs typeface="Times New Roman"/>
              </a:rPr>
              <a:t>các bao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bì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thông </a:t>
            </a:r>
            <a:r>
              <a:rPr dirty="0" sz="2200" spc="-5">
                <a:latin typeface="Times New Roman"/>
                <a:cs typeface="Times New Roman"/>
              </a:rPr>
              <a:t>thường.</a:t>
            </a:r>
            <a:endParaRPr sz="2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10668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16150" y="1046988"/>
            <a:ext cx="547433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/>
              <a:t>III.</a:t>
            </a:r>
            <a:r>
              <a:rPr dirty="0" sz="2000" spc="-10"/>
              <a:t> </a:t>
            </a:r>
            <a:r>
              <a:rPr dirty="0" sz="2000" spc="-5"/>
              <a:t>QUY</a:t>
            </a:r>
            <a:r>
              <a:rPr dirty="0" sz="2000" spc="-75"/>
              <a:t> </a:t>
            </a:r>
            <a:r>
              <a:rPr dirty="0" sz="2000"/>
              <a:t>ĐỊNH</a:t>
            </a:r>
            <a:r>
              <a:rPr dirty="0" sz="2000" spc="-20"/>
              <a:t> </a:t>
            </a:r>
            <a:r>
              <a:rPr dirty="0" sz="2000" spc="-5"/>
              <a:t>MỚI</a:t>
            </a:r>
            <a:r>
              <a:rPr dirty="0" sz="2000" spc="-50"/>
              <a:t> </a:t>
            </a:r>
            <a:r>
              <a:rPr dirty="0" sz="2000"/>
              <a:t>VỀ</a:t>
            </a:r>
            <a:r>
              <a:rPr dirty="0" sz="2000" spc="-10"/>
              <a:t> </a:t>
            </a:r>
            <a:r>
              <a:rPr dirty="0" sz="2000"/>
              <a:t>QUẢN LÝ</a:t>
            </a:r>
            <a:r>
              <a:rPr dirty="0" sz="2000" spc="-5"/>
              <a:t> </a:t>
            </a:r>
            <a:r>
              <a:rPr dirty="0" sz="2000"/>
              <a:t>CHẤT</a:t>
            </a:r>
            <a:r>
              <a:rPr dirty="0" sz="2000" spc="-80"/>
              <a:t> </a:t>
            </a:r>
            <a:r>
              <a:rPr dirty="0" sz="2000" spc="-5"/>
              <a:t>THẢI</a:t>
            </a:r>
            <a:endParaRPr sz="20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0165" rIns="0" bIns="0" rtlCol="0" vert="horz">
            <a:spAutoFit/>
          </a:bodyPr>
          <a:lstStyle/>
          <a:p>
            <a:pPr marL="3875404">
              <a:lnSpc>
                <a:spcPct val="100000"/>
              </a:lnSpc>
              <a:spcBef>
                <a:spcPts val="395"/>
              </a:spcBef>
            </a:pPr>
            <a:r>
              <a:rPr dirty="0"/>
              <a:t>2.</a:t>
            </a:r>
            <a:r>
              <a:rPr dirty="0" spc="440"/>
              <a:t> </a:t>
            </a:r>
            <a:r>
              <a:rPr dirty="0"/>
              <a:t>CTSH</a:t>
            </a:r>
          </a:p>
          <a:p>
            <a:pPr marL="292100" indent="-279400">
              <a:lnSpc>
                <a:spcPct val="100000"/>
              </a:lnSpc>
              <a:spcBef>
                <a:spcPts val="330"/>
              </a:spcBef>
              <a:buAutoNum type="arabicPeriod"/>
              <a:tabLst>
                <a:tab pos="292100" algn="l"/>
              </a:tabLst>
            </a:pPr>
            <a:r>
              <a:rPr dirty="0" sz="2200" spc="-5" b="0">
                <a:latin typeface="Times New Roman"/>
                <a:cs typeface="Times New Roman"/>
              </a:rPr>
              <a:t>Chủ</a:t>
            </a:r>
            <a:r>
              <a:rPr dirty="0" sz="2200" b="0">
                <a:latin typeface="Times New Roman"/>
                <a:cs typeface="Times New Roman"/>
              </a:rPr>
              <a:t> nguồn </a:t>
            </a:r>
            <a:r>
              <a:rPr dirty="0" sz="2200" spc="-5" b="0">
                <a:latin typeface="Times New Roman"/>
                <a:cs typeface="Times New Roman"/>
              </a:rPr>
              <a:t>thải</a:t>
            </a:r>
            <a:r>
              <a:rPr dirty="0" sz="2200" b="0">
                <a:latin typeface="Times New Roman"/>
                <a:cs typeface="Times New Roman"/>
              </a:rPr>
              <a:t> </a:t>
            </a:r>
            <a:r>
              <a:rPr dirty="0" sz="2200" spc="-5" b="0">
                <a:latin typeface="Times New Roman"/>
                <a:cs typeface="Times New Roman"/>
              </a:rPr>
              <a:t>chất</a:t>
            </a:r>
            <a:r>
              <a:rPr dirty="0" sz="2200" b="0">
                <a:latin typeface="Times New Roman"/>
                <a:cs typeface="Times New Roman"/>
              </a:rPr>
              <a:t> </a:t>
            </a:r>
            <a:r>
              <a:rPr dirty="0" sz="2200" spc="-5" b="0">
                <a:latin typeface="Times New Roman"/>
                <a:cs typeface="Times New Roman"/>
              </a:rPr>
              <a:t>thải</a:t>
            </a:r>
            <a:r>
              <a:rPr dirty="0" sz="2200" spc="5" b="0">
                <a:latin typeface="Times New Roman"/>
                <a:cs typeface="Times New Roman"/>
              </a:rPr>
              <a:t> </a:t>
            </a:r>
            <a:r>
              <a:rPr dirty="0" sz="2200" b="0">
                <a:latin typeface="Times New Roman"/>
                <a:cs typeface="Times New Roman"/>
              </a:rPr>
              <a:t>nguy </a:t>
            </a:r>
            <a:r>
              <a:rPr dirty="0" sz="2200" spc="-5" b="0">
                <a:latin typeface="Times New Roman"/>
                <a:cs typeface="Times New Roman"/>
              </a:rPr>
              <a:t>hại</a:t>
            </a:r>
            <a:r>
              <a:rPr dirty="0" sz="2200" b="0">
                <a:latin typeface="Times New Roman"/>
                <a:cs typeface="Times New Roman"/>
              </a:rPr>
              <a:t> </a:t>
            </a:r>
            <a:r>
              <a:rPr dirty="0" sz="2200" spc="-5" b="0">
                <a:latin typeface="Times New Roman"/>
                <a:cs typeface="Times New Roman"/>
              </a:rPr>
              <a:t>có</a:t>
            </a:r>
            <a:r>
              <a:rPr dirty="0" sz="2200" b="0">
                <a:latin typeface="Times New Roman"/>
                <a:cs typeface="Times New Roman"/>
              </a:rPr>
              <a:t> </a:t>
            </a:r>
            <a:r>
              <a:rPr dirty="0" sz="2200" spc="-5" b="0">
                <a:latin typeface="Times New Roman"/>
                <a:cs typeface="Times New Roman"/>
              </a:rPr>
              <a:t>trách</a:t>
            </a:r>
            <a:r>
              <a:rPr dirty="0" sz="2200" spc="5" b="0">
                <a:latin typeface="Times New Roman"/>
                <a:cs typeface="Times New Roman"/>
              </a:rPr>
              <a:t> </a:t>
            </a:r>
            <a:r>
              <a:rPr dirty="0" sz="2200" spc="-5" b="0">
                <a:latin typeface="Times New Roman"/>
                <a:cs typeface="Times New Roman"/>
              </a:rPr>
              <a:t>nhiệm</a:t>
            </a:r>
            <a:r>
              <a:rPr dirty="0" sz="2200" b="0">
                <a:latin typeface="Times New Roman"/>
                <a:cs typeface="Times New Roman"/>
              </a:rPr>
              <a:t> </a:t>
            </a:r>
            <a:r>
              <a:rPr dirty="0" sz="2200" spc="-5" b="0">
                <a:latin typeface="Times New Roman"/>
                <a:cs typeface="Times New Roman"/>
              </a:rPr>
              <a:t>sau</a:t>
            </a:r>
            <a:r>
              <a:rPr dirty="0" sz="2200" b="0">
                <a:latin typeface="Times New Roman"/>
                <a:cs typeface="Times New Roman"/>
              </a:rPr>
              <a:t> </a:t>
            </a:r>
            <a:r>
              <a:rPr dirty="0" sz="2200" spc="-5" b="0">
                <a:latin typeface="Times New Roman"/>
                <a:cs typeface="Times New Roman"/>
              </a:rPr>
              <a:t>đây:</a:t>
            </a:r>
            <a:endParaRPr sz="2200">
              <a:latin typeface="Times New Roman"/>
              <a:cs typeface="Times New Roman"/>
            </a:endParaRPr>
          </a:p>
          <a:p>
            <a:pPr lvl="1" marL="698500" marR="49530" indent="-228600">
              <a:lnSpc>
                <a:spcPts val="2400"/>
              </a:lnSpc>
              <a:spcBef>
                <a:spcPts val="545"/>
              </a:spcBef>
              <a:buFont typeface="Arial MT"/>
              <a:buChar char="•"/>
              <a:tabLst>
                <a:tab pos="697865" algn="l"/>
                <a:tab pos="698500" algn="l"/>
              </a:tabLst>
            </a:pPr>
            <a:r>
              <a:rPr dirty="0" sz="2200" spc="-5">
                <a:latin typeface="Times New Roman"/>
                <a:cs typeface="Times New Roman"/>
              </a:rPr>
              <a:t>Khai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báo</a:t>
            </a:r>
            <a:r>
              <a:rPr dirty="0" sz="2200">
                <a:latin typeface="Times New Roman"/>
                <a:cs typeface="Times New Roman"/>
              </a:rPr>
              <a:t> khối </a:t>
            </a:r>
            <a:r>
              <a:rPr dirty="0" sz="2200" spc="-5">
                <a:latin typeface="Times New Roman"/>
                <a:cs typeface="Times New Roman"/>
              </a:rPr>
              <a:t>lượng,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loại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CTNH </a:t>
            </a:r>
            <a:r>
              <a:rPr dirty="0" sz="2200">
                <a:latin typeface="Times New Roman"/>
                <a:cs typeface="Times New Roman"/>
              </a:rPr>
              <a:t>trong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hồ sơ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đề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nghị </a:t>
            </a:r>
            <a:r>
              <a:rPr dirty="0" sz="2200" spc="-5">
                <a:latin typeface="Times New Roman"/>
                <a:cs typeface="Times New Roman"/>
              </a:rPr>
              <a:t>cấp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giấy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phép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môi</a:t>
            </a:r>
            <a:r>
              <a:rPr dirty="0" sz="2200" spc="-5">
                <a:latin typeface="Times New Roman"/>
                <a:cs typeface="Times New Roman"/>
              </a:rPr>
              <a:t> trường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hoặc </a:t>
            </a:r>
            <a:r>
              <a:rPr dirty="0" sz="2200">
                <a:latin typeface="Times New Roman"/>
                <a:cs typeface="Times New Roman"/>
              </a:rPr>
              <a:t>nội dung </a:t>
            </a:r>
            <a:r>
              <a:rPr dirty="0" sz="2200" spc="-5">
                <a:latin typeface="Times New Roman"/>
                <a:cs typeface="Times New Roman"/>
              </a:rPr>
              <a:t>đăng</a:t>
            </a:r>
            <a:r>
              <a:rPr dirty="0" sz="2200">
                <a:latin typeface="Times New Roman"/>
                <a:cs typeface="Times New Roman"/>
              </a:rPr>
              <a:t> ký môi </a:t>
            </a:r>
            <a:r>
              <a:rPr dirty="0" sz="2200" spc="-5">
                <a:latin typeface="Times New Roman"/>
                <a:cs typeface="Times New Roman"/>
              </a:rPr>
              <a:t>trường;</a:t>
            </a:r>
            <a:endParaRPr sz="2200">
              <a:latin typeface="Times New Roman"/>
              <a:cs typeface="Times New Roman"/>
            </a:endParaRPr>
          </a:p>
          <a:p>
            <a:pPr lvl="1" marL="698500" indent="-229235">
              <a:lnSpc>
                <a:spcPct val="100000"/>
              </a:lnSpc>
              <a:spcBef>
                <a:spcPts val="320"/>
              </a:spcBef>
              <a:buFont typeface="Arial MT"/>
              <a:buChar char="•"/>
              <a:tabLst>
                <a:tab pos="697865" algn="l"/>
                <a:tab pos="698500" algn="l"/>
              </a:tabLst>
            </a:pPr>
            <a:r>
              <a:rPr dirty="0" sz="2200" spc="-5">
                <a:latin typeface="Times New Roman"/>
                <a:cs typeface="Times New Roman"/>
              </a:rPr>
              <a:t>Phân </a:t>
            </a:r>
            <a:r>
              <a:rPr dirty="0" sz="2200">
                <a:latin typeface="Times New Roman"/>
                <a:cs typeface="Times New Roman"/>
              </a:rPr>
              <a:t>định, </a:t>
            </a:r>
            <a:r>
              <a:rPr dirty="0" sz="2200" spc="-5">
                <a:latin typeface="Times New Roman"/>
                <a:cs typeface="Times New Roman"/>
              </a:rPr>
              <a:t>phân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loại, </a:t>
            </a:r>
            <a:r>
              <a:rPr dirty="0" sz="2200">
                <a:latin typeface="Times New Roman"/>
                <a:cs typeface="Times New Roman"/>
              </a:rPr>
              <a:t>thu gom, </a:t>
            </a:r>
            <a:r>
              <a:rPr dirty="0" sz="2200" spc="-5">
                <a:latin typeface="Times New Roman"/>
                <a:cs typeface="Times New Roman"/>
              </a:rPr>
              <a:t>lưu </a:t>
            </a:r>
            <a:r>
              <a:rPr dirty="0" sz="2200">
                <a:latin typeface="Times New Roman"/>
                <a:cs typeface="Times New Roman"/>
              </a:rPr>
              <a:t>giữ</a:t>
            </a:r>
            <a:r>
              <a:rPr dirty="0" sz="2200" spc="-5">
                <a:latin typeface="Times New Roman"/>
                <a:cs typeface="Times New Roman"/>
              </a:rPr>
              <a:t> riêng;</a:t>
            </a:r>
            <a:endParaRPr sz="2200">
              <a:latin typeface="Times New Roman"/>
              <a:cs typeface="Times New Roman"/>
            </a:endParaRPr>
          </a:p>
          <a:p>
            <a:pPr lvl="1" marL="698500" marR="331470" indent="-228600">
              <a:lnSpc>
                <a:spcPts val="2300"/>
              </a:lnSpc>
              <a:spcBef>
                <a:spcPts val="720"/>
              </a:spcBef>
              <a:buFont typeface="Arial MT"/>
              <a:buChar char="•"/>
              <a:tabLst>
                <a:tab pos="697865" algn="l"/>
                <a:tab pos="698500" algn="l"/>
              </a:tabLst>
            </a:pPr>
            <a:r>
              <a:rPr dirty="0" sz="2200">
                <a:latin typeface="Times New Roman"/>
                <a:cs typeface="Times New Roman"/>
              </a:rPr>
              <a:t>Tự</a:t>
            </a:r>
            <a:r>
              <a:rPr dirty="0" sz="2200" spc="-5">
                <a:latin typeface="Times New Roman"/>
                <a:cs typeface="Times New Roman"/>
              </a:rPr>
              <a:t> tái</a:t>
            </a:r>
            <a:r>
              <a:rPr dirty="0" sz="2200">
                <a:latin typeface="Times New Roman"/>
                <a:cs typeface="Times New Roman"/>
              </a:rPr>
              <a:t> sử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dụng,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tái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chế,</a:t>
            </a:r>
            <a:r>
              <a:rPr dirty="0" sz="2200">
                <a:latin typeface="Times New Roman"/>
                <a:cs typeface="Times New Roman"/>
              </a:rPr>
              <a:t> xử lý </a:t>
            </a:r>
            <a:r>
              <a:rPr dirty="0" sz="2200" spc="-5">
                <a:latin typeface="Times New Roman"/>
                <a:cs typeface="Times New Roman"/>
              </a:rPr>
              <a:t>hoặc chuyển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giao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cho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cơ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sở có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giấy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phép </a:t>
            </a:r>
            <a:r>
              <a:rPr dirty="0" sz="2200">
                <a:latin typeface="Times New Roman"/>
                <a:cs typeface="Times New Roman"/>
              </a:rPr>
              <a:t>môi </a:t>
            </a:r>
            <a:r>
              <a:rPr dirty="0" sz="2200" spc="-5">
                <a:latin typeface="Times New Roman"/>
                <a:cs typeface="Times New Roman"/>
              </a:rPr>
              <a:t>trường</a:t>
            </a:r>
            <a:r>
              <a:rPr dirty="0" sz="2200">
                <a:latin typeface="Times New Roman"/>
                <a:cs typeface="Times New Roman"/>
              </a:rPr>
              <a:t> phù </a:t>
            </a:r>
            <a:r>
              <a:rPr dirty="0" sz="2200" spc="-5">
                <a:latin typeface="Times New Roman"/>
                <a:cs typeface="Times New Roman"/>
              </a:rPr>
              <a:t>hợp</a:t>
            </a:r>
            <a:r>
              <a:rPr dirty="0" sz="2200">
                <a:latin typeface="Times New Roman"/>
                <a:cs typeface="Times New Roman"/>
              </a:rPr>
              <a:t> để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xử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lý.</a:t>
            </a:r>
            <a:endParaRPr sz="2200">
              <a:latin typeface="Times New Roman"/>
              <a:cs typeface="Times New Roman"/>
            </a:endParaRPr>
          </a:p>
          <a:p>
            <a:pPr lvl="1" marL="698500" marR="146050" indent="-228600">
              <a:lnSpc>
                <a:spcPts val="2400"/>
              </a:lnSpc>
              <a:spcBef>
                <a:spcPts val="625"/>
              </a:spcBef>
              <a:buFont typeface="Arial MT"/>
              <a:buChar char="•"/>
              <a:tabLst>
                <a:tab pos="697865" algn="l"/>
                <a:tab pos="698500" algn="l"/>
              </a:tabLst>
            </a:pPr>
            <a:r>
              <a:rPr dirty="0" sz="2200" spc="-5">
                <a:latin typeface="Times New Roman"/>
                <a:cs typeface="Times New Roman"/>
              </a:rPr>
              <a:t>Chỉ được lưu</a:t>
            </a:r>
            <a:r>
              <a:rPr dirty="0" sz="2200">
                <a:latin typeface="Times New Roman"/>
                <a:cs typeface="Times New Roman"/>
              </a:rPr>
              <a:t> giữ</a:t>
            </a:r>
            <a:r>
              <a:rPr dirty="0" sz="2200" spc="-5">
                <a:latin typeface="Times New Roman"/>
                <a:cs typeface="Times New Roman"/>
              </a:rPr>
              <a:t> chất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</a:t>
            </a:r>
            <a:r>
              <a:rPr dirty="0" sz="2200">
                <a:latin typeface="Times New Roman"/>
                <a:cs typeface="Times New Roman"/>
              </a:rPr>
              <a:t> nguy </a:t>
            </a:r>
            <a:r>
              <a:rPr dirty="0" sz="2200" spc="-5">
                <a:latin typeface="Times New Roman"/>
                <a:cs typeface="Times New Roman"/>
              </a:rPr>
              <a:t>hại</a:t>
            </a:r>
            <a:r>
              <a:rPr dirty="0" sz="2200">
                <a:latin typeface="Times New Roman"/>
                <a:cs typeface="Times New Roman"/>
              </a:rPr>
              <a:t> không quá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01 </a:t>
            </a:r>
            <a:r>
              <a:rPr dirty="0" sz="2200" spc="-5">
                <a:latin typeface="Times New Roman"/>
                <a:cs typeface="Times New Roman"/>
              </a:rPr>
              <a:t>năm,</a:t>
            </a:r>
            <a:r>
              <a:rPr dirty="0" sz="2200">
                <a:latin typeface="Times New Roman"/>
                <a:cs typeface="Times New Roman"/>
              </a:rPr>
              <a:t> kể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từ</a:t>
            </a:r>
            <a:r>
              <a:rPr dirty="0" sz="2200" spc="-5">
                <a:latin typeface="Times New Roman"/>
                <a:cs typeface="Times New Roman"/>
              </a:rPr>
              <a:t> thời 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điểm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phát</a:t>
            </a:r>
            <a:r>
              <a:rPr dirty="0" sz="2200">
                <a:latin typeface="Times New Roman"/>
                <a:cs typeface="Times New Roman"/>
              </a:rPr>
              <a:t> sinh, </a:t>
            </a:r>
            <a:r>
              <a:rPr dirty="0" sz="2200" spc="-5">
                <a:latin typeface="Times New Roman"/>
                <a:cs typeface="Times New Roman"/>
              </a:rPr>
              <a:t>nếu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quá</a:t>
            </a:r>
            <a:r>
              <a:rPr dirty="0" sz="2200" spc="-5">
                <a:latin typeface="Times New Roman"/>
                <a:cs typeface="Times New Roman"/>
              </a:rPr>
              <a:t> phải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báo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cáo </a:t>
            </a:r>
            <a:r>
              <a:rPr dirty="0" sz="2200">
                <a:latin typeface="Times New Roman"/>
                <a:cs typeface="Times New Roman"/>
              </a:rPr>
              <a:t>trong </a:t>
            </a:r>
            <a:r>
              <a:rPr dirty="0" sz="2200" spc="-5">
                <a:latin typeface="Times New Roman"/>
                <a:cs typeface="Times New Roman"/>
              </a:rPr>
              <a:t>báo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cáo MT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hàng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năm;</a:t>
            </a:r>
            <a:endParaRPr sz="2200">
              <a:latin typeface="Times New Roman"/>
              <a:cs typeface="Times New Roman"/>
            </a:endParaRPr>
          </a:p>
          <a:p>
            <a:pPr lvl="1" marL="698500" marR="5080" indent="-228600">
              <a:lnSpc>
                <a:spcPct val="89700"/>
              </a:lnSpc>
              <a:spcBef>
                <a:spcPts val="590"/>
              </a:spcBef>
              <a:buFont typeface="Arial MT"/>
              <a:buChar char="•"/>
              <a:tabLst>
                <a:tab pos="697865" algn="l"/>
                <a:tab pos="698500" algn="l"/>
              </a:tabLst>
            </a:pPr>
            <a:r>
              <a:rPr dirty="0" sz="2200" spc="-5">
                <a:latin typeface="Times New Roman"/>
                <a:cs typeface="Times New Roman"/>
              </a:rPr>
              <a:t>Đối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với</a:t>
            </a:r>
            <a:r>
              <a:rPr dirty="0" sz="2200">
                <a:latin typeface="Times New Roman"/>
                <a:cs typeface="Times New Roman"/>
              </a:rPr>
              <a:t> dự</a:t>
            </a:r>
            <a:r>
              <a:rPr dirty="0" sz="2200" spc="-5">
                <a:latin typeface="Times New Roman"/>
                <a:cs typeface="Times New Roman"/>
              </a:rPr>
              <a:t> án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đầu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tư,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cơ sở có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phát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sinh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CTNH với</a:t>
            </a:r>
            <a:r>
              <a:rPr dirty="0" sz="2200">
                <a:latin typeface="Times New Roman"/>
                <a:cs typeface="Times New Roman"/>
              </a:rPr>
              <a:t> tổng khối </a:t>
            </a:r>
            <a:r>
              <a:rPr dirty="0" sz="2200" spc="-5">
                <a:latin typeface="Times New Roman"/>
                <a:cs typeface="Times New Roman"/>
              </a:rPr>
              <a:t>lượng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từ 1.200 </a:t>
            </a:r>
            <a:r>
              <a:rPr dirty="0" sz="2200" spc="-5">
                <a:latin typeface="Times New Roman"/>
                <a:cs typeface="Times New Roman"/>
              </a:rPr>
              <a:t>kg/năm </a:t>
            </a:r>
            <a:r>
              <a:rPr dirty="0" sz="2200">
                <a:latin typeface="Times New Roman"/>
                <a:cs typeface="Times New Roman"/>
              </a:rPr>
              <a:t>trở </a:t>
            </a:r>
            <a:r>
              <a:rPr dirty="0" sz="2200" spc="-5">
                <a:latin typeface="Times New Roman"/>
                <a:cs typeface="Times New Roman"/>
              </a:rPr>
              <a:t>lên hoặc </a:t>
            </a:r>
            <a:r>
              <a:rPr dirty="0" sz="2200">
                <a:latin typeface="Times New Roman"/>
                <a:cs typeface="Times New Roman"/>
              </a:rPr>
              <a:t>từ 100 </a:t>
            </a:r>
            <a:r>
              <a:rPr dirty="0" sz="2200" spc="-5">
                <a:latin typeface="Times New Roman"/>
                <a:cs typeface="Times New Roman"/>
              </a:rPr>
              <a:t>kg/tháng </a:t>
            </a:r>
            <a:r>
              <a:rPr dirty="0" sz="2200">
                <a:latin typeface="Times New Roman"/>
                <a:cs typeface="Times New Roman"/>
              </a:rPr>
              <a:t>trở </a:t>
            </a:r>
            <a:r>
              <a:rPr dirty="0" sz="2200" spc="-5">
                <a:latin typeface="Times New Roman"/>
                <a:cs typeface="Times New Roman"/>
              </a:rPr>
              <a:t>lên </a:t>
            </a:r>
            <a:r>
              <a:rPr dirty="0" sz="2200">
                <a:latin typeface="Times New Roman"/>
                <a:cs typeface="Times New Roman"/>
              </a:rPr>
              <a:t>trong quá trình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vận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hành</a:t>
            </a:r>
            <a:r>
              <a:rPr dirty="0" sz="2200">
                <a:latin typeface="Times New Roman"/>
                <a:cs typeface="Times New Roman"/>
              </a:rPr>
              <a:t> thì </a:t>
            </a:r>
            <a:r>
              <a:rPr dirty="0" sz="2200" spc="-5">
                <a:latin typeface="Times New Roman"/>
                <a:cs typeface="Times New Roman"/>
              </a:rPr>
              <a:t>phải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lập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hồ </a:t>
            </a:r>
            <a:r>
              <a:rPr dirty="0" sz="2200" spc="-5">
                <a:latin typeface="Times New Roman"/>
                <a:cs typeface="Times New Roman"/>
              </a:rPr>
              <a:t>sơ </a:t>
            </a:r>
            <a:r>
              <a:rPr dirty="0" sz="2200">
                <a:latin typeface="Times New Roman"/>
                <a:cs typeface="Times New Roman"/>
              </a:rPr>
              <a:t>đề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nghị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cấp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giấy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phép</a:t>
            </a:r>
            <a:r>
              <a:rPr dirty="0" sz="2200">
                <a:latin typeface="Times New Roman"/>
                <a:cs typeface="Times New Roman"/>
              </a:rPr>
              <a:t> môi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trường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theo </a:t>
            </a:r>
            <a:r>
              <a:rPr dirty="0" sz="2200">
                <a:latin typeface="Times New Roman"/>
                <a:cs typeface="Times New Roman"/>
              </a:rPr>
              <a:t> quy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định </a:t>
            </a:r>
            <a:r>
              <a:rPr dirty="0" sz="2200" spc="-5">
                <a:latin typeface="Times New Roman"/>
                <a:cs typeface="Times New Roman"/>
              </a:rPr>
              <a:t>tại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Điều</a:t>
            </a:r>
            <a:r>
              <a:rPr dirty="0" sz="2200">
                <a:latin typeface="Times New Roman"/>
                <a:cs typeface="Times New Roman"/>
              </a:rPr>
              <a:t> 39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Luật </a:t>
            </a:r>
            <a:r>
              <a:rPr dirty="0" sz="2200" spc="-5">
                <a:latin typeface="Times New Roman"/>
                <a:cs typeface="Times New Roman"/>
              </a:rPr>
              <a:t>Bảo</a:t>
            </a:r>
            <a:r>
              <a:rPr dirty="0" sz="2200">
                <a:latin typeface="Times New Roman"/>
                <a:cs typeface="Times New Roman"/>
              </a:rPr>
              <a:t> vệ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môi</a:t>
            </a:r>
            <a:r>
              <a:rPr dirty="0" sz="2200" spc="-5">
                <a:latin typeface="Times New Roman"/>
                <a:cs typeface="Times New Roman"/>
              </a:rPr>
              <a:t> trường:</a:t>
            </a:r>
            <a:endParaRPr sz="2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10668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5709" y="1094740"/>
            <a:ext cx="8293100" cy="37623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93444">
              <a:lnSpc>
                <a:spcPts val="2470"/>
              </a:lnSpc>
              <a:spcBef>
                <a:spcPts val="100"/>
              </a:spcBef>
            </a:pPr>
            <a:r>
              <a:rPr dirty="0" sz="2200" spc="-5" b="1">
                <a:latin typeface="Times New Roman"/>
                <a:cs typeface="Times New Roman"/>
              </a:rPr>
              <a:t>III. QUY</a:t>
            </a:r>
            <a:r>
              <a:rPr dirty="0" sz="2200" spc="-8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ĐỊNH MỚI</a:t>
            </a:r>
            <a:r>
              <a:rPr dirty="0" sz="2200" spc="-3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VỀ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QUẢN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LÝ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CHẤT</a:t>
            </a:r>
            <a:r>
              <a:rPr dirty="0" sz="2200" spc="-8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THẢI</a:t>
            </a:r>
            <a:endParaRPr sz="2200">
              <a:latin typeface="Times New Roman"/>
              <a:cs typeface="Times New Roman"/>
            </a:endParaRPr>
          </a:p>
          <a:p>
            <a:pPr marL="3308985">
              <a:lnSpc>
                <a:spcPts val="2470"/>
              </a:lnSpc>
              <a:tabLst>
                <a:tab pos="3658235" algn="l"/>
              </a:tabLst>
            </a:pPr>
            <a:r>
              <a:rPr dirty="0" sz="2200" b="1">
                <a:latin typeface="Times New Roman"/>
                <a:cs typeface="Times New Roman"/>
              </a:rPr>
              <a:t>2.	</a:t>
            </a:r>
            <a:r>
              <a:rPr dirty="0" sz="2200" spc="-5" b="1">
                <a:latin typeface="Times New Roman"/>
                <a:cs typeface="Times New Roman"/>
              </a:rPr>
              <a:t>CTNH</a:t>
            </a:r>
            <a:endParaRPr sz="2200">
              <a:latin typeface="Times New Roman"/>
              <a:cs typeface="Times New Roman"/>
            </a:endParaRPr>
          </a:p>
          <a:p>
            <a:pPr marL="292100" indent="-279400">
              <a:lnSpc>
                <a:spcPct val="100000"/>
              </a:lnSpc>
              <a:spcBef>
                <a:spcPts val="1055"/>
              </a:spcBef>
              <a:buAutoNum type="arabicPeriod" startAt="2"/>
              <a:tabLst>
                <a:tab pos="292100" algn="l"/>
              </a:tabLst>
            </a:pPr>
            <a:r>
              <a:rPr dirty="0" sz="2200" spc="-5">
                <a:latin typeface="Times New Roman"/>
                <a:cs typeface="Times New Roman"/>
              </a:rPr>
              <a:t>Đối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tượng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được phép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vận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chuyển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CTNH bao</a:t>
            </a:r>
            <a:r>
              <a:rPr dirty="0" sz="2200">
                <a:latin typeface="Times New Roman"/>
                <a:cs typeface="Times New Roman"/>
              </a:rPr>
              <a:t> gồm:</a:t>
            </a:r>
            <a:endParaRPr sz="2200">
              <a:latin typeface="Times New Roman"/>
              <a:cs typeface="Times New Roman"/>
            </a:endParaRPr>
          </a:p>
          <a:p>
            <a:pPr lvl="1" marL="698500" marR="5080" indent="-228600">
              <a:lnSpc>
                <a:spcPct val="90000"/>
              </a:lnSpc>
              <a:spcBef>
                <a:spcPts val="505"/>
              </a:spcBef>
              <a:buFont typeface="Arial MT"/>
              <a:buChar char="•"/>
              <a:tabLst>
                <a:tab pos="697865" algn="l"/>
                <a:tab pos="698500" algn="l"/>
              </a:tabLst>
            </a:pPr>
            <a:r>
              <a:rPr dirty="0" sz="2200" spc="-5">
                <a:latin typeface="Times New Roman"/>
                <a:cs typeface="Times New Roman"/>
              </a:rPr>
              <a:t>Chủ</a:t>
            </a:r>
            <a:r>
              <a:rPr dirty="0" sz="2200">
                <a:latin typeface="Times New Roman"/>
                <a:cs typeface="Times New Roman"/>
              </a:rPr>
              <a:t> nguồn </a:t>
            </a:r>
            <a:r>
              <a:rPr dirty="0" sz="2200" spc="-5">
                <a:latin typeface="Times New Roman"/>
                <a:cs typeface="Times New Roman"/>
              </a:rPr>
              <a:t>thải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chất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nguy </a:t>
            </a:r>
            <a:r>
              <a:rPr dirty="0" sz="2200" spc="-5">
                <a:latin typeface="Times New Roman"/>
                <a:cs typeface="Times New Roman"/>
              </a:rPr>
              <a:t>hại: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chỉ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được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vận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chuyển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chất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 </a:t>
            </a:r>
            <a:r>
              <a:rPr dirty="0" sz="2200">
                <a:latin typeface="Times New Roman"/>
                <a:cs typeface="Times New Roman"/>
              </a:rPr>
              <a:t> nguy </a:t>
            </a:r>
            <a:r>
              <a:rPr dirty="0" sz="2200" spc="-5">
                <a:latin typeface="Times New Roman"/>
                <a:cs typeface="Times New Roman"/>
              </a:rPr>
              <a:t>hại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phát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sinh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tại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cơ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sở bằng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các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phương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tiện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vận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chuyển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chính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chủ,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phải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lắp đặt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thiết</a:t>
            </a:r>
            <a:r>
              <a:rPr dirty="0" sz="2200">
                <a:latin typeface="Times New Roman"/>
                <a:cs typeface="Times New Roman"/>
              </a:rPr>
              <a:t> bị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định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vị đối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với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phương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tiện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vận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chuyển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và 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cung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cấp tài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khoản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cho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cơ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quan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chuyên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môn về</a:t>
            </a:r>
            <a:r>
              <a:rPr dirty="0" sz="2200" spc="-5">
                <a:latin typeface="Times New Roman"/>
                <a:cs typeface="Times New Roman"/>
              </a:rPr>
              <a:t> bảo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vệ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môi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trường 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cấp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tỉnh.</a:t>
            </a:r>
            <a:endParaRPr sz="2200">
              <a:latin typeface="Times New Roman"/>
              <a:cs typeface="Times New Roman"/>
            </a:endParaRPr>
          </a:p>
          <a:p>
            <a:pPr lvl="1" marL="698500" indent="-228600">
              <a:lnSpc>
                <a:spcPct val="100000"/>
              </a:lnSpc>
              <a:spcBef>
                <a:spcPts val="360"/>
              </a:spcBef>
              <a:buFont typeface="Arial MT"/>
              <a:buChar char="•"/>
              <a:tabLst>
                <a:tab pos="697865" algn="l"/>
                <a:tab pos="698500" algn="l"/>
              </a:tabLst>
            </a:pPr>
            <a:r>
              <a:rPr dirty="0" sz="2200" spc="-5">
                <a:latin typeface="Times New Roman"/>
                <a:cs typeface="Times New Roman"/>
              </a:rPr>
              <a:t>Cơ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sở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được cấp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giấy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phép </a:t>
            </a:r>
            <a:r>
              <a:rPr dirty="0" sz="2200">
                <a:latin typeface="Times New Roman"/>
                <a:cs typeface="Times New Roman"/>
              </a:rPr>
              <a:t>môi</a:t>
            </a:r>
            <a:r>
              <a:rPr dirty="0" sz="2200" spc="-5">
                <a:latin typeface="Times New Roman"/>
                <a:cs typeface="Times New Roman"/>
              </a:rPr>
              <a:t> trường.</a:t>
            </a:r>
            <a:endParaRPr sz="2200">
              <a:latin typeface="Times New Roman"/>
              <a:cs typeface="Times New Roman"/>
            </a:endParaRPr>
          </a:p>
          <a:p>
            <a:pPr marL="12700" marR="474980">
              <a:lnSpc>
                <a:spcPts val="2400"/>
              </a:lnSpc>
              <a:spcBef>
                <a:spcPts val="640"/>
              </a:spcBef>
              <a:buAutoNum type="arabicPeriod" startAt="2"/>
              <a:tabLst>
                <a:tab pos="292100" algn="l"/>
              </a:tabLst>
            </a:pPr>
            <a:r>
              <a:rPr dirty="0" sz="2200" spc="-5">
                <a:latin typeface="Times New Roman"/>
                <a:cs typeface="Times New Roman"/>
              </a:rPr>
              <a:t>Bộ</a:t>
            </a:r>
            <a:r>
              <a:rPr dirty="0" sz="2200" spc="-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Tài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nguyên</a:t>
            </a:r>
            <a:r>
              <a:rPr dirty="0" sz="2200">
                <a:latin typeface="Times New Roman"/>
                <a:cs typeface="Times New Roman"/>
              </a:rPr>
              <a:t> và Môi </a:t>
            </a:r>
            <a:r>
              <a:rPr dirty="0" sz="2200" spc="-5">
                <a:latin typeface="Times New Roman"/>
                <a:cs typeface="Times New Roman"/>
              </a:rPr>
              <a:t>trường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ban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hành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danh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mục</a:t>
            </a:r>
            <a:r>
              <a:rPr dirty="0" sz="2200" spc="-5">
                <a:latin typeface="Times New Roman"/>
                <a:cs typeface="Times New Roman"/>
              </a:rPr>
              <a:t> CTNH,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chất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công nghiệp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phải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kiểm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soát</a:t>
            </a:r>
            <a:r>
              <a:rPr dirty="0" sz="2200">
                <a:latin typeface="Times New Roman"/>
                <a:cs typeface="Times New Roman"/>
              </a:rPr>
              <a:t> và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CTRCNTT.</a:t>
            </a:r>
            <a:endParaRPr sz="2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10668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68675" y="1247140"/>
            <a:ext cx="3168650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3.</a:t>
            </a:r>
            <a:r>
              <a:rPr dirty="0" spc="-15"/>
              <a:t> </a:t>
            </a:r>
            <a:r>
              <a:rPr dirty="0" spc="-5"/>
              <a:t>QUẢN</a:t>
            </a:r>
            <a:r>
              <a:rPr dirty="0" spc="-20"/>
              <a:t> </a:t>
            </a:r>
            <a:r>
              <a:rPr dirty="0" spc="-5"/>
              <a:t>LÝ</a:t>
            </a:r>
            <a:r>
              <a:rPr dirty="0" spc="-15"/>
              <a:t> </a:t>
            </a:r>
            <a:r>
              <a:rPr dirty="0" spc="-5"/>
              <a:t>CTNH</a:t>
            </a:r>
            <a:r>
              <a:rPr dirty="0" spc="-15"/>
              <a:t> </a:t>
            </a:r>
            <a:r>
              <a:rPr dirty="0" spc="-5"/>
              <a:t>(tiếp)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94739" y="1856740"/>
            <a:ext cx="7928609" cy="3826510"/>
          </a:xfrm>
          <a:prstGeom prst="rect">
            <a:avLst/>
          </a:prstGeom>
        </p:spPr>
        <p:txBody>
          <a:bodyPr wrap="square" lIns="0" tIns="60325" rIns="0" bIns="0" rtlCol="0" vert="horz">
            <a:spAutoFit/>
          </a:bodyPr>
          <a:lstStyle/>
          <a:p>
            <a:pPr marL="12700" marR="157480">
              <a:lnSpc>
                <a:spcPts val="2280"/>
              </a:lnSpc>
              <a:spcBef>
                <a:spcPts val="475"/>
              </a:spcBef>
              <a:buAutoNum type="arabicPeriod" startAt="4"/>
              <a:tabLst>
                <a:tab pos="292100" algn="l"/>
              </a:tabLst>
            </a:pPr>
            <a:r>
              <a:rPr dirty="0" sz="2200" spc="-5">
                <a:latin typeface="Times New Roman"/>
                <a:cs typeface="Times New Roman"/>
              </a:rPr>
              <a:t>Ủy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ban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nhân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dân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cấp</a:t>
            </a:r>
            <a:r>
              <a:rPr dirty="0" sz="2200">
                <a:latin typeface="Times New Roman"/>
                <a:cs typeface="Times New Roman"/>
              </a:rPr>
              <a:t> tỉnh không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hạn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chế việc </a:t>
            </a:r>
            <a:r>
              <a:rPr dirty="0" sz="2200">
                <a:latin typeface="Times New Roman"/>
                <a:cs typeface="Times New Roman"/>
              </a:rPr>
              <a:t>thu gom </a:t>
            </a:r>
            <a:r>
              <a:rPr dirty="0" sz="2200" spc="-5">
                <a:latin typeface="Times New Roman"/>
                <a:cs typeface="Times New Roman"/>
              </a:rPr>
              <a:t>CTNH phát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sinh trên</a:t>
            </a:r>
            <a:r>
              <a:rPr dirty="0" sz="2200">
                <a:latin typeface="Times New Roman"/>
                <a:cs typeface="Times New Roman"/>
              </a:rPr>
              <a:t> địa</a:t>
            </a:r>
            <a:r>
              <a:rPr dirty="0" sz="2200" spc="-5">
                <a:latin typeface="Times New Roman"/>
                <a:cs typeface="Times New Roman"/>
              </a:rPr>
              <a:t> bàn</a:t>
            </a:r>
            <a:r>
              <a:rPr dirty="0" sz="2200">
                <a:latin typeface="Times New Roman"/>
                <a:cs typeface="Times New Roman"/>
              </a:rPr>
              <a:t> tỉnh </a:t>
            </a:r>
            <a:r>
              <a:rPr dirty="0" sz="2200" spc="-5">
                <a:latin typeface="Times New Roman"/>
                <a:cs typeface="Times New Roman"/>
              </a:rPr>
              <a:t>khác </a:t>
            </a:r>
            <a:r>
              <a:rPr dirty="0" sz="2200">
                <a:latin typeface="Times New Roman"/>
                <a:cs typeface="Times New Roman"/>
              </a:rPr>
              <a:t>về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xử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lý </a:t>
            </a:r>
            <a:r>
              <a:rPr dirty="0" sz="2200" spc="-5">
                <a:latin typeface="Times New Roman"/>
                <a:cs typeface="Times New Roman"/>
              </a:rPr>
              <a:t>tại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cơ sở trên</a:t>
            </a:r>
            <a:r>
              <a:rPr dirty="0" sz="2200">
                <a:latin typeface="Times New Roman"/>
                <a:cs typeface="Times New Roman"/>
              </a:rPr>
              <a:t> địa</a:t>
            </a:r>
            <a:r>
              <a:rPr dirty="0" sz="2200" spc="-5">
                <a:latin typeface="Times New Roman"/>
                <a:cs typeface="Times New Roman"/>
              </a:rPr>
              <a:t> bàn.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Times New Roman"/>
              <a:buAutoNum type="arabicPeriod" startAt="4"/>
            </a:pPr>
            <a:endParaRPr sz="3100">
              <a:latin typeface="Times New Roman"/>
              <a:cs typeface="Times New Roman"/>
            </a:endParaRPr>
          </a:p>
          <a:p>
            <a:pPr marL="12700" marR="5080">
              <a:lnSpc>
                <a:spcPct val="90000"/>
              </a:lnSpc>
              <a:spcBef>
                <a:spcPts val="5"/>
              </a:spcBef>
              <a:buAutoNum type="arabicPeriod" startAt="4"/>
              <a:tabLst>
                <a:tab pos="292100" algn="l"/>
              </a:tabLst>
            </a:pPr>
            <a:r>
              <a:rPr dirty="0" sz="2200" spc="-5">
                <a:latin typeface="Times New Roman"/>
                <a:cs typeface="Times New Roman"/>
              </a:rPr>
              <a:t>Một số</a:t>
            </a:r>
            <a:r>
              <a:rPr dirty="0" sz="2200">
                <a:latin typeface="Times New Roman"/>
                <a:cs typeface="Times New Roman"/>
              </a:rPr>
              <a:t> mã</a:t>
            </a:r>
            <a:r>
              <a:rPr dirty="0" sz="2200" spc="-5">
                <a:latin typeface="Times New Roman"/>
                <a:cs typeface="Times New Roman"/>
              </a:rPr>
              <a:t> CTNH </a:t>
            </a:r>
            <a:r>
              <a:rPr dirty="0" sz="2200">
                <a:latin typeface="Times New Roman"/>
                <a:cs typeface="Times New Roman"/>
              </a:rPr>
              <a:t>là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bùn </a:t>
            </a:r>
            <a:r>
              <a:rPr dirty="0" sz="2200" spc="-5">
                <a:latin typeface="Times New Roman"/>
                <a:cs typeface="Times New Roman"/>
              </a:rPr>
              <a:t>thải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được </a:t>
            </a:r>
            <a:r>
              <a:rPr dirty="0" sz="2200">
                <a:latin typeface="Times New Roman"/>
                <a:cs typeface="Times New Roman"/>
              </a:rPr>
              <a:t>gộp </a:t>
            </a:r>
            <a:r>
              <a:rPr dirty="0" sz="2200" spc="-5">
                <a:latin typeface="Times New Roman"/>
                <a:cs typeface="Times New Roman"/>
              </a:rPr>
              <a:t>lại thành</a:t>
            </a:r>
            <a:r>
              <a:rPr dirty="0" sz="2200">
                <a:latin typeface="Times New Roman"/>
                <a:cs typeface="Times New Roman"/>
              </a:rPr>
              <a:t> một mã</a:t>
            </a:r>
            <a:r>
              <a:rPr dirty="0" sz="2200" spc="-5">
                <a:latin typeface="Times New Roman"/>
                <a:cs typeface="Times New Roman"/>
              </a:rPr>
              <a:t> CTNH 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chung, cụ </a:t>
            </a:r>
            <a:r>
              <a:rPr dirty="0" sz="2200">
                <a:latin typeface="Times New Roman"/>
                <a:cs typeface="Times New Roman"/>
              </a:rPr>
              <a:t>thể là </a:t>
            </a:r>
            <a:r>
              <a:rPr dirty="0" sz="2200" spc="-5">
                <a:latin typeface="Times New Roman"/>
                <a:cs typeface="Times New Roman"/>
              </a:rPr>
              <a:t>các </a:t>
            </a:r>
            <a:r>
              <a:rPr dirty="0" sz="2200">
                <a:latin typeface="Times New Roman"/>
                <a:cs typeface="Times New Roman"/>
              </a:rPr>
              <a:t>mã </a:t>
            </a:r>
            <a:r>
              <a:rPr dirty="0" sz="2200" spc="-5">
                <a:latin typeface="Times New Roman"/>
                <a:cs typeface="Times New Roman"/>
              </a:rPr>
              <a:t>chất thải </a:t>
            </a:r>
            <a:r>
              <a:rPr dirty="0" sz="2200">
                <a:latin typeface="Times New Roman"/>
                <a:cs typeface="Times New Roman"/>
              </a:rPr>
              <a:t>nguy </a:t>
            </a:r>
            <a:r>
              <a:rPr dirty="0" sz="2200" spc="-5">
                <a:latin typeface="Times New Roman"/>
                <a:cs typeface="Times New Roman"/>
              </a:rPr>
              <a:t>hại </a:t>
            </a:r>
            <a:r>
              <a:rPr dirty="0" sz="2200">
                <a:latin typeface="Times New Roman"/>
                <a:cs typeface="Times New Roman"/>
              </a:rPr>
              <a:t>là bùn </a:t>
            </a:r>
            <a:r>
              <a:rPr dirty="0" sz="2200" spc="-5">
                <a:latin typeface="Times New Roman"/>
                <a:cs typeface="Times New Roman"/>
              </a:rPr>
              <a:t>thải </a:t>
            </a:r>
            <a:r>
              <a:rPr dirty="0" sz="2200">
                <a:latin typeface="Times New Roman"/>
                <a:cs typeface="Times New Roman"/>
              </a:rPr>
              <a:t>01 04 07, 02 05 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01, 03 01 08, 03 02 08, 03 03 08, 03 04 08, 03 05 08, 03 06 08, 03 07 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08, 04 02 04, 10 02 03, 12 06 06, 12 06 07, 12 06 08, 12 07 05 </a:t>
            </a:r>
            <a:r>
              <a:rPr dirty="0" sz="2200" spc="-5">
                <a:latin typeface="Times New Roman"/>
                <a:cs typeface="Times New Roman"/>
              </a:rPr>
              <a:t>tại 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Danh </a:t>
            </a:r>
            <a:r>
              <a:rPr dirty="0" sz="2200">
                <a:latin typeface="Times New Roman"/>
                <a:cs typeface="Times New Roman"/>
              </a:rPr>
              <a:t>mục mã </a:t>
            </a:r>
            <a:r>
              <a:rPr dirty="0" sz="2200" spc="-5">
                <a:latin typeface="Times New Roman"/>
                <a:cs typeface="Times New Roman"/>
              </a:rPr>
              <a:t>chất thải </a:t>
            </a:r>
            <a:r>
              <a:rPr dirty="0" sz="2200">
                <a:latin typeface="Times New Roman"/>
                <a:cs typeface="Times New Roman"/>
              </a:rPr>
              <a:t>nguy </a:t>
            </a:r>
            <a:r>
              <a:rPr dirty="0" sz="2200" spc="-5">
                <a:latin typeface="Times New Roman"/>
                <a:cs typeface="Times New Roman"/>
              </a:rPr>
              <a:t>hại ban hành kèm theo </a:t>
            </a:r>
            <a:r>
              <a:rPr dirty="0" sz="2200">
                <a:latin typeface="Times New Roman"/>
                <a:cs typeface="Times New Roman"/>
              </a:rPr>
              <a:t>Thông tư </a:t>
            </a:r>
            <a:r>
              <a:rPr dirty="0" sz="2200" spc="-5">
                <a:latin typeface="Times New Roman"/>
                <a:cs typeface="Times New Roman"/>
              </a:rPr>
              <a:t>số 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15">
                <a:latin typeface="Times New Roman"/>
                <a:cs typeface="Times New Roman"/>
              </a:rPr>
              <a:t>36/2015/TT-BTNMT </a:t>
            </a:r>
            <a:r>
              <a:rPr dirty="0" sz="2200" spc="-5">
                <a:latin typeface="Times New Roman"/>
                <a:cs typeface="Times New Roman"/>
              </a:rPr>
              <a:t>ngày </a:t>
            </a:r>
            <a:r>
              <a:rPr dirty="0" sz="2200">
                <a:latin typeface="Times New Roman"/>
                <a:cs typeface="Times New Roman"/>
              </a:rPr>
              <a:t>30 </a:t>
            </a:r>
            <a:r>
              <a:rPr dirty="0" sz="2200" spc="-5">
                <a:latin typeface="Times New Roman"/>
                <a:cs typeface="Times New Roman"/>
              </a:rPr>
              <a:t>tháng </a:t>
            </a:r>
            <a:r>
              <a:rPr dirty="0" sz="2200">
                <a:latin typeface="Times New Roman"/>
                <a:cs typeface="Times New Roman"/>
              </a:rPr>
              <a:t>6 </a:t>
            </a:r>
            <a:r>
              <a:rPr dirty="0" sz="2200" spc="-5">
                <a:latin typeface="Times New Roman"/>
                <a:cs typeface="Times New Roman"/>
              </a:rPr>
              <a:t>năm </a:t>
            </a:r>
            <a:r>
              <a:rPr dirty="0" sz="2200">
                <a:latin typeface="Times New Roman"/>
                <a:cs typeface="Times New Roman"/>
              </a:rPr>
              <a:t>2015 </a:t>
            </a:r>
            <a:r>
              <a:rPr dirty="0" sz="2200" spc="-5">
                <a:latin typeface="Times New Roman"/>
                <a:cs typeface="Times New Roman"/>
              </a:rPr>
              <a:t>được thay </a:t>
            </a:r>
            <a:r>
              <a:rPr dirty="0" sz="2200">
                <a:latin typeface="Times New Roman"/>
                <a:cs typeface="Times New Roman"/>
              </a:rPr>
              <a:t>thế </a:t>
            </a:r>
            <a:r>
              <a:rPr dirty="0" sz="2200" spc="-5">
                <a:latin typeface="Times New Roman"/>
                <a:cs typeface="Times New Roman"/>
              </a:rPr>
              <a:t>bằng </a:t>
            </a:r>
            <a:r>
              <a:rPr dirty="0" sz="2200">
                <a:latin typeface="Times New Roman"/>
                <a:cs typeface="Times New Roman"/>
              </a:rPr>
              <a:t> mã</a:t>
            </a:r>
            <a:r>
              <a:rPr dirty="0" sz="2200" spc="-5">
                <a:latin typeface="Times New Roman"/>
                <a:cs typeface="Times New Roman"/>
              </a:rPr>
              <a:t> chất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</a:t>
            </a:r>
            <a:r>
              <a:rPr dirty="0" sz="2200">
                <a:latin typeface="Times New Roman"/>
                <a:cs typeface="Times New Roman"/>
              </a:rPr>
              <a:t> nguy </a:t>
            </a:r>
            <a:r>
              <a:rPr dirty="0" sz="2200" spc="-5">
                <a:latin typeface="Times New Roman"/>
                <a:cs typeface="Times New Roman"/>
              </a:rPr>
              <a:t>hại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số</a:t>
            </a:r>
            <a:r>
              <a:rPr dirty="0" sz="2200">
                <a:latin typeface="Times New Roman"/>
                <a:cs typeface="Times New Roman"/>
              </a:rPr>
              <a:t> 12 06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05.</a:t>
            </a:r>
            <a:r>
              <a:rPr dirty="0" sz="2200" spc="-40">
                <a:latin typeface="Times New Roman"/>
                <a:cs typeface="Times New Roman"/>
              </a:rPr>
              <a:t> </a:t>
            </a:r>
            <a:r>
              <a:rPr dirty="0" sz="2200" spc="-20">
                <a:latin typeface="Times New Roman"/>
                <a:cs typeface="Times New Roman"/>
              </a:rPr>
              <a:t>Trong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các </a:t>
            </a:r>
            <a:r>
              <a:rPr dirty="0" sz="2200">
                <a:latin typeface="Times New Roman"/>
                <a:cs typeface="Times New Roman"/>
              </a:rPr>
              <a:t>mã</a:t>
            </a:r>
            <a:r>
              <a:rPr dirty="0" sz="2200" spc="-5">
                <a:latin typeface="Times New Roman"/>
                <a:cs typeface="Times New Roman"/>
              </a:rPr>
              <a:t> CTNH nêu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trên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trước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đây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có</a:t>
            </a:r>
            <a:r>
              <a:rPr dirty="0" sz="2200">
                <a:latin typeface="Times New Roman"/>
                <a:cs typeface="Times New Roman"/>
              </a:rPr>
              <a:t> một </a:t>
            </a:r>
            <a:r>
              <a:rPr dirty="0" sz="2200" spc="-5">
                <a:latin typeface="Times New Roman"/>
                <a:cs typeface="Times New Roman"/>
              </a:rPr>
              <a:t>số</a:t>
            </a:r>
            <a:r>
              <a:rPr dirty="0" sz="2200">
                <a:latin typeface="Times New Roman"/>
                <a:cs typeface="Times New Roman"/>
              </a:rPr>
              <a:t> là</a:t>
            </a:r>
            <a:r>
              <a:rPr dirty="0" sz="2200" spc="-5">
                <a:latin typeface="Times New Roman"/>
                <a:cs typeface="Times New Roman"/>
              </a:rPr>
              <a:t> loại</a:t>
            </a:r>
            <a:r>
              <a:rPr dirty="0" sz="2200">
                <a:latin typeface="Times New Roman"/>
                <a:cs typeface="Times New Roman"/>
              </a:rPr>
              <a:t> ** </a:t>
            </a:r>
            <a:r>
              <a:rPr dirty="0" sz="2200" spc="-5">
                <a:latin typeface="Times New Roman"/>
                <a:cs typeface="Times New Roman"/>
              </a:rPr>
              <a:t>(loại</a:t>
            </a:r>
            <a:r>
              <a:rPr dirty="0" sz="2200">
                <a:latin typeface="Times New Roman"/>
                <a:cs typeface="Times New Roman"/>
              </a:rPr>
              <a:t> luôn là</a:t>
            </a:r>
            <a:r>
              <a:rPr dirty="0" sz="2200" spc="-5">
                <a:latin typeface="Times New Roman"/>
                <a:cs typeface="Times New Roman"/>
              </a:rPr>
              <a:t> CTNH),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hiện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nay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được </a:t>
            </a:r>
            <a:r>
              <a:rPr dirty="0" sz="2200">
                <a:latin typeface="Times New Roman"/>
                <a:cs typeface="Times New Roman"/>
              </a:rPr>
              <a:t>quy định 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là</a:t>
            </a:r>
            <a:r>
              <a:rPr dirty="0" sz="2200" spc="-5">
                <a:latin typeface="Times New Roman"/>
                <a:cs typeface="Times New Roman"/>
              </a:rPr>
              <a:t> chất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công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nghiệp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phải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kiểm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soát.</a:t>
            </a:r>
            <a:endParaRPr sz="2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10668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6110" y="1094740"/>
            <a:ext cx="8032750" cy="3759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03045">
              <a:lnSpc>
                <a:spcPts val="2470"/>
              </a:lnSpc>
              <a:spcBef>
                <a:spcPts val="100"/>
              </a:spcBef>
            </a:pPr>
            <a:r>
              <a:rPr dirty="0" sz="2200" spc="-5" b="1">
                <a:latin typeface="Times New Roman"/>
                <a:cs typeface="Times New Roman"/>
              </a:rPr>
              <a:t>III. QUY</a:t>
            </a:r>
            <a:r>
              <a:rPr dirty="0" sz="2200" spc="-8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ĐỊNH MỚI</a:t>
            </a:r>
            <a:r>
              <a:rPr dirty="0" sz="2200" spc="-3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VỀ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QUẢN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LÝ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CHẤT</a:t>
            </a:r>
            <a:r>
              <a:rPr dirty="0" sz="2200" spc="-8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THẢI</a:t>
            </a:r>
            <a:endParaRPr sz="2200">
              <a:latin typeface="Times New Roman"/>
              <a:cs typeface="Times New Roman"/>
            </a:endParaRPr>
          </a:p>
          <a:p>
            <a:pPr marL="3918585">
              <a:lnSpc>
                <a:spcPts val="2470"/>
              </a:lnSpc>
              <a:tabLst>
                <a:tab pos="4267835" algn="l"/>
              </a:tabLst>
            </a:pPr>
            <a:r>
              <a:rPr dirty="0" sz="2200" b="1">
                <a:latin typeface="Times New Roman"/>
                <a:cs typeface="Times New Roman"/>
              </a:rPr>
              <a:t>2.	</a:t>
            </a:r>
            <a:r>
              <a:rPr dirty="0" sz="2200" spc="-5" b="1">
                <a:latin typeface="Times New Roman"/>
                <a:cs typeface="Times New Roman"/>
              </a:rPr>
              <a:t>CTNH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950">
              <a:latin typeface="Times New Roman"/>
              <a:cs typeface="Times New Roman"/>
            </a:endParaRPr>
          </a:p>
          <a:p>
            <a:pPr marL="12700">
              <a:lnSpc>
                <a:spcPts val="2470"/>
              </a:lnSpc>
              <a:spcBef>
                <a:spcPts val="5"/>
              </a:spcBef>
            </a:pPr>
            <a:r>
              <a:rPr dirty="0" sz="2200">
                <a:latin typeface="Times New Roman"/>
                <a:cs typeface="Times New Roman"/>
              </a:rPr>
              <a:t>6.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 spc="-35">
                <a:latin typeface="Times New Roman"/>
                <a:cs typeface="Times New Roman"/>
              </a:rPr>
              <a:t>Việc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kê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khai, </a:t>
            </a:r>
            <a:r>
              <a:rPr dirty="0" sz="2200">
                <a:latin typeface="Times New Roman"/>
                <a:cs typeface="Times New Roman"/>
              </a:rPr>
              <a:t>sử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dụng</a:t>
            </a:r>
            <a:r>
              <a:rPr dirty="0" sz="2200" spc="-5">
                <a:latin typeface="Times New Roman"/>
                <a:cs typeface="Times New Roman"/>
              </a:rPr>
              <a:t> chứng</a:t>
            </a:r>
            <a:r>
              <a:rPr dirty="0" sz="2200">
                <a:latin typeface="Times New Roman"/>
                <a:cs typeface="Times New Roman"/>
              </a:rPr>
              <a:t> từ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CTNH</a:t>
            </a:r>
            <a:endParaRPr sz="2200">
              <a:latin typeface="Times New Roman"/>
              <a:cs typeface="Times New Roman"/>
            </a:endParaRPr>
          </a:p>
          <a:p>
            <a:pPr marL="12700" marR="5080">
              <a:lnSpc>
                <a:spcPts val="2400"/>
              </a:lnSpc>
              <a:spcBef>
                <a:spcPts val="110"/>
              </a:spcBef>
              <a:buChar char="-"/>
              <a:tabLst>
                <a:tab pos="176530" algn="l"/>
              </a:tabLst>
            </a:pPr>
            <a:r>
              <a:rPr dirty="0" sz="2200">
                <a:latin typeface="Times New Roman"/>
                <a:cs typeface="Times New Roman"/>
              </a:rPr>
              <a:t>Sử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dụng 4 </a:t>
            </a:r>
            <a:r>
              <a:rPr dirty="0" sz="2200" spc="-5">
                <a:latin typeface="Times New Roman"/>
                <a:cs typeface="Times New Roman"/>
              </a:rPr>
              <a:t>liên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thay</a:t>
            </a:r>
            <a:r>
              <a:rPr dirty="0" sz="2200">
                <a:latin typeface="Times New Roman"/>
                <a:cs typeface="Times New Roman"/>
              </a:rPr>
              <a:t> vì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6 </a:t>
            </a:r>
            <a:r>
              <a:rPr dirty="0" sz="2200" spc="-5">
                <a:latin typeface="Times New Roman"/>
                <a:cs typeface="Times New Roman"/>
              </a:rPr>
              <a:t>liên</a:t>
            </a:r>
            <a:r>
              <a:rPr dirty="0" sz="2200">
                <a:latin typeface="Times New Roman"/>
                <a:cs typeface="Times New Roman"/>
              </a:rPr>
              <a:t> như</a:t>
            </a:r>
            <a:r>
              <a:rPr dirty="0" sz="2200" spc="-5">
                <a:latin typeface="Times New Roman"/>
                <a:cs typeface="Times New Roman"/>
              </a:rPr>
              <a:t> trước đây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(không </a:t>
            </a:r>
            <a:r>
              <a:rPr dirty="0" sz="2200" spc="-5">
                <a:latin typeface="Times New Roman"/>
                <a:cs typeface="Times New Roman"/>
              </a:rPr>
              <a:t>có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các liên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gửi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cho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Sở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TNMT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và</a:t>
            </a:r>
            <a:r>
              <a:rPr dirty="0" sz="2200" spc="-4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TCMT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nữa);</a:t>
            </a:r>
            <a:endParaRPr sz="2200">
              <a:latin typeface="Times New Roman"/>
              <a:cs typeface="Times New Roman"/>
            </a:endParaRPr>
          </a:p>
          <a:p>
            <a:pPr marL="241300" marR="530225" indent="-228600">
              <a:lnSpc>
                <a:spcPts val="2400"/>
              </a:lnSpc>
              <a:spcBef>
                <a:spcPts val="600"/>
              </a:spcBef>
              <a:buChar char="-"/>
              <a:tabLst>
                <a:tab pos="240665" algn="l"/>
                <a:tab pos="241300" algn="l"/>
              </a:tabLst>
            </a:pPr>
            <a:r>
              <a:rPr dirty="0" sz="2200" spc="-5">
                <a:latin typeface="Times New Roman"/>
                <a:cs typeface="Times New Roman"/>
              </a:rPr>
              <a:t>Chủ</a:t>
            </a:r>
            <a:r>
              <a:rPr dirty="0" sz="2200">
                <a:latin typeface="Times New Roman"/>
                <a:cs typeface="Times New Roman"/>
              </a:rPr>
              <a:t> xử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lý </a:t>
            </a:r>
            <a:r>
              <a:rPr dirty="0" sz="2200" spc="-5">
                <a:latin typeface="Times New Roman"/>
                <a:cs typeface="Times New Roman"/>
              </a:rPr>
              <a:t>CTNH (hoặc đơn</a:t>
            </a:r>
            <a:r>
              <a:rPr dirty="0" sz="2200">
                <a:latin typeface="Times New Roman"/>
                <a:cs typeface="Times New Roman"/>
              </a:rPr>
              <a:t> vị </a:t>
            </a:r>
            <a:r>
              <a:rPr dirty="0" sz="2200" spc="-5">
                <a:latin typeface="Times New Roman"/>
                <a:cs typeface="Times New Roman"/>
              </a:rPr>
              <a:t>vận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chuyển)</a:t>
            </a:r>
            <a:r>
              <a:rPr dirty="0" sz="2200">
                <a:latin typeface="Times New Roman"/>
                <a:cs typeface="Times New Roman"/>
              </a:rPr>
              <a:t> là</a:t>
            </a:r>
            <a:r>
              <a:rPr dirty="0" sz="2200" spc="-5">
                <a:latin typeface="Times New Roman"/>
                <a:cs typeface="Times New Roman"/>
              </a:rPr>
              <a:t> đơn</a:t>
            </a:r>
            <a:r>
              <a:rPr dirty="0" sz="2200">
                <a:latin typeface="Times New Roman"/>
                <a:cs typeface="Times New Roman"/>
              </a:rPr>
              <a:t> vị </a:t>
            </a:r>
            <a:r>
              <a:rPr dirty="0" sz="2200" spc="-5">
                <a:latin typeface="Times New Roman"/>
                <a:cs typeface="Times New Roman"/>
              </a:rPr>
              <a:t>đứng</a:t>
            </a:r>
            <a:r>
              <a:rPr dirty="0" sz="2200">
                <a:latin typeface="Times New Roman"/>
                <a:cs typeface="Times New Roman"/>
              </a:rPr>
              <a:t> ra</a:t>
            </a:r>
            <a:r>
              <a:rPr dirty="0" sz="2200" spc="-5">
                <a:latin typeface="Times New Roman"/>
                <a:cs typeface="Times New Roman"/>
              </a:rPr>
              <a:t> lập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chứng từ,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thay</a:t>
            </a:r>
            <a:r>
              <a:rPr dirty="0" sz="2200">
                <a:latin typeface="Times New Roman"/>
                <a:cs typeface="Times New Roman"/>
              </a:rPr>
              <a:t> vì là</a:t>
            </a:r>
            <a:r>
              <a:rPr dirty="0" sz="2200" spc="-5">
                <a:latin typeface="Times New Roman"/>
                <a:cs typeface="Times New Roman"/>
              </a:rPr>
              <a:t> chủ</a:t>
            </a:r>
            <a:r>
              <a:rPr dirty="0" sz="2200">
                <a:latin typeface="Times New Roman"/>
                <a:cs typeface="Times New Roman"/>
              </a:rPr>
              <a:t> nguồn </a:t>
            </a:r>
            <a:r>
              <a:rPr dirty="0" sz="2200" spc="-5">
                <a:latin typeface="Times New Roman"/>
                <a:cs typeface="Times New Roman"/>
              </a:rPr>
              <a:t>thải.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000">
              <a:latin typeface="Times New Roman"/>
              <a:cs typeface="Times New Roman"/>
            </a:endParaRPr>
          </a:p>
          <a:p>
            <a:pPr marL="12700" marR="188595">
              <a:lnSpc>
                <a:spcPts val="2400"/>
              </a:lnSpc>
            </a:pPr>
            <a:r>
              <a:rPr dirty="0" sz="2200">
                <a:latin typeface="Times New Roman"/>
                <a:cs typeface="Times New Roman"/>
              </a:rPr>
              <a:t>7. </a:t>
            </a:r>
            <a:r>
              <a:rPr dirty="0" sz="2200" spc="-5">
                <a:latin typeface="Times New Roman"/>
                <a:cs typeface="Times New Roman"/>
              </a:rPr>
              <a:t>Báo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cáo </a:t>
            </a:r>
            <a:r>
              <a:rPr dirty="0" sz="2200">
                <a:latin typeface="Times New Roman"/>
                <a:cs typeface="Times New Roman"/>
              </a:rPr>
              <a:t>về </a:t>
            </a:r>
            <a:r>
              <a:rPr dirty="0" sz="2200" spc="-5">
                <a:latin typeface="Times New Roman"/>
                <a:cs typeface="Times New Roman"/>
              </a:rPr>
              <a:t>quản</a:t>
            </a:r>
            <a:r>
              <a:rPr dirty="0" sz="2200">
                <a:latin typeface="Times New Roman"/>
                <a:cs typeface="Times New Roman"/>
              </a:rPr>
              <a:t> lý </a:t>
            </a:r>
            <a:r>
              <a:rPr dirty="0" sz="2200" spc="-5">
                <a:latin typeface="Times New Roman"/>
                <a:cs typeface="Times New Roman"/>
              </a:rPr>
              <a:t>chất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thải: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đã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gộp </a:t>
            </a:r>
            <a:r>
              <a:rPr dirty="0" sz="2200" spc="-5">
                <a:latin typeface="Times New Roman"/>
                <a:cs typeface="Times New Roman"/>
              </a:rPr>
              <a:t>chung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vào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báo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cáo </a:t>
            </a:r>
            <a:r>
              <a:rPr dirty="0" sz="2200">
                <a:latin typeface="Times New Roman"/>
                <a:cs typeface="Times New Roman"/>
              </a:rPr>
              <a:t>môi </a:t>
            </a:r>
            <a:r>
              <a:rPr dirty="0" sz="2200" spc="-5">
                <a:latin typeface="Times New Roman"/>
                <a:cs typeface="Times New Roman"/>
              </a:rPr>
              <a:t>trường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định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kỳ </a:t>
            </a:r>
            <a:r>
              <a:rPr dirty="0" sz="2200" spc="-5">
                <a:latin typeface="Times New Roman"/>
                <a:cs typeface="Times New Roman"/>
              </a:rPr>
              <a:t>hằng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năm.</a:t>
            </a:r>
            <a:endParaRPr sz="2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10668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39975" y="1153667"/>
            <a:ext cx="547433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/>
              <a:t>III.</a:t>
            </a:r>
            <a:r>
              <a:rPr dirty="0" sz="2000" spc="-10"/>
              <a:t> </a:t>
            </a:r>
            <a:r>
              <a:rPr dirty="0" sz="2000" spc="-5"/>
              <a:t>QUY</a:t>
            </a:r>
            <a:r>
              <a:rPr dirty="0" sz="2000" spc="-75"/>
              <a:t> </a:t>
            </a:r>
            <a:r>
              <a:rPr dirty="0" sz="2000"/>
              <a:t>ĐỊNH</a:t>
            </a:r>
            <a:r>
              <a:rPr dirty="0" sz="2000" spc="-20"/>
              <a:t> </a:t>
            </a:r>
            <a:r>
              <a:rPr dirty="0" sz="2000" spc="-5"/>
              <a:t>MỚI</a:t>
            </a:r>
            <a:r>
              <a:rPr dirty="0" sz="2000" spc="-50"/>
              <a:t> </a:t>
            </a:r>
            <a:r>
              <a:rPr dirty="0" sz="2000"/>
              <a:t>VỀ</a:t>
            </a:r>
            <a:r>
              <a:rPr dirty="0" sz="2000" spc="-10"/>
              <a:t> </a:t>
            </a:r>
            <a:r>
              <a:rPr dirty="0" sz="2000"/>
              <a:t>QUẢN LÝ</a:t>
            </a:r>
            <a:r>
              <a:rPr dirty="0" sz="2000" spc="-5"/>
              <a:t> </a:t>
            </a:r>
            <a:r>
              <a:rPr dirty="0" sz="2000"/>
              <a:t>CHẤT</a:t>
            </a:r>
            <a:r>
              <a:rPr dirty="0" sz="2000" spc="-80"/>
              <a:t> </a:t>
            </a:r>
            <a:r>
              <a:rPr dirty="0" sz="2000" spc="-5"/>
              <a:t>THẢI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557710" y="1434084"/>
            <a:ext cx="8977630" cy="51606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736975">
              <a:lnSpc>
                <a:spcPts val="1989"/>
              </a:lnSpc>
              <a:spcBef>
                <a:spcPts val="100"/>
              </a:spcBef>
            </a:pPr>
            <a:r>
              <a:rPr dirty="0" sz="2000" b="1">
                <a:latin typeface="Times New Roman"/>
                <a:cs typeface="Times New Roman"/>
              </a:rPr>
              <a:t>3.</a:t>
            </a:r>
            <a:r>
              <a:rPr dirty="0" sz="2000" spc="450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CTRCNTT</a:t>
            </a:r>
            <a:endParaRPr sz="2000">
              <a:latin typeface="Times New Roman"/>
              <a:cs typeface="Times New Roman"/>
            </a:endParaRPr>
          </a:p>
          <a:p>
            <a:pPr marL="292100" indent="-279400">
              <a:lnSpc>
                <a:spcPts val="2230"/>
              </a:lnSpc>
              <a:buAutoNum type="arabicPeriod"/>
              <a:tabLst>
                <a:tab pos="292100" algn="l"/>
              </a:tabLst>
            </a:pPr>
            <a:r>
              <a:rPr dirty="0" sz="2200" spc="-5">
                <a:latin typeface="Times New Roman"/>
                <a:cs typeface="Times New Roman"/>
              </a:rPr>
              <a:t>Phân</a:t>
            </a:r>
            <a:r>
              <a:rPr dirty="0" sz="2200" spc="-1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loại</a:t>
            </a:r>
            <a:r>
              <a:rPr dirty="0" sz="2200" spc="-15">
                <a:latin typeface="Times New Roman"/>
                <a:cs typeface="Times New Roman"/>
              </a:rPr>
              <a:t> </a:t>
            </a:r>
            <a:r>
              <a:rPr dirty="0" sz="2200" spc="-20">
                <a:latin typeface="Times New Roman"/>
                <a:cs typeface="Times New Roman"/>
              </a:rPr>
              <a:t>CTRCNTT:</a:t>
            </a:r>
            <a:endParaRPr sz="2200">
              <a:latin typeface="Times New Roman"/>
              <a:cs typeface="Times New Roman"/>
            </a:endParaRPr>
          </a:p>
          <a:p>
            <a:pPr lvl="1" marL="698500" indent="-229235">
              <a:lnSpc>
                <a:spcPct val="100000"/>
              </a:lnSpc>
              <a:spcBef>
                <a:spcPts val="265"/>
              </a:spcBef>
              <a:buFont typeface="Arial MT"/>
              <a:buChar char="•"/>
              <a:tabLst>
                <a:tab pos="697865" algn="l"/>
                <a:tab pos="698500" algn="l"/>
              </a:tabLst>
            </a:pPr>
            <a:r>
              <a:rPr dirty="0" sz="2200" spc="-5">
                <a:latin typeface="Times New Roman"/>
                <a:cs typeface="Times New Roman"/>
              </a:rPr>
              <a:t>Nhóm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CTRCNTT</a:t>
            </a:r>
            <a:r>
              <a:rPr dirty="0" sz="2200" spc="-4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được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tái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sử</a:t>
            </a:r>
            <a:r>
              <a:rPr dirty="0" sz="2200">
                <a:latin typeface="Times New Roman"/>
                <a:cs typeface="Times New Roman"/>
              </a:rPr>
              <a:t> dụng, </a:t>
            </a:r>
            <a:r>
              <a:rPr dirty="0" sz="2200" spc="-5">
                <a:latin typeface="Times New Roman"/>
                <a:cs typeface="Times New Roman"/>
              </a:rPr>
              <a:t>tái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chế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làm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nguyên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liệu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sản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xuất;</a:t>
            </a:r>
            <a:endParaRPr sz="2200">
              <a:latin typeface="Times New Roman"/>
              <a:cs typeface="Times New Roman"/>
            </a:endParaRPr>
          </a:p>
          <a:p>
            <a:pPr lvl="1" marL="697865" marR="86995" indent="-228600">
              <a:lnSpc>
                <a:spcPts val="2400"/>
              </a:lnSpc>
              <a:spcBef>
                <a:spcPts val="640"/>
              </a:spcBef>
              <a:buFont typeface="Arial MT"/>
              <a:buChar char="•"/>
              <a:tabLst>
                <a:tab pos="697865" algn="l"/>
                <a:tab pos="698500" algn="l"/>
              </a:tabLst>
            </a:pPr>
            <a:r>
              <a:rPr dirty="0" sz="2200" spc="-5">
                <a:latin typeface="Times New Roman"/>
                <a:cs typeface="Times New Roman"/>
              </a:rPr>
              <a:t>Nhóm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CTRCNTT</a:t>
            </a:r>
            <a:r>
              <a:rPr dirty="0" sz="2200" spc="-4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đáp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ứng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tiêu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chuẩn,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quy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chuẩn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kỹ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thuật,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hướng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dẫn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kỹ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thuật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được</a:t>
            </a:r>
            <a:r>
              <a:rPr dirty="0" sz="2200">
                <a:latin typeface="Times New Roman"/>
                <a:cs typeface="Times New Roman"/>
              </a:rPr>
              <a:t> sử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dụng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trong </a:t>
            </a:r>
            <a:r>
              <a:rPr dirty="0" sz="2200" spc="-5">
                <a:latin typeface="Times New Roman"/>
                <a:cs typeface="Times New Roman"/>
              </a:rPr>
              <a:t>sản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xuất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vật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liệu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xây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dựng</a:t>
            </a:r>
            <a:r>
              <a:rPr dirty="0" sz="2200">
                <a:latin typeface="Times New Roman"/>
                <a:cs typeface="Times New Roman"/>
              </a:rPr>
              <a:t> và </a:t>
            </a:r>
            <a:r>
              <a:rPr dirty="0" sz="2200" spc="-5">
                <a:latin typeface="Times New Roman"/>
                <a:cs typeface="Times New Roman"/>
              </a:rPr>
              <a:t>san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lấp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mặt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bằng;</a:t>
            </a:r>
            <a:endParaRPr sz="2200">
              <a:latin typeface="Times New Roman"/>
              <a:cs typeface="Times New Roman"/>
            </a:endParaRPr>
          </a:p>
          <a:p>
            <a:pPr lvl="1" marL="698500" indent="-229235">
              <a:lnSpc>
                <a:spcPct val="100000"/>
              </a:lnSpc>
              <a:spcBef>
                <a:spcPts val="320"/>
              </a:spcBef>
              <a:buFont typeface="Arial MT"/>
              <a:buChar char="•"/>
              <a:tabLst>
                <a:tab pos="697865" algn="l"/>
                <a:tab pos="698500" algn="l"/>
              </a:tabLst>
            </a:pPr>
            <a:r>
              <a:rPr dirty="0" sz="2200" spc="-5">
                <a:latin typeface="Times New Roman"/>
                <a:cs typeface="Times New Roman"/>
              </a:rPr>
              <a:t>Nhóm</a:t>
            </a:r>
            <a:r>
              <a:rPr dirty="0" sz="2200" spc="-10">
                <a:latin typeface="Times New Roman"/>
                <a:cs typeface="Times New Roman"/>
              </a:rPr>
              <a:t> CTRCNTT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phải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xử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lý.</a:t>
            </a:r>
            <a:endParaRPr sz="2200">
              <a:latin typeface="Times New Roman"/>
              <a:cs typeface="Times New Roman"/>
            </a:endParaRPr>
          </a:p>
          <a:p>
            <a:pPr marL="405765" marR="498475">
              <a:lnSpc>
                <a:spcPts val="2400"/>
              </a:lnSpc>
              <a:spcBef>
                <a:spcPts val="540"/>
              </a:spcBef>
            </a:pPr>
            <a:r>
              <a:rPr dirty="0" sz="2200" spc="-5">
                <a:latin typeface="Times New Roman"/>
                <a:cs typeface="Times New Roman"/>
              </a:rPr>
              <a:t>Không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phân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loại</a:t>
            </a:r>
            <a:r>
              <a:rPr dirty="0" sz="2200">
                <a:latin typeface="Times New Roman"/>
                <a:cs typeface="Times New Roman"/>
              </a:rPr>
              <a:t> thì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phải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quản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lý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như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đối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với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CTRCNTT</a:t>
            </a:r>
            <a:r>
              <a:rPr dirty="0" sz="2200" spc="-4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phải</a:t>
            </a:r>
            <a:r>
              <a:rPr dirty="0" sz="2200">
                <a:latin typeface="Times New Roman"/>
                <a:cs typeface="Times New Roman"/>
              </a:rPr>
              <a:t> xử lý; </a:t>
            </a:r>
            <a:r>
              <a:rPr dirty="0" sz="2200" spc="-5">
                <a:latin typeface="Times New Roman"/>
                <a:cs typeface="Times New Roman"/>
              </a:rPr>
              <a:t>lẫn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CTNH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thì </a:t>
            </a:r>
            <a:r>
              <a:rPr dirty="0" sz="2200" spc="-5">
                <a:latin typeface="Times New Roman"/>
                <a:cs typeface="Times New Roman"/>
              </a:rPr>
              <a:t>quản</a:t>
            </a:r>
            <a:r>
              <a:rPr dirty="0" sz="2200">
                <a:latin typeface="Times New Roman"/>
                <a:cs typeface="Times New Roman"/>
              </a:rPr>
              <a:t> lý </a:t>
            </a:r>
            <a:r>
              <a:rPr dirty="0" sz="2200" spc="-5">
                <a:latin typeface="Times New Roman"/>
                <a:cs typeface="Times New Roman"/>
              </a:rPr>
              <a:t>theo</a:t>
            </a:r>
            <a:r>
              <a:rPr dirty="0" sz="2200">
                <a:latin typeface="Times New Roman"/>
                <a:cs typeface="Times New Roman"/>
              </a:rPr>
              <a:t> quy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định về</a:t>
            </a:r>
            <a:r>
              <a:rPr dirty="0" sz="2200" spc="-5">
                <a:latin typeface="Times New Roman"/>
                <a:cs typeface="Times New Roman"/>
              </a:rPr>
              <a:t> CTNH</a:t>
            </a:r>
            <a:endParaRPr sz="2200">
              <a:latin typeface="Times New Roman"/>
              <a:cs typeface="Times New Roman"/>
            </a:endParaRPr>
          </a:p>
          <a:p>
            <a:pPr marL="292100" indent="-279400">
              <a:lnSpc>
                <a:spcPct val="100000"/>
              </a:lnSpc>
              <a:spcBef>
                <a:spcPts val="320"/>
              </a:spcBef>
              <a:buAutoNum type="arabicPeriod" startAt="2"/>
              <a:tabLst>
                <a:tab pos="292100" algn="l"/>
              </a:tabLst>
            </a:pPr>
            <a:r>
              <a:rPr dirty="0" sz="2200" spc="-5">
                <a:latin typeface="Times New Roman"/>
                <a:cs typeface="Times New Roman"/>
              </a:rPr>
              <a:t>Chủ </a:t>
            </a:r>
            <a:r>
              <a:rPr dirty="0" sz="2200">
                <a:latin typeface="Times New Roman"/>
                <a:cs typeface="Times New Roman"/>
              </a:rPr>
              <a:t>nguồn </a:t>
            </a:r>
            <a:r>
              <a:rPr dirty="0" sz="2200" spc="-5">
                <a:latin typeface="Times New Roman"/>
                <a:cs typeface="Times New Roman"/>
              </a:rPr>
              <a:t>thải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CTRCNTT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tự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xử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lý </a:t>
            </a:r>
            <a:r>
              <a:rPr dirty="0" sz="2200" spc="-5">
                <a:latin typeface="Times New Roman"/>
                <a:cs typeface="Times New Roman"/>
              </a:rPr>
              <a:t>hoặc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chuyển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giao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cho:</a:t>
            </a:r>
            <a:endParaRPr sz="2200">
              <a:latin typeface="Times New Roman"/>
              <a:cs typeface="Times New Roman"/>
            </a:endParaRPr>
          </a:p>
          <a:p>
            <a:pPr lvl="1" marL="697865" marR="78105" indent="-228600">
              <a:lnSpc>
                <a:spcPts val="2300"/>
              </a:lnSpc>
              <a:spcBef>
                <a:spcPts val="720"/>
              </a:spcBef>
              <a:buFont typeface="Arial MT"/>
              <a:buChar char="•"/>
              <a:tabLst>
                <a:tab pos="697865" algn="l"/>
                <a:tab pos="698500" algn="l"/>
              </a:tabLst>
            </a:pPr>
            <a:r>
              <a:rPr dirty="0" sz="2200" spc="-5">
                <a:latin typeface="Times New Roman"/>
                <a:cs typeface="Times New Roman"/>
              </a:rPr>
              <a:t>Cơ sở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sản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xuất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sử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dụng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trực tiếp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làm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nguyên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liệu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sản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xuất,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sản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xuất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vật 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liệu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xây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dựng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hoặc</a:t>
            </a:r>
            <a:r>
              <a:rPr dirty="0" sz="2200">
                <a:latin typeface="Times New Roman"/>
                <a:cs typeface="Times New Roman"/>
              </a:rPr>
              <a:t> san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lấp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mặt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bằng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được phép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hoạt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động </a:t>
            </a:r>
            <a:r>
              <a:rPr dirty="0" sz="2200" spc="-5">
                <a:latin typeface="Times New Roman"/>
                <a:cs typeface="Times New Roman"/>
              </a:rPr>
              <a:t>theo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quy định;</a:t>
            </a:r>
            <a:endParaRPr sz="2200">
              <a:latin typeface="Times New Roman"/>
              <a:cs typeface="Times New Roman"/>
            </a:endParaRPr>
          </a:p>
          <a:p>
            <a:pPr lvl="1" marL="698500" indent="-229235">
              <a:lnSpc>
                <a:spcPct val="100000"/>
              </a:lnSpc>
              <a:spcBef>
                <a:spcPts val="345"/>
              </a:spcBef>
              <a:buFont typeface="Arial MT"/>
              <a:buChar char="•"/>
              <a:tabLst>
                <a:tab pos="697865" algn="l"/>
                <a:tab pos="698500" algn="l"/>
              </a:tabLst>
            </a:pPr>
            <a:r>
              <a:rPr dirty="0" sz="2200" spc="-5">
                <a:latin typeface="Times New Roman"/>
                <a:cs typeface="Times New Roman"/>
              </a:rPr>
              <a:t>Cơ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sở sản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xuất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có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chức năng</a:t>
            </a:r>
            <a:r>
              <a:rPr dirty="0" sz="2200">
                <a:latin typeface="Times New Roman"/>
                <a:cs typeface="Times New Roman"/>
              </a:rPr>
              <a:t> đồng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xử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lý </a:t>
            </a:r>
            <a:r>
              <a:rPr dirty="0" sz="2200" spc="-5">
                <a:latin typeface="Times New Roman"/>
                <a:cs typeface="Times New Roman"/>
              </a:rPr>
              <a:t>chất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</a:t>
            </a:r>
            <a:r>
              <a:rPr dirty="0" sz="2200">
                <a:latin typeface="Times New Roman"/>
                <a:cs typeface="Times New Roman"/>
              </a:rPr>
              <a:t> phù </a:t>
            </a:r>
            <a:r>
              <a:rPr dirty="0" sz="2200" spc="-5">
                <a:latin typeface="Times New Roman"/>
                <a:cs typeface="Times New Roman"/>
              </a:rPr>
              <a:t>hợp;</a:t>
            </a:r>
            <a:endParaRPr sz="2200">
              <a:latin typeface="Times New Roman"/>
              <a:cs typeface="Times New Roman"/>
            </a:endParaRPr>
          </a:p>
          <a:p>
            <a:pPr lvl="1" marL="698500" indent="-229235">
              <a:lnSpc>
                <a:spcPct val="100000"/>
              </a:lnSpc>
              <a:spcBef>
                <a:spcPts val="360"/>
              </a:spcBef>
              <a:buFont typeface="Arial MT"/>
              <a:buChar char="•"/>
              <a:tabLst>
                <a:tab pos="697865" algn="l"/>
                <a:tab pos="698500" algn="l"/>
              </a:tabLst>
            </a:pPr>
            <a:r>
              <a:rPr dirty="0" sz="2200" spc="-5">
                <a:latin typeface="Times New Roman"/>
                <a:cs typeface="Times New Roman"/>
              </a:rPr>
              <a:t>Cơ sở </a:t>
            </a:r>
            <a:r>
              <a:rPr dirty="0" sz="2200">
                <a:latin typeface="Times New Roman"/>
                <a:cs typeface="Times New Roman"/>
              </a:rPr>
              <a:t>xử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lý </a:t>
            </a:r>
            <a:r>
              <a:rPr dirty="0" sz="2200" spc="-5">
                <a:latin typeface="Times New Roman"/>
                <a:cs typeface="Times New Roman"/>
              </a:rPr>
              <a:t>chất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rắn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công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nghiệp</a:t>
            </a:r>
            <a:r>
              <a:rPr dirty="0" sz="2200">
                <a:latin typeface="Times New Roman"/>
                <a:cs typeface="Times New Roman"/>
              </a:rPr>
              <a:t> thông </a:t>
            </a:r>
            <a:r>
              <a:rPr dirty="0" sz="2200" spc="-5">
                <a:latin typeface="Times New Roman"/>
                <a:cs typeface="Times New Roman"/>
              </a:rPr>
              <a:t>thường;</a:t>
            </a:r>
            <a:endParaRPr sz="2200">
              <a:latin typeface="Times New Roman"/>
              <a:cs typeface="Times New Roman"/>
            </a:endParaRPr>
          </a:p>
          <a:p>
            <a:pPr lvl="1" marL="697865" marR="5080" indent="-228600">
              <a:lnSpc>
                <a:spcPts val="2300"/>
              </a:lnSpc>
              <a:spcBef>
                <a:spcPts val="720"/>
              </a:spcBef>
              <a:buFont typeface="Arial MT"/>
              <a:buChar char="•"/>
              <a:tabLst>
                <a:tab pos="697865" algn="l"/>
                <a:tab pos="698500" algn="l"/>
              </a:tabLst>
            </a:pPr>
            <a:r>
              <a:rPr dirty="0" sz="2200" spc="-5">
                <a:latin typeface="Times New Roman"/>
                <a:cs typeface="Times New Roman"/>
              </a:rPr>
              <a:t>Cơ sở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vận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chuyển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chất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rắn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công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nghiệp</a:t>
            </a:r>
            <a:r>
              <a:rPr dirty="0" sz="2200">
                <a:latin typeface="Times New Roman"/>
                <a:cs typeface="Times New Roman"/>
              </a:rPr>
              <a:t> thông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thường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đã</a:t>
            </a:r>
            <a:r>
              <a:rPr dirty="0" sz="2200" spc="-5">
                <a:latin typeface="Times New Roman"/>
                <a:cs typeface="Times New Roman"/>
              </a:rPr>
              <a:t> có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hợp</a:t>
            </a:r>
            <a:r>
              <a:rPr dirty="0" sz="2200">
                <a:latin typeface="Times New Roman"/>
                <a:cs typeface="Times New Roman"/>
              </a:rPr>
              <a:t> đồng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chuyển giao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với</a:t>
            </a:r>
            <a:r>
              <a:rPr dirty="0" sz="2200">
                <a:latin typeface="Times New Roman"/>
                <a:cs typeface="Times New Roman"/>
              </a:rPr>
              <a:t> đối </a:t>
            </a:r>
            <a:r>
              <a:rPr dirty="0" sz="2200" spc="-5">
                <a:latin typeface="Times New Roman"/>
                <a:cs typeface="Times New Roman"/>
              </a:rPr>
              <a:t>tượng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nêu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trên.</a:t>
            </a:r>
            <a:endParaRPr sz="2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10668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3482" y="1094740"/>
            <a:ext cx="8115300" cy="33051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25855">
              <a:lnSpc>
                <a:spcPts val="2470"/>
              </a:lnSpc>
              <a:spcBef>
                <a:spcPts val="100"/>
              </a:spcBef>
            </a:pPr>
            <a:r>
              <a:rPr dirty="0" sz="2200" spc="-5" b="1">
                <a:latin typeface="Times New Roman"/>
                <a:cs typeface="Times New Roman"/>
              </a:rPr>
              <a:t>III. QUY</a:t>
            </a:r>
            <a:r>
              <a:rPr dirty="0" sz="2200" spc="-8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ĐỊNH MỚI</a:t>
            </a:r>
            <a:r>
              <a:rPr dirty="0" sz="2200" spc="-3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VỀ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QUẢN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LÝ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CHẤT</a:t>
            </a:r>
            <a:r>
              <a:rPr dirty="0" sz="2200" spc="-8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THẢI</a:t>
            </a:r>
            <a:endParaRPr sz="2200">
              <a:latin typeface="Times New Roman"/>
              <a:cs typeface="Times New Roman"/>
            </a:endParaRPr>
          </a:p>
          <a:p>
            <a:pPr marL="3262629">
              <a:lnSpc>
                <a:spcPts val="2470"/>
              </a:lnSpc>
              <a:tabLst>
                <a:tab pos="3611879" algn="l"/>
              </a:tabLst>
            </a:pPr>
            <a:r>
              <a:rPr dirty="0" sz="2200" b="1">
                <a:latin typeface="Times New Roman"/>
                <a:cs typeface="Times New Roman"/>
              </a:rPr>
              <a:t>3.	</a:t>
            </a:r>
            <a:r>
              <a:rPr dirty="0" sz="2200" spc="-5" b="1">
                <a:latin typeface="Times New Roman"/>
                <a:cs typeface="Times New Roman"/>
              </a:rPr>
              <a:t>CTRCNTT</a:t>
            </a: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dirty="0" sz="2200">
                <a:latin typeface="Times New Roman"/>
                <a:cs typeface="Times New Roman"/>
              </a:rPr>
              <a:t>3.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Tổ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chức,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cá nhân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phát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sinh CTRCNTT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phải </a:t>
            </a:r>
            <a:r>
              <a:rPr dirty="0" sz="2200">
                <a:latin typeface="Times New Roman"/>
                <a:cs typeface="Times New Roman"/>
              </a:rPr>
              <a:t>xử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lý </a:t>
            </a:r>
            <a:r>
              <a:rPr dirty="0" sz="2200" spc="-5">
                <a:latin typeface="Times New Roman"/>
                <a:cs typeface="Times New Roman"/>
              </a:rPr>
              <a:t>được </a:t>
            </a:r>
            <a:r>
              <a:rPr dirty="0" sz="2200">
                <a:latin typeface="Times New Roman"/>
                <a:cs typeface="Times New Roman"/>
              </a:rPr>
              <a:t>tự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xử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lý khi:</a:t>
            </a:r>
            <a:endParaRPr sz="22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240"/>
              </a:spcBef>
              <a:buChar char="-"/>
              <a:tabLst>
                <a:tab pos="240665" algn="l"/>
                <a:tab pos="241300" algn="l"/>
              </a:tabLst>
            </a:pPr>
            <a:r>
              <a:rPr dirty="0" sz="2200">
                <a:latin typeface="Times New Roman"/>
                <a:cs typeface="Times New Roman"/>
              </a:rPr>
              <a:t>Thực</a:t>
            </a:r>
            <a:r>
              <a:rPr dirty="0" sz="2200" spc="-5">
                <a:latin typeface="Times New Roman"/>
                <a:cs typeface="Times New Roman"/>
              </a:rPr>
              <a:t> hiện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bằng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công</a:t>
            </a:r>
            <a:r>
              <a:rPr dirty="0" sz="2200">
                <a:latin typeface="Times New Roman"/>
                <a:cs typeface="Times New Roman"/>
              </a:rPr>
              <a:t> trình </a:t>
            </a:r>
            <a:r>
              <a:rPr dirty="0" sz="2200" spc="-5">
                <a:latin typeface="Times New Roman"/>
                <a:cs typeface="Times New Roman"/>
              </a:rPr>
              <a:t>bảo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vệ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môi </a:t>
            </a:r>
            <a:r>
              <a:rPr dirty="0" sz="2200" spc="-5">
                <a:latin typeface="Times New Roman"/>
                <a:cs typeface="Times New Roman"/>
              </a:rPr>
              <a:t>trường,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thiết</a:t>
            </a:r>
            <a:r>
              <a:rPr dirty="0" sz="2200">
                <a:latin typeface="Times New Roman"/>
                <a:cs typeface="Times New Roman"/>
              </a:rPr>
              <a:t> bị </a:t>
            </a:r>
            <a:r>
              <a:rPr dirty="0" sz="2200" spc="-5">
                <a:latin typeface="Times New Roman"/>
                <a:cs typeface="Times New Roman"/>
              </a:rPr>
              <a:t>sản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xuất</a:t>
            </a:r>
            <a:r>
              <a:rPr dirty="0" sz="2200">
                <a:latin typeface="Times New Roman"/>
                <a:cs typeface="Times New Roman"/>
              </a:rPr>
              <a:t> sẵn </a:t>
            </a:r>
            <a:r>
              <a:rPr dirty="0" sz="2200" spc="-5">
                <a:latin typeface="Times New Roman"/>
                <a:cs typeface="Times New Roman"/>
              </a:rPr>
              <a:t>có;</a:t>
            </a:r>
            <a:endParaRPr sz="22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360"/>
              </a:spcBef>
              <a:buChar char="-"/>
              <a:tabLst>
                <a:tab pos="240665" algn="l"/>
                <a:tab pos="241300" algn="l"/>
              </a:tabLst>
            </a:pPr>
            <a:r>
              <a:rPr dirty="0" sz="2200">
                <a:latin typeface="Times New Roman"/>
                <a:cs typeface="Times New Roman"/>
              </a:rPr>
              <a:t>Phù </a:t>
            </a:r>
            <a:r>
              <a:rPr dirty="0" sz="2200" spc="-5">
                <a:latin typeface="Times New Roman"/>
                <a:cs typeface="Times New Roman"/>
              </a:rPr>
              <a:t>hợp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với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quyết</a:t>
            </a:r>
            <a:r>
              <a:rPr dirty="0" sz="2200">
                <a:latin typeface="Times New Roman"/>
                <a:cs typeface="Times New Roman"/>
              </a:rPr>
              <a:t> định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phê</a:t>
            </a:r>
            <a:r>
              <a:rPr dirty="0" sz="2200" spc="-5">
                <a:latin typeface="Times New Roman"/>
                <a:cs typeface="Times New Roman"/>
              </a:rPr>
              <a:t> duyệt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ĐTM,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giấy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phép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môi </a:t>
            </a:r>
            <a:r>
              <a:rPr dirty="0" sz="2200" spc="-5">
                <a:latin typeface="Times New Roman"/>
                <a:cs typeface="Times New Roman"/>
              </a:rPr>
              <a:t>trường;</a:t>
            </a:r>
            <a:endParaRPr sz="2200">
              <a:latin typeface="Times New Roman"/>
              <a:cs typeface="Times New Roman"/>
            </a:endParaRPr>
          </a:p>
          <a:p>
            <a:pPr marL="241300" marR="133350" indent="-228600">
              <a:lnSpc>
                <a:spcPts val="2400"/>
              </a:lnSpc>
              <a:spcBef>
                <a:spcPts val="640"/>
              </a:spcBef>
              <a:buChar char="-"/>
              <a:tabLst>
                <a:tab pos="240665" algn="l"/>
                <a:tab pos="241300" algn="l"/>
              </a:tabLst>
            </a:pPr>
            <a:r>
              <a:rPr dirty="0" sz="2200" spc="-5">
                <a:latin typeface="Times New Roman"/>
                <a:cs typeface="Times New Roman"/>
              </a:rPr>
              <a:t>Không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đầu</a:t>
            </a:r>
            <a:r>
              <a:rPr dirty="0" sz="2200">
                <a:latin typeface="Times New Roman"/>
                <a:cs typeface="Times New Roman"/>
              </a:rPr>
              <a:t> tư</a:t>
            </a:r>
            <a:r>
              <a:rPr dirty="0" sz="2200" spc="-5">
                <a:latin typeface="Times New Roman"/>
                <a:cs typeface="Times New Roman"/>
              </a:rPr>
              <a:t> mới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lò đốt và </a:t>
            </a:r>
            <a:r>
              <a:rPr dirty="0" sz="2200" spc="-5">
                <a:latin typeface="Times New Roman"/>
                <a:cs typeface="Times New Roman"/>
              </a:rPr>
              <a:t>bãi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chôn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lấp,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trừ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trường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hợp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phù </a:t>
            </a:r>
            <a:r>
              <a:rPr dirty="0" sz="2200" spc="-5">
                <a:latin typeface="Times New Roman"/>
                <a:cs typeface="Times New Roman"/>
              </a:rPr>
              <a:t>hợp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các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quy</a:t>
            </a:r>
            <a:r>
              <a:rPr dirty="0" sz="2200" spc="-5">
                <a:latin typeface="Times New Roman"/>
                <a:cs typeface="Times New Roman"/>
              </a:rPr>
              <a:t> hoạch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có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liên quan.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200">
                <a:latin typeface="Times New Roman"/>
                <a:cs typeface="Times New Roman"/>
              </a:rPr>
              <a:t>4. Sử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dụng </a:t>
            </a:r>
            <a:r>
              <a:rPr dirty="0" sz="2200" spc="-5">
                <a:latin typeface="Times New Roman"/>
                <a:cs typeface="Times New Roman"/>
              </a:rPr>
              <a:t>biên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bản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bàn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giao</a:t>
            </a:r>
            <a:r>
              <a:rPr dirty="0" sz="2200">
                <a:latin typeface="Times New Roman"/>
                <a:cs typeface="Times New Roman"/>
              </a:rPr>
              <a:t> khi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chuyển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giao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CTRCNTT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phải</a:t>
            </a:r>
            <a:r>
              <a:rPr dirty="0" sz="2200">
                <a:latin typeface="Times New Roman"/>
                <a:cs typeface="Times New Roman"/>
              </a:rPr>
              <a:t> xử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lý</a:t>
            </a:r>
            <a:endParaRPr sz="2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10668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5546" y="1018540"/>
            <a:ext cx="8190230" cy="334200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81430">
              <a:lnSpc>
                <a:spcPts val="2470"/>
              </a:lnSpc>
              <a:spcBef>
                <a:spcPts val="100"/>
              </a:spcBef>
            </a:pPr>
            <a:r>
              <a:rPr dirty="0" sz="2200" spc="-5" b="1">
                <a:latin typeface="Times New Roman"/>
                <a:cs typeface="Times New Roman"/>
              </a:rPr>
              <a:t>III. QUY</a:t>
            </a:r>
            <a:r>
              <a:rPr dirty="0" sz="2200" spc="-8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ĐỊNH MỚI</a:t>
            </a:r>
            <a:r>
              <a:rPr dirty="0" sz="2200" spc="-3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VỀ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QUẢN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LÝ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CHẤT</a:t>
            </a:r>
            <a:r>
              <a:rPr dirty="0" sz="2200" spc="-8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THẢI</a:t>
            </a:r>
            <a:endParaRPr sz="2200">
              <a:latin typeface="Times New Roman"/>
              <a:cs typeface="Times New Roman"/>
            </a:endParaRPr>
          </a:p>
          <a:p>
            <a:pPr marL="3418204">
              <a:lnSpc>
                <a:spcPts val="2470"/>
              </a:lnSpc>
              <a:tabLst>
                <a:tab pos="3767454" algn="l"/>
              </a:tabLst>
            </a:pPr>
            <a:r>
              <a:rPr dirty="0" sz="2200" b="1">
                <a:latin typeface="Times New Roman"/>
                <a:cs typeface="Times New Roman"/>
              </a:rPr>
              <a:t>3.	</a:t>
            </a:r>
            <a:r>
              <a:rPr dirty="0" sz="2200" spc="-5" b="1">
                <a:latin typeface="Times New Roman"/>
                <a:cs typeface="Times New Roman"/>
              </a:rPr>
              <a:t>CTRCNTT</a:t>
            </a:r>
            <a:endParaRPr sz="2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740"/>
              </a:spcBef>
            </a:pPr>
            <a:r>
              <a:rPr dirty="0" sz="2200">
                <a:latin typeface="Times New Roman"/>
                <a:cs typeface="Times New Roman"/>
              </a:rPr>
              <a:t>5.</a:t>
            </a:r>
            <a:r>
              <a:rPr dirty="0" sz="2200" spc="-5">
                <a:latin typeface="Times New Roman"/>
                <a:cs typeface="Times New Roman"/>
              </a:rPr>
              <a:t> Nghị </a:t>
            </a:r>
            <a:r>
              <a:rPr dirty="0" sz="2200">
                <a:latin typeface="Times New Roman"/>
                <a:cs typeface="Times New Roman"/>
              </a:rPr>
              <a:t>định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số </a:t>
            </a:r>
            <a:r>
              <a:rPr dirty="0" sz="2200" spc="-5">
                <a:latin typeface="Times New Roman"/>
                <a:cs typeface="Times New Roman"/>
              </a:rPr>
              <a:t>08/2022/NĐ-CP:</a:t>
            </a:r>
            <a:endParaRPr sz="2200">
              <a:latin typeface="Times New Roman"/>
              <a:cs typeface="Times New Roman"/>
            </a:endParaRPr>
          </a:p>
          <a:p>
            <a:pPr algn="just" marL="241300" marR="246379" indent="-228600">
              <a:lnSpc>
                <a:spcPts val="2400"/>
              </a:lnSpc>
              <a:spcBef>
                <a:spcPts val="545"/>
              </a:spcBef>
              <a:buChar char="-"/>
              <a:tabLst>
                <a:tab pos="241300" algn="l"/>
              </a:tabLst>
            </a:pPr>
            <a:r>
              <a:rPr dirty="0" sz="2200" spc="-10">
                <a:latin typeface="Times New Roman"/>
                <a:cs typeface="Times New Roman"/>
              </a:rPr>
              <a:t>CTRCNTT </a:t>
            </a:r>
            <a:r>
              <a:rPr dirty="0" sz="2200" spc="-5">
                <a:latin typeface="Times New Roman"/>
                <a:cs typeface="Times New Roman"/>
              </a:rPr>
              <a:t>được </a:t>
            </a:r>
            <a:r>
              <a:rPr dirty="0" sz="2200">
                <a:latin typeface="Times New Roman"/>
                <a:cs typeface="Times New Roman"/>
              </a:rPr>
              <a:t>thu hồi, </a:t>
            </a:r>
            <a:r>
              <a:rPr dirty="0" sz="2200" spc="-5">
                <a:latin typeface="Times New Roman"/>
                <a:cs typeface="Times New Roman"/>
              </a:rPr>
              <a:t>phân loại, lựa chọn </a:t>
            </a:r>
            <a:r>
              <a:rPr dirty="0" sz="2200">
                <a:latin typeface="Times New Roman"/>
                <a:cs typeface="Times New Roman"/>
              </a:rPr>
              <a:t>để </a:t>
            </a:r>
            <a:r>
              <a:rPr dirty="0" sz="2200" spc="-5">
                <a:latin typeface="Times New Roman"/>
                <a:cs typeface="Times New Roman"/>
              </a:rPr>
              <a:t>tái </a:t>
            </a:r>
            <a:r>
              <a:rPr dirty="0" sz="2200">
                <a:latin typeface="Times New Roman"/>
                <a:cs typeface="Times New Roman"/>
              </a:rPr>
              <a:t>sử dụng, </a:t>
            </a:r>
            <a:r>
              <a:rPr dirty="0" sz="2200" spc="-5">
                <a:latin typeface="Times New Roman"/>
                <a:cs typeface="Times New Roman"/>
              </a:rPr>
              <a:t>sử </a:t>
            </a:r>
            <a:r>
              <a:rPr dirty="0" sz="2200">
                <a:latin typeface="Times New Roman"/>
                <a:cs typeface="Times New Roman"/>
              </a:rPr>
              <a:t>dụng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trực tiếp làm nguyên liệu, nhiên liệu, vật liệu cho hoạt </a:t>
            </a:r>
            <a:r>
              <a:rPr dirty="0" sz="2200">
                <a:latin typeface="Times New Roman"/>
                <a:cs typeface="Times New Roman"/>
              </a:rPr>
              <a:t>động </a:t>
            </a:r>
            <a:r>
              <a:rPr dirty="0" sz="2200" spc="-5">
                <a:latin typeface="Times New Roman"/>
                <a:cs typeface="Times New Roman"/>
              </a:rPr>
              <a:t>sản xuất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được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quản</a:t>
            </a:r>
            <a:r>
              <a:rPr dirty="0" sz="2200">
                <a:latin typeface="Times New Roman"/>
                <a:cs typeface="Times New Roman"/>
              </a:rPr>
              <a:t> lý như</a:t>
            </a:r>
            <a:r>
              <a:rPr dirty="0" sz="2200" spc="-5">
                <a:latin typeface="Times New Roman"/>
                <a:cs typeface="Times New Roman"/>
              </a:rPr>
              <a:t> sản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phẩm,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hàng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hóa;</a:t>
            </a:r>
            <a:endParaRPr sz="2200">
              <a:latin typeface="Times New Roman"/>
              <a:cs typeface="Times New Roman"/>
            </a:endParaRPr>
          </a:p>
          <a:p>
            <a:pPr marL="241300" marR="5080" indent="-228600">
              <a:lnSpc>
                <a:spcPct val="89400"/>
              </a:lnSpc>
              <a:spcBef>
                <a:spcPts val="600"/>
              </a:spcBef>
              <a:buChar char="-"/>
              <a:tabLst>
                <a:tab pos="240665" algn="l"/>
                <a:tab pos="241300" algn="l"/>
              </a:tabLst>
            </a:pPr>
            <a:r>
              <a:rPr dirty="0" sz="2200" spc="-25">
                <a:latin typeface="Times New Roman"/>
                <a:cs typeface="Times New Roman"/>
              </a:rPr>
              <a:t>Tro,</a:t>
            </a:r>
            <a:r>
              <a:rPr dirty="0" sz="2200">
                <a:latin typeface="Times New Roman"/>
                <a:cs typeface="Times New Roman"/>
              </a:rPr>
              <a:t> xỉ,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thạch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cao,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CTRCNTT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khác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đáp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ứng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các tiêu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chuẩn,</a:t>
            </a:r>
            <a:r>
              <a:rPr dirty="0" sz="2200">
                <a:latin typeface="Times New Roman"/>
                <a:cs typeface="Times New Roman"/>
              </a:rPr>
              <a:t> quy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chuẩn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kỹ </a:t>
            </a:r>
            <a:r>
              <a:rPr dirty="0" sz="2200" spc="-5">
                <a:latin typeface="Times New Roman"/>
                <a:cs typeface="Times New Roman"/>
              </a:rPr>
              <a:t>thuật,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hướng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dẫn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kỹ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thuật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sử </a:t>
            </a:r>
            <a:r>
              <a:rPr dirty="0" sz="2200">
                <a:latin typeface="Times New Roman"/>
                <a:cs typeface="Times New Roman"/>
              </a:rPr>
              <a:t>dụng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làm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nguyên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liệu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sản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xuất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vật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liệu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xây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dựng,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san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lấp mặt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bằng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được quản</a:t>
            </a:r>
            <a:r>
              <a:rPr dirty="0" sz="2200">
                <a:latin typeface="Times New Roman"/>
                <a:cs typeface="Times New Roman"/>
              </a:rPr>
              <a:t> lý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như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đối </a:t>
            </a:r>
            <a:r>
              <a:rPr dirty="0" sz="2200" spc="-5">
                <a:latin typeface="Times New Roman"/>
                <a:cs typeface="Times New Roman"/>
              </a:rPr>
              <a:t>với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sản </a:t>
            </a:r>
            <a:r>
              <a:rPr dirty="0" sz="2200" spc="-5">
                <a:latin typeface="Times New Roman"/>
                <a:cs typeface="Times New Roman"/>
              </a:rPr>
              <a:t>phẩm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hàng </a:t>
            </a:r>
            <a:r>
              <a:rPr dirty="0" sz="2200">
                <a:latin typeface="Times New Roman"/>
                <a:cs typeface="Times New Roman"/>
              </a:rPr>
              <a:t> hóa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vật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liệu xây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dựng.</a:t>
            </a:r>
            <a:endParaRPr sz="2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10668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46397" y="1094740"/>
            <a:ext cx="8410575" cy="43414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47750">
              <a:lnSpc>
                <a:spcPts val="2470"/>
              </a:lnSpc>
              <a:spcBef>
                <a:spcPts val="100"/>
              </a:spcBef>
            </a:pPr>
            <a:r>
              <a:rPr dirty="0" sz="2200" spc="-5" b="1">
                <a:latin typeface="Times New Roman"/>
                <a:cs typeface="Times New Roman"/>
              </a:rPr>
              <a:t>III. QUY</a:t>
            </a:r>
            <a:r>
              <a:rPr dirty="0" sz="2200" spc="-8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ĐỊNH MỚI</a:t>
            </a:r>
            <a:r>
              <a:rPr dirty="0" sz="2200" spc="-35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VỀ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QUẢN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LÝ</a:t>
            </a:r>
            <a:r>
              <a:rPr dirty="0" sz="2200" spc="-1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CHẤT</a:t>
            </a:r>
            <a:r>
              <a:rPr dirty="0" sz="2200" spc="-8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Times New Roman"/>
                <a:cs typeface="Times New Roman"/>
              </a:rPr>
              <a:t>THẢI</a:t>
            </a:r>
            <a:endParaRPr sz="2200">
              <a:latin typeface="Times New Roman"/>
              <a:cs typeface="Times New Roman"/>
            </a:endParaRPr>
          </a:p>
          <a:p>
            <a:pPr marL="3184525">
              <a:lnSpc>
                <a:spcPts val="2470"/>
              </a:lnSpc>
              <a:tabLst>
                <a:tab pos="3533775" algn="l"/>
              </a:tabLst>
            </a:pPr>
            <a:r>
              <a:rPr dirty="0" sz="2200" b="1">
                <a:latin typeface="Times New Roman"/>
                <a:cs typeface="Times New Roman"/>
              </a:rPr>
              <a:t>3.	</a:t>
            </a:r>
            <a:r>
              <a:rPr dirty="0" sz="2200" spc="-5" b="1">
                <a:latin typeface="Times New Roman"/>
                <a:cs typeface="Times New Roman"/>
              </a:rPr>
              <a:t>CTRCNTT</a:t>
            </a:r>
            <a:endParaRPr sz="2200">
              <a:latin typeface="Times New Roman"/>
              <a:cs typeface="Times New Roman"/>
            </a:endParaRPr>
          </a:p>
          <a:p>
            <a:pPr marL="12700" marR="244475">
              <a:lnSpc>
                <a:spcPct val="89100"/>
              </a:lnSpc>
              <a:spcBef>
                <a:spcPts val="1200"/>
              </a:spcBef>
            </a:pPr>
            <a:r>
              <a:rPr dirty="0" sz="2200">
                <a:latin typeface="Times New Roman"/>
                <a:cs typeface="Times New Roman"/>
              </a:rPr>
              <a:t>6. </a:t>
            </a:r>
            <a:r>
              <a:rPr dirty="0" sz="2200" spc="-5">
                <a:latin typeface="Times New Roman"/>
                <a:cs typeface="Times New Roman"/>
              </a:rPr>
              <a:t>Thông </a:t>
            </a:r>
            <a:r>
              <a:rPr dirty="0" sz="2200">
                <a:latin typeface="Times New Roman"/>
                <a:cs typeface="Times New Roman"/>
              </a:rPr>
              <a:t>tư số </a:t>
            </a:r>
            <a:r>
              <a:rPr dirty="0" sz="2200" spc="-20">
                <a:latin typeface="Times New Roman"/>
                <a:cs typeface="Times New Roman"/>
              </a:rPr>
              <a:t>02/2022/TT-BTNMT: </a:t>
            </a:r>
            <a:r>
              <a:rPr dirty="0" sz="2200" spc="-5">
                <a:latin typeface="Times New Roman"/>
                <a:cs typeface="Times New Roman"/>
              </a:rPr>
              <a:t>Ban hành Danh </a:t>
            </a:r>
            <a:r>
              <a:rPr dirty="0" sz="2200">
                <a:latin typeface="Times New Roman"/>
                <a:cs typeface="Times New Roman"/>
              </a:rPr>
              <a:t>mục </a:t>
            </a:r>
            <a:r>
              <a:rPr dirty="0" sz="2200" spc="-5">
                <a:latin typeface="Times New Roman"/>
                <a:cs typeface="Times New Roman"/>
              </a:rPr>
              <a:t>chất thải </a:t>
            </a:r>
            <a:r>
              <a:rPr dirty="0" sz="2200">
                <a:latin typeface="Times New Roman"/>
                <a:cs typeface="Times New Roman"/>
              </a:rPr>
              <a:t>nguy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hại,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chất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công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nghiệp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phải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kiểm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soát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và </a:t>
            </a:r>
            <a:r>
              <a:rPr dirty="0" sz="2200" spc="-5">
                <a:latin typeface="Times New Roman"/>
                <a:cs typeface="Times New Roman"/>
              </a:rPr>
              <a:t>chất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rắn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công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nghiệp </a:t>
            </a:r>
            <a:r>
              <a:rPr dirty="0" sz="2200">
                <a:latin typeface="Times New Roman"/>
                <a:cs typeface="Times New Roman"/>
              </a:rPr>
              <a:t> thông</a:t>
            </a:r>
            <a:r>
              <a:rPr dirty="0" sz="2200" spc="-5">
                <a:latin typeface="Times New Roman"/>
                <a:cs typeface="Times New Roman"/>
              </a:rPr>
              <a:t> thường:</a:t>
            </a:r>
            <a:endParaRPr sz="2200">
              <a:latin typeface="Times New Roman"/>
              <a:cs typeface="Times New Roman"/>
            </a:endParaRPr>
          </a:p>
          <a:p>
            <a:pPr marL="175895" indent="-163830">
              <a:lnSpc>
                <a:spcPts val="2400"/>
              </a:lnSpc>
              <a:buChar char="-"/>
              <a:tabLst>
                <a:tab pos="176530" algn="l"/>
              </a:tabLst>
            </a:pPr>
            <a:r>
              <a:rPr dirty="0" sz="2200" spc="-5">
                <a:latin typeface="Times New Roman"/>
                <a:cs typeface="Times New Roman"/>
              </a:rPr>
              <a:t>Chất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công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nghiệp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phải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kiểm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soát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được</a:t>
            </a:r>
            <a:r>
              <a:rPr dirty="0" sz="2200">
                <a:latin typeface="Times New Roman"/>
                <a:cs typeface="Times New Roman"/>
              </a:rPr>
              <a:t> ký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hiệu</a:t>
            </a:r>
            <a:r>
              <a:rPr dirty="0" sz="2200">
                <a:latin typeface="Times New Roman"/>
                <a:cs typeface="Times New Roman"/>
              </a:rPr>
              <a:t> là </a:t>
            </a:r>
            <a:r>
              <a:rPr dirty="0" sz="2200" spc="-5">
                <a:latin typeface="Times New Roman"/>
                <a:cs typeface="Times New Roman"/>
              </a:rPr>
              <a:t>KS:</a:t>
            </a:r>
            <a:endParaRPr sz="2200">
              <a:latin typeface="Times New Roman"/>
              <a:cs typeface="Times New Roman"/>
            </a:endParaRPr>
          </a:p>
          <a:p>
            <a:pPr marL="175895" indent="-163830">
              <a:lnSpc>
                <a:spcPct val="100000"/>
              </a:lnSpc>
              <a:spcBef>
                <a:spcPts val="359"/>
              </a:spcBef>
              <a:buChar char="-"/>
              <a:tabLst>
                <a:tab pos="176530" algn="l"/>
              </a:tabLst>
            </a:pPr>
            <a:r>
              <a:rPr dirty="0" sz="2200" spc="-5">
                <a:latin typeface="Times New Roman"/>
                <a:cs typeface="Times New Roman"/>
              </a:rPr>
              <a:t>Chất thải</a:t>
            </a:r>
            <a:r>
              <a:rPr dirty="0" sz="2200">
                <a:latin typeface="Times New Roman"/>
                <a:cs typeface="Times New Roman"/>
              </a:rPr>
              <a:t> nguy </a:t>
            </a:r>
            <a:r>
              <a:rPr dirty="0" sz="2200" spc="-5">
                <a:latin typeface="Times New Roman"/>
                <a:cs typeface="Times New Roman"/>
              </a:rPr>
              <a:t>hại</a:t>
            </a:r>
            <a:r>
              <a:rPr dirty="0" sz="2200">
                <a:latin typeface="Times New Roman"/>
                <a:cs typeface="Times New Roman"/>
              </a:rPr>
              <a:t> trong mọi </a:t>
            </a:r>
            <a:r>
              <a:rPr dirty="0" sz="2200" spc="-5">
                <a:latin typeface="Times New Roman"/>
                <a:cs typeface="Times New Roman"/>
              </a:rPr>
              <a:t>trường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hợp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được </a:t>
            </a:r>
            <a:r>
              <a:rPr dirty="0" sz="2200">
                <a:latin typeface="Times New Roman"/>
                <a:cs typeface="Times New Roman"/>
              </a:rPr>
              <a:t>ký </a:t>
            </a:r>
            <a:r>
              <a:rPr dirty="0" sz="2200" spc="-5">
                <a:latin typeface="Times New Roman"/>
                <a:cs typeface="Times New Roman"/>
              </a:rPr>
              <a:t>hiệu</a:t>
            </a:r>
            <a:r>
              <a:rPr dirty="0" sz="2200">
                <a:latin typeface="Times New Roman"/>
                <a:cs typeface="Times New Roman"/>
              </a:rPr>
              <a:t> là</a:t>
            </a:r>
            <a:r>
              <a:rPr dirty="0" sz="2200" spc="-5">
                <a:latin typeface="Times New Roman"/>
                <a:cs typeface="Times New Roman"/>
              </a:rPr>
              <a:t> NH;</a:t>
            </a:r>
            <a:endParaRPr sz="2200">
              <a:latin typeface="Times New Roman"/>
              <a:cs typeface="Times New Roman"/>
            </a:endParaRPr>
          </a:p>
          <a:p>
            <a:pPr marL="12700" marR="116839">
              <a:lnSpc>
                <a:spcPts val="2400"/>
              </a:lnSpc>
              <a:spcBef>
                <a:spcPts val="540"/>
              </a:spcBef>
              <a:buChar char="-"/>
              <a:tabLst>
                <a:tab pos="176530" algn="l"/>
              </a:tabLst>
            </a:pPr>
            <a:r>
              <a:rPr dirty="0" sz="2200" spc="-5">
                <a:latin typeface="Times New Roman"/>
                <a:cs typeface="Times New Roman"/>
              </a:rPr>
              <a:t>Chất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thải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rắn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công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nghiệp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thông </a:t>
            </a:r>
            <a:r>
              <a:rPr dirty="0" sz="2200" spc="-5">
                <a:latin typeface="Times New Roman"/>
                <a:cs typeface="Times New Roman"/>
              </a:rPr>
              <a:t>thường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trong mọi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trường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hợp</a:t>
            </a:r>
            <a:r>
              <a:rPr dirty="0" sz="2200">
                <a:latin typeface="Times New Roman"/>
                <a:cs typeface="Times New Roman"/>
              </a:rPr>
              <a:t> ký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hiệu</a:t>
            </a:r>
            <a:r>
              <a:rPr dirty="0" sz="2200">
                <a:latin typeface="Times New Roman"/>
                <a:cs typeface="Times New Roman"/>
              </a:rPr>
              <a:t> là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 spc="-55">
                <a:latin typeface="Times New Roman"/>
                <a:cs typeface="Times New Roman"/>
              </a:rPr>
              <a:t>TT.</a:t>
            </a:r>
            <a:endParaRPr sz="2200">
              <a:latin typeface="Times New Roman"/>
              <a:cs typeface="Times New Roman"/>
            </a:endParaRPr>
          </a:p>
          <a:p>
            <a:pPr marL="12700" marR="5080">
              <a:lnSpc>
                <a:spcPct val="89400"/>
              </a:lnSpc>
              <a:spcBef>
                <a:spcPts val="600"/>
              </a:spcBef>
              <a:buChar char="-"/>
              <a:tabLst>
                <a:tab pos="176530" algn="l"/>
              </a:tabLst>
            </a:pPr>
            <a:r>
              <a:rPr dirty="0" sz="2200" spc="-5">
                <a:latin typeface="Times New Roman"/>
                <a:cs typeface="Times New Roman"/>
              </a:rPr>
              <a:t>Ký hiệu </a:t>
            </a:r>
            <a:r>
              <a:rPr dirty="0" sz="2200">
                <a:latin typeface="Times New Roman"/>
                <a:cs typeface="Times New Roman"/>
              </a:rPr>
              <a:t>-R </a:t>
            </a:r>
            <a:r>
              <a:rPr dirty="0" sz="2200" spc="-5">
                <a:latin typeface="Times New Roman"/>
                <a:cs typeface="Times New Roman"/>
              </a:rPr>
              <a:t>được </a:t>
            </a:r>
            <a:r>
              <a:rPr dirty="0" sz="2200">
                <a:latin typeface="Times New Roman"/>
                <a:cs typeface="Times New Roman"/>
              </a:rPr>
              <a:t>ghi </a:t>
            </a:r>
            <a:r>
              <a:rPr dirty="0" sz="2200" spc="-5">
                <a:latin typeface="Times New Roman"/>
                <a:cs typeface="Times New Roman"/>
              </a:rPr>
              <a:t>ngay sau TT </a:t>
            </a:r>
            <a:r>
              <a:rPr dirty="0" sz="2200">
                <a:latin typeface="Times New Roman"/>
                <a:cs typeface="Times New Roman"/>
              </a:rPr>
              <a:t>là nhóm </a:t>
            </a:r>
            <a:r>
              <a:rPr dirty="0" sz="2200" spc="-5">
                <a:latin typeface="Times New Roman"/>
                <a:cs typeface="Times New Roman"/>
              </a:rPr>
              <a:t>chất thải được </a:t>
            </a:r>
            <a:r>
              <a:rPr dirty="0" sz="2200">
                <a:latin typeface="Times New Roman"/>
                <a:cs typeface="Times New Roman"/>
              </a:rPr>
              <a:t>thu hồi, </a:t>
            </a:r>
            <a:r>
              <a:rPr dirty="0" sz="2200" spc="-5">
                <a:latin typeface="Times New Roman"/>
                <a:cs typeface="Times New Roman"/>
              </a:rPr>
              <a:t>phân 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loại,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lựa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chọn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để </a:t>
            </a:r>
            <a:r>
              <a:rPr dirty="0" sz="2200" spc="-5">
                <a:latin typeface="Times New Roman"/>
                <a:cs typeface="Times New Roman"/>
              </a:rPr>
              <a:t>tái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sử</a:t>
            </a:r>
            <a:r>
              <a:rPr dirty="0" sz="2200">
                <a:latin typeface="Times New Roman"/>
                <a:cs typeface="Times New Roman"/>
              </a:rPr>
              <a:t> dụng,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sử</a:t>
            </a:r>
            <a:r>
              <a:rPr dirty="0" sz="2200">
                <a:latin typeface="Times New Roman"/>
                <a:cs typeface="Times New Roman"/>
              </a:rPr>
              <a:t> dụng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trực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tiếp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làm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nguyên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liệu,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nhiên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liệu,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vật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liệu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cho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hoạt</a:t>
            </a:r>
            <a:r>
              <a:rPr dirty="0" sz="2200">
                <a:latin typeface="Times New Roman"/>
                <a:cs typeface="Times New Roman"/>
              </a:rPr>
              <a:t> động </a:t>
            </a:r>
            <a:r>
              <a:rPr dirty="0" sz="2200" spc="-5">
                <a:latin typeface="Times New Roman"/>
                <a:cs typeface="Times New Roman"/>
              </a:rPr>
              <a:t>sản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xuất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theo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quy định: </a:t>
            </a:r>
            <a:r>
              <a:rPr dirty="0" sz="2200" spc="-5">
                <a:latin typeface="Times New Roman"/>
                <a:cs typeface="Times New Roman"/>
              </a:rPr>
              <a:t>quản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lý như </a:t>
            </a:r>
            <a:r>
              <a:rPr dirty="0" sz="2200" spc="-5">
                <a:latin typeface="Times New Roman"/>
                <a:cs typeface="Times New Roman"/>
              </a:rPr>
              <a:t>sản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phẩm,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hàng </a:t>
            </a:r>
            <a:r>
              <a:rPr dirty="0" sz="2200" spc="-5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hóa</a:t>
            </a:r>
            <a:endParaRPr sz="2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10668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25825" y="3200908"/>
            <a:ext cx="3131185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TRÂN</a:t>
            </a:r>
            <a:r>
              <a:rPr dirty="0" spc="-65"/>
              <a:t> </a:t>
            </a:r>
            <a:r>
              <a:rPr dirty="0" spc="-5"/>
              <a:t>TRỌNG</a:t>
            </a:r>
            <a:r>
              <a:rPr dirty="0" spc="-25"/>
              <a:t> </a:t>
            </a:r>
            <a:r>
              <a:rPr dirty="0" spc="-5"/>
              <a:t>CẢM</a:t>
            </a:r>
            <a:r>
              <a:rPr dirty="0" spc="-30"/>
              <a:t> </a:t>
            </a:r>
            <a:r>
              <a:rPr dirty="0"/>
              <a:t>ƠN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963977" y="6421628"/>
            <a:ext cx="1809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898989"/>
                </a:solidFill>
                <a:latin typeface="Calibri"/>
                <a:cs typeface="Calibri"/>
              </a:rPr>
              <a:t>31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1066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Hình ảnh" ma:contentTypeID="0x0101020026084579F570BB4A92F084D93C888CCF" ma:contentTypeVersion="1" ma:contentTypeDescription="Tải lên hình ảnh hoặc ảnh chụp." ma:contentTypeScope="" ma:versionID="4790ff9c8b0011c8f21eded4da48ecaa">
  <xsd:schema xmlns:xsd="http://www.w3.org/2001/XMLSchema" xmlns:p="http://schemas.microsoft.com/office/2006/metadata/properties" xmlns:ns1="http://schemas.microsoft.com/sharepoint/v3" xmlns:ns2="63f82c29-fac6-496d-be17-7989c11b8557" targetNamespace="http://schemas.microsoft.com/office/2006/metadata/properties" ma:root="true" ma:fieldsID="69ef5e373fd5d5056ce25cb9e4d851af" ns1:_="" ns2:_="">
    <xsd:import namespace="http://schemas.microsoft.com/sharepoint/v3"/>
    <xsd:import namespace="63f82c29-fac6-496d-be17-7989c11b8557"/>
    <xsd:element name="properties">
      <xsd:complexType>
        <xsd:sequence>
          <xsd:element name="documentManagement">
            <xsd:complexType>
              <xsd:all>
                <xsd:element ref="ns1:ImageWidth" minOccurs="0"/>
                <xsd:element ref="ns1:ImageHeight" minOccurs="0"/>
                <xsd:element ref="ns1:ImageCreateDate" minOccurs="0"/>
                <xsd:element ref="ns1:Description" minOccurs="0"/>
                <xsd:element ref="ns2:Ch_x1ecd_n_x0020_h_x00ec_nh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ImageWidth" ma:index="11" nillable="true" ma:displayName="Độ rộng Hình ảnh" ma:internalName="ImageWidth" ma:readOnly="true">
      <xsd:simpleType>
        <xsd:restriction base="dms:Unknown"/>
      </xsd:simpleType>
    </xsd:element>
    <xsd:element name="ImageHeight" ma:index="12" nillable="true" ma:displayName="Chiều cao Hình ảnh" ma:internalName="ImageHeight" ma:readOnly="true">
      <xsd:simpleType>
        <xsd:restriction base="dms:Unknown"/>
      </xsd:simpleType>
    </xsd:element>
    <xsd:element name="ImageCreateDate" ma:index="13" nillable="true" ma:displayName="Ngày Chụp Hình ảnh" ma:format="DateTime" ma:hidden="true" ma:internalName="ImageCreateDate">
      <xsd:simpleType>
        <xsd:restriction base="dms:DateTime"/>
      </xsd:simpleType>
    </xsd:element>
    <xsd:element name="Description" ma:index="14" nillable="true" ma:displayName="Mô tả" ma:description="Được sử dụng làm văn bản thay thế cho hình ảnh" ma:hidden="true" ma:internalName="Description">
      <xsd:simpleType>
        <xsd:restriction base="dms:Note"/>
      </xsd:simpleType>
    </xsd:element>
  </xsd:schema>
  <xsd:schema xmlns:xsd="http://www.w3.org/2001/XMLSchema" xmlns:dms="http://schemas.microsoft.com/office/2006/documentManagement/types" targetNamespace="63f82c29-fac6-496d-be17-7989c11b8557" elementFormDefault="qualified">
    <xsd:import namespace="http://schemas.microsoft.com/office/2006/documentManagement/types"/>
    <xsd:element name="Ch_x1ecd_n_x0020_h_x00ec_nh" ma:index="23" nillable="true" ma:displayName="Chọn hình" ma:internalName="Ch_x1ecd_n_x0020_h_x00ec_nh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Loại Nội dung" ma:readOnly="true"/>
        <xsd:element ref="dc:title" minOccurs="0" maxOccurs="1" ma:index="8" ma:displayName="Tiêu đề"/>
        <xsd:element ref="dc:subject" minOccurs="0" maxOccurs="1"/>
        <xsd:element ref="dc:description" minOccurs="0" maxOccurs="1"/>
        <xsd:element name="keywords" minOccurs="0" maxOccurs="1" type="xsd:string" ma:index="20" ma:displayName="Từ khoá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h_x1ecd_n_x0020_h_x00ec_nh xmlns="63f82c29-fac6-496d-be17-7989c11b8557" xsi:nil="true"/>
    <ImageCreateDate xmlns="http://schemas.microsoft.com/sharepoint/v3" xsi:nil="true"/>
    <Description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E931B05-E487-4788-AD3E-7169BEE76F7B}"/>
</file>

<file path=customXml/itemProps2.xml><?xml version="1.0" encoding="utf-8"?>
<ds:datastoreItem xmlns:ds="http://schemas.openxmlformats.org/officeDocument/2006/customXml" ds:itemID="{54EF9017-8FE3-4529-9C8A-F7B9A46B8B4F}"/>
</file>

<file path=customXml/itemProps3.xml><?xml version="1.0" encoding="utf-8"?>
<ds:datastoreItem xmlns:ds="http://schemas.openxmlformats.org/officeDocument/2006/customXml" ds:itemID="{2AE848A4-34C6-45AF-8D6F-D7A78CC8F544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cp:keywords/>
  <dcterms:created xsi:type="dcterms:W3CDTF">2022-03-28T02:45:27Z</dcterms:created>
  <dcterms:modified xsi:type="dcterms:W3CDTF">2022-03-28T02:45:27Z</dcterms:modified>
  <cp:contentType>Hình ảnh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2022-03-25T00:00:00Z</vt:filetime>
  </property>
  <property fmtid="{D5CDD505-2E9C-101B-9397-08002B2CF9AE}" pid="3" name="LastSaved">
    <vt:filetime>2022-03-28T00:00:00Z</vt:filetime>
  </property>
  <property fmtid="{D5CDD505-2E9C-101B-9397-08002B2CF9AE}" pid="4" name="ContentTypeId">
    <vt:lpwstr>0x0101020026084579F570BB4A92F084D93C888CCF</vt:lpwstr>
  </property>
</Properties>
</file>